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28" r:id="rId3"/>
    <p:sldId id="329" r:id="rId4"/>
    <p:sldId id="330" r:id="rId5"/>
    <p:sldId id="331" r:id="rId6"/>
    <p:sldId id="332" r:id="rId7"/>
    <p:sldId id="333" r:id="rId8"/>
    <p:sldId id="337" r:id="rId9"/>
    <p:sldId id="339" r:id="rId10"/>
    <p:sldId id="340" r:id="rId11"/>
    <p:sldId id="341" r:id="rId12"/>
    <p:sldId id="349" r:id="rId13"/>
    <p:sldId id="343" r:id="rId14"/>
    <p:sldId id="344" r:id="rId15"/>
    <p:sldId id="345" r:id="rId16"/>
    <p:sldId id="346" r:id="rId17"/>
    <p:sldId id="347" r:id="rId18"/>
    <p:sldId id="338" r:id="rId19"/>
    <p:sldId id="350" r:id="rId20"/>
    <p:sldId id="351" r:id="rId21"/>
    <p:sldId id="354" r:id="rId22"/>
    <p:sldId id="353" r:id="rId23"/>
    <p:sldId id="355" r:id="rId24"/>
    <p:sldId id="356" r:id="rId25"/>
    <p:sldId id="357" r:id="rId26"/>
    <p:sldId id="358" r:id="rId27"/>
    <p:sldId id="335" r:id="rId28"/>
    <p:sldId id="336" r:id="rId29"/>
    <p:sldId id="334" r:id="rId30"/>
    <p:sldId id="359" r:id="rId31"/>
    <p:sldId id="361" r:id="rId32"/>
    <p:sldId id="362" r:id="rId33"/>
    <p:sldId id="360" r:id="rId34"/>
    <p:sldId id="363" r:id="rId35"/>
    <p:sldId id="365" r:id="rId36"/>
    <p:sldId id="366" r:id="rId37"/>
    <p:sldId id="369" r:id="rId38"/>
    <p:sldId id="367" r:id="rId39"/>
    <p:sldId id="368" r:id="rId40"/>
    <p:sldId id="364"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AB420D-5C75-4E76-8B3C-2E861994A0F9}" type="datetimeFigureOut">
              <a:rPr lang="en-US" smtClean="0"/>
              <a:pPr/>
              <a:t>3/3/2014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651035-5496-4341-81C7-934459856C0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537EAA-336E-490F-A31F-8AED0D1D69B2}"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37EAA-336E-490F-A31F-8AED0D1D69B2}" type="datetimeFigureOut">
              <a:rPr lang="en-US" smtClean="0"/>
              <a:pPr/>
              <a:t>3/3/2014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5E569F-DE80-450A-927D-68B83E71F09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Organization and Officers of the Church</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dirty="0"/>
              <a:t>The pastor is your Shepherd – </a:t>
            </a:r>
            <a:r>
              <a:rPr lang="en-US" i="1" dirty="0"/>
              <a:t>Eph. 4:12; Jeremiah 3:15; Acts 20:28-31; I Pet. 5:1-4</a:t>
            </a:r>
            <a:r>
              <a:rPr lang="en-US" dirty="0"/>
              <a:t/>
            </a:r>
            <a:br>
              <a:rPr lang="en-US" dirty="0"/>
            </a:br>
            <a:r>
              <a:rPr lang="en-US" dirty="0"/>
              <a:t>The pastor is The pastor is your Shepherd – </a:t>
            </a:r>
            <a:r>
              <a:rPr lang="en-US" i="1" dirty="0"/>
              <a:t>Eph. 4:12; Jeremiah 3:15; Acts 20:28-31; I Pet. 5:1-4</a:t>
            </a:r>
            <a:r>
              <a:rPr lang="en-US" dirty="0"/>
              <a:t/>
            </a:r>
            <a:br>
              <a:rPr lang="en-US" dirty="0"/>
            </a:br>
            <a:r>
              <a:rPr lang="en-US" dirty="0" smtClean="0"/>
              <a:t>your </a:t>
            </a:r>
            <a:r>
              <a:rPr lang="en-US" dirty="0"/>
              <a:t>Shepherd – </a:t>
            </a:r>
            <a:r>
              <a:rPr lang="en-US" i="1" dirty="0"/>
              <a:t>Eph. 4:12; Jeremiah 3:15; Acts 20:28-31; I Pet. 5:1-4</a:t>
            </a:r>
            <a:r>
              <a:rPr lang="en-US" dirty="0"/>
              <a:t/>
            </a:r>
            <a:br>
              <a:rPr lang="en-US" dirty="0"/>
            </a:br>
            <a:endParaRPr lang="en-US" dirty="0"/>
          </a:p>
        </p:txBody>
      </p:sp>
      <p:sp>
        <p:nvSpPr>
          <p:cNvPr id="3" name="Content Placeholder 2"/>
          <p:cNvSpPr>
            <a:spLocks noGrp="1"/>
          </p:cNvSpPr>
          <p:nvPr>
            <p:ph idx="1"/>
          </p:nvPr>
        </p:nvSpPr>
        <p:spPr>
          <a:xfrm>
            <a:off x="0" y="2209800"/>
            <a:ext cx="9144000" cy="4648200"/>
          </a:xfrm>
        </p:spPr>
        <p:txBody>
          <a:bodyPr>
            <a:normAutofit/>
          </a:bodyPr>
          <a:lstStyle/>
          <a:p>
            <a:r>
              <a:rPr lang="en-US" dirty="0" smtClean="0"/>
              <a:t>Jesus </a:t>
            </a:r>
            <a:r>
              <a:rPr lang="en-US" dirty="0"/>
              <a:t>Christ is the </a:t>
            </a:r>
            <a:r>
              <a:rPr lang="en-US" i="1" dirty="0"/>
              <a:t>“Great Shepherd of the sheep”</a:t>
            </a:r>
            <a:r>
              <a:rPr lang="en-US" dirty="0"/>
              <a:t> and in </a:t>
            </a:r>
            <a:r>
              <a:rPr lang="en-US" i="1" dirty="0"/>
              <a:t>John 10:1-18</a:t>
            </a:r>
            <a:r>
              <a:rPr lang="en-US" dirty="0"/>
              <a:t> Jesus is called </a:t>
            </a:r>
            <a:r>
              <a:rPr lang="en-US" i="1" dirty="0"/>
              <a:t>“the good shepherd”- </a:t>
            </a:r>
            <a:r>
              <a:rPr lang="en-US" dirty="0"/>
              <a:t>The Pastor then is the “Under Shepherd” of Jesus Christ – Christ is the head of the church!</a:t>
            </a:r>
          </a:p>
          <a:p>
            <a:r>
              <a:rPr lang="en-US" dirty="0" smtClean="0"/>
              <a:t>Following </a:t>
            </a:r>
            <a:r>
              <a:rPr lang="en-US" dirty="0"/>
              <a:t>the example of Jesus Christ in </a:t>
            </a:r>
            <a:r>
              <a:rPr lang="en-US" i="1" dirty="0"/>
              <a:t>John 10:1-18</a:t>
            </a:r>
            <a:r>
              <a:rPr lang="en-US" dirty="0"/>
              <a:t> a “good shepherd” has the following responsibility concerning his flock –</a:t>
            </a:r>
          </a:p>
          <a:p>
            <a:endParaRPr lang="en-US" dirty="0"/>
          </a:p>
        </p:txBody>
      </p:sp>
      <p:sp>
        <p:nvSpPr>
          <p:cNvPr id="78849" name="Rectangle 1"/>
          <p:cNvSpPr>
            <a:spLocks noChangeArrowheads="1"/>
          </p:cNvSpPr>
          <p:nvPr/>
        </p:nvSpPr>
        <p:spPr bwMode="auto">
          <a:xfrm>
            <a:off x="0" y="19205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Pastor as a Shepherd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(Eph. 4:12; Jeremiah 3:15;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Acts 20:28-31; I Pet. 5:1-4)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629400"/>
          </a:xfrm>
        </p:spPr>
        <p:txBody>
          <a:bodyPr>
            <a:normAutofit/>
          </a:bodyPr>
          <a:lstStyle/>
          <a:p>
            <a:pPr lvl="0">
              <a:buNone/>
            </a:pPr>
            <a:r>
              <a:rPr lang="en-US" sz="3400" b="1" i="1" dirty="0" smtClean="0"/>
              <a:t>1. Know </a:t>
            </a:r>
            <a:r>
              <a:rPr lang="en-US" sz="3400" b="1" i="1" dirty="0"/>
              <a:t>the sheep</a:t>
            </a:r>
            <a:r>
              <a:rPr lang="en-US" sz="3400" i="1" dirty="0"/>
              <a:t> – “…he </a:t>
            </a:r>
            <a:r>
              <a:rPr lang="en-US" sz="3400" i="1" dirty="0" err="1"/>
              <a:t>calleth</a:t>
            </a:r>
            <a:r>
              <a:rPr lang="en-US" sz="3400" i="1" dirty="0"/>
              <a:t> his own sheep by name</a:t>
            </a:r>
            <a:r>
              <a:rPr lang="en-US" sz="3400" i="1" dirty="0" smtClean="0"/>
              <a:t>…”</a:t>
            </a:r>
            <a:endParaRPr lang="en-US" sz="3400" dirty="0"/>
          </a:p>
          <a:p>
            <a:pPr lvl="0">
              <a:buNone/>
            </a:pPr>
            <a:r>
              <a:rPr lang="en-US" sz="3400" b="1" i="1" dirty="0" smtClean="0"/>
              <a:t>2. Lead </a:t>
            </a:r>
            <a:r>
              <a:rPr lang="en-US" sz="3400" b="1" i="1" dirty="0"/>
              <a:t>the sheep</a:t>
            </a:r>
            <a:r>
              <a:rPr lang="en-US" sz="3400" i="1" dirty="0"/>
              <a:t> – “…he </a:t>
            </a:r>
            <a:r>
              <a:rPr lang="en-US" sz="3400" i="1" dirty="0" err="1"/>
              <a:t>leadeth</a:t>
            </a:r>
            <a:r>
              <a:rPr lang="en-US" sz="3400" i="1" dirty="0"/>
              <a:t> them out. And when he </a:t>
            </a:r>
            <a:r>
              <a:rPr lang="en-US" sz="3400" i="1" dirty="0" err="1"/>
              <a:t>putteth</a:t>
            </a:r>
            <a:r>
              <a:rPr lang="en-US" sz="3400" i="1" dirty="0"/>
              <a:t> forth his own sheep, he goeth before them</a:t>
            </a:r>
            <a:r>
              <a:rPr lang="en-US" sz="3400" i="1" dirty="0" smtClean="0"/>
              <a:t>…”</a:t>
            </a:r>
            <a:r>
              <a:rPr lang="en-US" sz="3400" i="1" dirty="0"/>
              <a:t> </a:t>
            </a:r>
            <a:endParaRPr lang="en-US" sz="3400" dirty="0"/>
          </a:p>
          <a:p>
            <a:pPr lvl="0">
              <a:buNone/>
            </a:pPr>
            <a:r>
              <a:rPr lang="en-US" sz="3400" b="1" i="1" dirty="0" smtClean="0"/>
              <a:t>3. Train </a:t>
            </a:r>
            <a:r>
              <a:rPr lang="en-US" sz="3400" b="1" i="1" dirty="0"/>
              <a:t>the sheep</a:t>
            </a:r>
            <a:r>
              <a:rPr lang="en-US" sz="3400" i="1" dirty="0"/>
              <a:t> – “…and the sheep follow him: for they know his voice. A stranger will they not follow, but will flee from him: for they know not the voice of strangers</a:t>
            </a:r>
            <a:r>
              <a:rPr lang="en-US" sz="3400" i="1" dirty="0" smtClean="0"/>
              <a:t>…”</a:t>
            </a:r>
            <a:endParaRPr lang="en-US" sz="3400" dirty="0"/>
          </a:p>
          <a:p>
            <a:pPr lvl="0">
              <a:buNone/>
            </a:pPr>
            <a:r>
              <a:rPr lang="en-US" sz="3400" b="1" i="1" dirty="0" smtClean="0"/>
              <a:t>4. Feed </a:t>
            </a:r>
            <a:r>
              <a:rPr lang="en-US" sz="3400" b="1" i="1" dirty="0"/>
              <a:t>the sheep</a:t>
            </a:r>
            <a:r>
              <a:rPr lang="en-US" sz="3400" i="1" dirty="0"/>
              <a:t> – “…and shall go in and out and find pasture…”</a:t>
            </a:r>
            <a:endParaRPr lang="en-US" sz="3400" dirty="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lvl="0">
              <a:buNone/>
            </a:pPr>
            <a:r>
              <a:rPr lang="en-US" sz="3600" b="1" i="1" dirty="0" smtClean="0"/>
              <a:t>5. Protect </a:t>
            </a:r>
            <a:r>
              <a:rPr lang="en-US" sz="3600" b="1" i="1" dirty="0"/>
              <a:t>the sheep</a:t>
            </a:r>
            <a:r>
              <a:rPr lang="en-US" sz="3600" i="1" dirty="0"/>
              <a:t> – John </a:t>
            </a:r>
            <a:r>
              <a:rPr lang="en-US" sz="3600" i="1" dirty="0" smtClean="0"/>
              <a:t>10:8-13</a:t>
            </a:r>
            <a:r>
              <a:rPr lang="en-US" sz="3600" i="1" dirty="0"/>
              <a:t> </a:t>
            </a:r>
            <a:endParaRPr lang="en-US" sz="3600" dirty="0"/>
          </a:p>
          <a:p>
            <a:pPr lvl="1"/>
            <a:r>
              <a:rPr lang="en-US" sz="3600" dirty="0"/>
              <a:t>Thieves and robbers (false teachers)</a:t>
            </a:r>
          </a:p>
          <a:p>
            <a:pPr lvl="1"/>
            <a:r>
              <a:rPr lang="en-US" sz="3600" dirty="0"/>
              <a:t>Wolves (world, flesh and the devil)</a:t>
            </a:r>
          </a:p>
          <a:p>
            <a:pPr>
              <a:buNone/>
            </a:pPr>
            <a:r>
              <a:rPr lang="en-US" sz="3600" b="1" i="1" dirty="0" smtClean="0"/>
              <a:t>6. Love </a:t>
            </a:r>
            <a:r>
              <a:rPr lang="en-US" sz="3600" b="1" i="1" dirty="0"/>
              <a:t>the sheep – </a:t>
            </a:r>
            <a:r>
              <a:rPr lang="en-US" sz="3600" i="1" dirty="0"/>
              <a:t>“…the good shepherd giveth his life for the sheep</a:t>
            </a:r>
            <a:r>
              <a:rPr lang="en-US" sz="3600" i="1" dirty="0" smtClean="0"/>
              <a:t>…”</a:t>
            </a:r>
            <a:r>
              <a:rPr lang="en-US" sz="3600" i="1" dirty="0"/>
              <a:t> </a:t>
            </a:r>
            <a:endParaRPr lang="en-US" sz="3600" dirty="0"/>
          </a:p>
          <a:p>
            <a:pPr>
              <a:buNone/>
            </a:pPr>
            <a:r>
              <a:rPr lang="en-US" sz="3600" b="1" dirty="0" smtClean="0"/>
              <a:t>   </a:t>
            </a:r>
            <a:r>
              <a:rPr lang="en-US" sz="3600" b="1" dirty="0" smtClean="0">
                <a:solidFill>
                  <a:srgbClr val="FFFF00"/>
                </a:solidFill>
              </a:rPr>
              <a:t>Note</a:t>
            </a:r>
            <a:r>
              <a:rPr lang="en-US" sz="3600" b="1" dirty="0">
                <a:solidFill>
                  <a:srgbClr val="FFFF00"/>
                </a:solidFill>
              </a:rPr>
              <a:t>: </a:t>
            </a:r>
            <a:r>
              <a:rPr lang="en-US" sz="3600" dirty="0"/>
              <a:t>The pastor is not to pastor </a:t>
            </a:r>
            <a:r>
              <a:rPr lang="en-US" sz="3600" dirty="0" smtClean="0"/>
              <a:t>out </a:t>
            </a:r>
            <a:r>
              <a:rPr lang="en-US" sz="3600" dirty="0"/>
              <a:t>of - </a:t>
            </a:r>
            <a:r>
              <a:rPr lang="en-US" sz="3600" i="1" dirty="0"/>
              <a:t>compulsion but</a:t>
            </a:r>
            <a:r>
              <a:rPr lang="en-US" sz="3600" dirty="0"/>
              <a:t> </a:t>
            </a:r>
            <a:r>
              <a:rPr lang="en-US" sz="3600" i="1" dirty="0"/>
              <a:t>voluntarily</a:t>
            </a:r>
            <a:r>
              <a:rPr lang="en-US" sz="3600" dirty="0"/>
              <a:t> / He is not to pastor for - </a:t>
            </a:r>
            <a:r>
              <a:rPr lang="en-US" sz="3600" i="1" dirty="0"/>
              <a:t>filthy lucre sake but out of a ready mind</a:t>
            </a:r>
            <a:r>
              <a:rPr lang="en-US" sz="3600" dirty="0"/>
              <a:t> / He is not to - </a:t>
            </a:r>
            <a:r>
              <a:rPr lang="en-US" sz="3600" i="1" dirty="0"/>
              <a:t>Lord over the flock but lead by personal </a:t>
            </a:r>
            <a:r>
              <a:rPr lang="en-US" sz="3600" i="1" dirty="0" smtClean="0"/>
              <a:t>example</a:t>
            </a:r>
            <a:r>
              <a:rPr lang="en-US" sz="3600" dirty="0" smtClean="0"/>
              <a:t> </a:t>
            </a:r>
            <a:r>
              <a:rPr lang="en-US" sz="3600" i="1" dirty="0" smtClean="0"/>
              <a:t>I Peter 5:2-4</a:t>
            </a:r>
            <a:r>
              <a:rPr lang="en-US" sz="3600" dirty="0" smtClean="0"/>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to="" calcmode="lin" valueType="num">
                                      <p:cBhvr>
                                        <p:cTn id="23"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a:t>S</a:t>
            </a:r>
            <a:r>
              <a:rPr lang="en-US" dirty="0" smtClean="0"/>
              <a:t>peaking Ministry of the Pastor</a:t>
            </a:r>
            <a:endParaRPr lang="en-US" dirty="0"/>
          </a:p>
        </p:txBody>
      </p:sp>
      <p:pic>
        <p:nvPicPr>
          <p:cNvPr id="88066" name="Picture 2" descr="http://www.grbc.net/images/gary.jpg"/>
          <p:cNvPicPr>
            <a:picLocks noChangeAspect="1" noChangeArrowheads="1"/>
          </p:cNvPicPr>
          <p:nvPr/>
        </p:nvPicPr>
        <p:blipFill>
          <a:blip r:embed="rId2" cstate="print"/>
          <a:srcRect/>
          <a:stretch>
            <a:fillRect/>
          </a:stretch>
        </p:blipFill>
        <p:spPr bwMode="auto">
          <a:xfrm>
            <a:off x="2743200" y="1676400"/>
            <a:ext cx="3951862" cy="4953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a:bodyPr>
          <a:lstStyle/>
          <a:p>
            <a:pPr hangingPunct="0">
              <a:buNone/>
            </a:pPr>
            <a:r>
              <a:rPr lang="en-US" sz="3300" b="1" dirty="0"/>
              <a:t>[ 1 </a:t>
            </a:r>
            <a:r>
              <a:rPr lang="en-US" sz="3300" b="1" dirty="0" smtClean="0"/>
              <a:t>]</a:t>
            </a:r>
            <a:r>
              <a:rPr lang="en-US" sz="3300" dirty="0" smtClean="0"/>
              <a:t> </a:t>
            </a:r>
            <a:r>
              <a:rPr lang="en-US" sz="3300" cap="all" dirty="0" smtClean="0"/>
              <a:t>Admonish</a:t>
            </a:r>
            <a:r>
              <a:rPr lang="en-US" sz="3300" dirty="0" smtClean="0"/>
              <a:t> </a:t>
            </a:r>
            <a:r>
              <a:rPr lang="en-US" sz="3300" dirty="0"/>
              <a:t>(</a:t>
            </a:r>
            <a:r>
              <a:rPr lang="en-US" sz="3300" b="1" cap="small" dirty="0" err="1"/>
              <a:t>niytgetei</a:t>
            </a:r>
            <a:r>
              <a:rPr lang="en-US" sz="3300" dirty="0"/>
              <a:t>)  -  </a:t>
            </a:r>
            <a:r>
              <a:rPr lang="en-US" sz="3300" i="1" dirty="0"/>
              <a:t>I Thessalonians 5:12</a:t>
            </a:r>
          </a:p>
          <a:p>
            <a:pPr hangingPunct="0">
              <a:buNone/>
            </a:pPr>
            <a:r>
              <a:rPr lang="en-US" sz="3300" dirty="0" smtClean="0"/>
              <a:t>     To </a:t>
            </a:r>
            <a:r>
              <a:rPr lang="en-US" sz="3300" dirty="0"/>
              <a:t>warn or caution against specific faults;  to inform or remind by way of </a:t>
            </a:r>
            <a:r>
              <a:rPr lang="en-US" sz="3300" dirty="0" smtClean="0"/>
              <a:t> warning</a:t>
            </a:r>
            <a:r>
              <a:rPr lang="en-US" sz="3300" dirty="0"/>
              <a:t>;  to </a:t>
            </a:r>
            <a:r>
              <a:rPr lang="en-US" sz="3300" dirty="0" smtClean="0"/>
              <a:t>reprove </a:t>
            </a:r>
            <a:r>
              <a:rPr lang="en-US" sz="3300" dirty="0"/>
              <a:t>or counsel</a:t>
            </a:r>
          </a:p>
          <a:p>
            <a:pPr hangingPunct="0">
              <a:buNone/>
            </a:pPr>
            <a:r>
              <a:rPr lang="en-US" sz="3300" b="1" dirty="0" smtClean="0"/>
              <a:t>[ </a:t>
            </a:r>
            <a:r>
              <a:rPr lang="en-US" sz="3300" b="1" dirty="0"/>
              <a:t>2 </a:t>
            </a:r>
            <a:r>
              <a:rPr lang="en-US" sz="3300" b="1" dirty="0" smtClean="0"/>
              <a:t>]</a:t>
            </a:r>
            <a:r>
              <a:rPr lang="en-US" sz="3300" dirty="0" smtClean="0"/>
              <a:t> EDIFY </a:t>
            </a:r>
            <a:r>
              <a:rPr lang="en-US" sz="3300" dirty="0"/>
              <a:t>(</a:t>
            </a:r>
            <a:r>
              <a:rPr lang="en-US" sz="3300" b="1" cap="small" dirty="0" err="1"/>
              <a:t>oikodomeo</a:t>
            </a:r>
            <a:r>
              <a:rPr lang="en-US" sz="3300" dirty="0"/>
              <a:t>)  -  </a:t>
            </a:r>
            <a:r>
              <a:rPr lang="en-US" sz="3300" i="1" dirty="0"/>
              <a:t>I Corinthians 14:3</a:t>
            </a:r>
          </a:p>
          <a:p>
            <a:pPr hangingPunct="0">
              <a:buNone/>
            </a:pPr>
            <a:r>
              <a:rPr lang="en-US" sz="3300" dirty="0" smtClean="0"/>
              <a:t>     To </a:t>
            </a:r>
            <a:r>
              <a:rPr lang="en-US" sz="3300" dirty="0"/>
              <a:t>build up; to instruct and improve morally or </a:t>
            </a:r>
            <a:r>
              <a:rPr lang="en-US" sz="3300" dirty="0" smtClean="0"/>
              <a:t>spiritually</a:t>
            </a:r>
            <a:r>
              <a:rPr lang="en-US" sz="3300" dirty="0"/>
              <a:t> </a:t>
            </a:r>
          </a:p>
          <a:p>
            <a:pPr hangingPunct="0">
              <a:buNone/>
            </a:pPr>
            <a:r>
              <a:rPr lang="en-US" sz="3300" b="1" dirty="0"/>
              <a:t>[ 3 </a:t>
            </a:r>
            <a:r>
              <a:rPr lang="en-US" sz="3300" b="1" dirty="0" smtClean="0"/>
              <a:t>]</a:t>
            </a:r>
            <a:r>
              <a:rPr lang="en-US" sz="3300" dirty="0" smtClean="0"/>
              <a:t> EXHORT </a:t>
            </a:r>
            <a:r>
              <a:rPr lang="en-US" sz="3300" dirty="0"/>
              <a:t>(</a:t>
            </a:r>
            <a:r>
              <a:rPr lang="en-US" sz="3300" b="1" cap="small" dirty="0" err="1"/>
              <a:t>paraklaleo</a:t>
            </a:r>
            <a:r>
              <a:rPr lang="en-US" sz="3300" dirty="0"/>
              <a:t>)  </a:t>
            </a:r>
            <a:r>
              <a:rPr lang="en-US" sz="3300" i="1" dirty="0"/>
              <a:t>-  I Corinthians 14:3</a:t>
            </a:r>
          </a:p>
          <a:p>
            <a:pPr hangingPunct="0">
              <a:buNone/>
            </a:pPr>
            <a:r>
              <a:rPr lang="en-US" sz="3300" dirty="0" smtClean="0"/>
              <a:t>     To </a:t>
            </a:r>
            <a:r>
              <a:rPr lang="en-US" sz="3300" dirty="0"/>
              <a:t>urge or incite to good works;  to encourage through advice or counsel that which is </a:t>
            </a:r>
            <a:r>
              <a:rPr lang="en-US" sz="3300" dirty="0" smtClean="0"/>
              <a:t>commendable</a:t>
            </a:r>
            <a:endParaRPr lang="en-US" sz="3300" dirty="0"/>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sz="3300" b="1" dirty="0" smtClean="0"/>
              <a:t>[ 4 ]</a:t>
            </a:r>
            <a:r>
              <a:rPr lang="en-US" sz="3300" dirty="0" smtClean="0"/>
              <a:t> </a:t>
            </a:r>
            <a:r>
              <a:rPr lang="en-US" sz="3300" cap="all" dirty="0" smtClean="0"/>
              <a:t>Comfort</a:t>
            </a:r>
            <a:r>
              <a:rPr lang="en-US" sz="3300" dirty="0" smtClean="0"/>
              <a:t> (</a:t>
            </a:r>
            <a:r>
              <a:rPr lang="en-US" sz="3300" b="1" cap="small" dirty="0" err="1" smtClean="0"/>
              <a:t>paraklesis</a:t>
            </a:r>
            <a:r>
              <a:rPr lang="en-US" sz="3300" dirty="0" smtClean="0"/>
              <a:t>)  -  </a:t>
            </a:r>
            <a:r>
              <a:rPr lang="en-US" sz="3300" i="1" dirty="0" smtClean="0"/>
              <a:t>I Corinthians 14:3</a:t>
            </a:r>
          </a:p>
          <a:p>
            <a:pPr hangingPunct="0">
              <a:buNone/>
            </a:pPr>
            <a:r>
              <a:rPr lang="en-US" sz="3300" dirty="0" smtClean="0"/>
              <a:t>     To come along side of to help;  to ease from worry or  pain;  to console</a:t>
            </a:r>
          </a:p>
          <a:p>
            <a:pPr hangingPunct="0">
              <a:buNone/>
            </a:pPr>
            <a:r>
              <a:rPr lang="en-US" sz="3300" b="1" dirty="0" smtClean="0"/>
              <a:t>[ 5 ]</a:t>
            </a:r>
            <a:r>
              <a:rPr lang="en-US" sz="3300" dirty="0" smtClean="0"/>
              <a:t> </a:t>
            </a:r>
            <a:r>
              <a:rPr lang="en-US" sz="3300" cap="all" dirty="0" smtClean="0"/>
              <a:t>preach</a:t>
            </a:r>
            <a:r>
              <a:rPr lang="en-US" sz="3300" dirty="0" smtClean="0"/>
              <a:t> (</a:t>
            </a:r>
            <a:r>
              <a:rPr lang="en-US" sz="3300" b="1" cap="small" dirty="0" err="1" smtClean="0"/>
              <a:t>kataggello</a:t>
            </a:r>
            <a:r>
              <a:rPr lang="en-US" sz="3300" dirty="0" smtClean="0"/>
              <a:t>)  -  </a:t>
            </a:r>
            <a:r>
              <a:rPr lang="en-US" sz="3300" i="1" dirty="0" smtClean="0"/>
              <a:t>Colossians 1:28</a:t>
            </a:r>
          </a:p>
          <a:p>
            <a:pPr hangingPunct="0">
              <a:buNone/>
            </a:pPr>
            <a:r>
              <a:rPr lang="en-US" sz="3300" dirty="0" smtClean="0"/>
              <a:t>     To tell thoroughly;  to cry or proclaim as a herald;  to speak forcefully</a:t>
            </a:r>
          </a:p>
          <a:p>
            <a:pPr hangingPunct="0">
              <a:buNone/>
            </a:pPr>
            <a:r>
              <a:rPr lang="en-US" sz="3300" b="1" dirty="0" smtClean="0"/>
              <a:t>[ 6 ] </a:t>
            </a:r>
            <a:r>
              <a:rPr lang="en-US" sz="3300" cap="all" dirty="0" smtClean="0"/>
              <a:t>warning</a:t>
            </a:r>
            <a:r>
              <a:rPr lang="en-US" sz="3300" dirty="0" smtClean="0"/>
              <a:t> (</a:t>
            </a:r>
            <a:r>
              <a:rPr lang="en-US" sz="3300" b="1" cap="small" dirty="0" err="1" smtClean="0"/>
              <a:t>nou</a:t>
            </a:r>
            <a:r>
              <a:rPr lang="en-US" sz="3300" dirty="0" smtClean="0"/>
              <a:t>)  -  </a:t>
            </a:r>
            <a:r>
              <a:rPr lang="en-US" sz="3300" i="1" dirty="0" smtClean="0"/>
              <a:t>Colossians 1:28</a:t>
            </a:r>
          </a:p>
          <a:p>
            <a:pPr hangingPunct="0">
              <a:buNone/>
            </a:pPr>
            <a:r>
              <a:rPr lang="en-US" sz="3300" dirty="0" smtClean="0"/>
              <a:t>     To protest strongly;  to testify against</a:t>
            </a:r>
          </a:p>
          <a:p>
            <a:pPr hangingPunct="0">
              <a:buNone/>
            </a:pPr>
            <a:r>
              <a:rPr lang="en-US" sz="3300" b="1" dirty="0"/>
              <a:t>[ 7 </a:t>
            </a:r>
            <a:r>
              <a:rPr lang="en-US" sz="3300" b="1" dirty="0" smtClean="0"/>
              <a:t>]</a:t>
            </a:r>
            <a:r>
              <a:rPr lang="en-US" sz="3300" dirty="0" smtClean="0"/>
              <a:t> </a:t>
            </a:r>
            <a:r>
              <a:rPr lang="en-US" sz="3300" cap="all" dirty="0" smtClean="0"/>
              <a:t>teaching</a:t>
            </a:r>
            <a:r>
              <a:rPr lang="en-US" sz="3300" dirty="0" smtClean="0"/>
              <a:t> </a:t>
            </a:r>
            <a:r>
              <a:rPr lang="en-US" sz="3300" dirty="0"/>
              <a:t>(</a:t>
            </a:r>
            <a:r>
              <a:rPr lang="en-US" sz="3300" b="1" cap="small" dirty="0" err="1"/>
              <a:t>didasko</a:t>
            </a:r>
            <a:r>
              <a:rPr lang="en-US" sz="3300" dirty="0"/>
              <a:t>)  -  </a:t>
            </a:r>
            <a:r>
              <a:rPr lang="en-US" sz="3300" i="1" dirty="0"/>
              <a:t>Colossians 1:28</a:t>
            </a:r>
          </a:p>
          <a:p>
            <a:pPr hangingPunct="0">
              <a:buNone/>
            </a:pPr>
            <a:r>
              <a:rPr lang="en-US" sz="3300" dirty="0" smtClean="0"/>
              <a:t>    To </a:t>
            </a:r>
            <a:r>
              <a:rPr lang="en-US" sz="3300" dirty="0"/>
              <a:t>provide with knowledge;  to give lessons or instruction;  to explain how to </a:t>
            </a:r>
            <a:r>
              <a:rPr lang="en-US" sz="3300" dirty="0" smtClean="0"/>
              <a:t>do something</a:t>
            </a:r>
            <a:endParaRPr lang="en-US" sz="3300" dirty="0"/>
          </a:p>
          <a:p>
            <a:pPr hangingPunct="0">
              <a:buNone/>
            </a:pPr>
            <a:endParaRPr lang="en-US" sz="3300" dirty="0" smtClean="0"/>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hangingPunct="0">
              <a:buNone/>
            </a:pPr>
            <a:r>
              <a:rPr lang="en-US" b="1" dirty="0"/>
              <a:t>[ 8 </a:t>
            </a:r>
            <a:r>
              <a:rPr lang="en-US" b="1" dirty="0" smtClean="0"/>
              <a:t>] </a:t>
            </a:r>
            <a:r>
              <a:rPr lang="en-US" cap="all" dirty="0" smtClean="0"/>
              <a:t>reprove</a:t>
            </a:r>
            <a:r>
              <a:rPr lang="en-US" dirty="0" smtClean="0"/>
              <a:t> </a:t>
            </a:r>
            <a:r>
              <a:rPr lang="en-US" dirty="0"/>
              <a:t>(</a:t>
            </a:r>
            <a:r>
              <a:rPr lang="en-US" b="1" cap="small" dirty="0" err="1"/>
              <a:t>elegcho</a:t>
            </a:r>
            <a:r>
              <a:rPr lang="en-US" dirty="0"/>
              <a:t>)  -  </a:t>
            </a:r>
            <a:r>
              <a:rPr lang="en-US" i="1" dirty="0"/>
              <a:t>II Timothy 4:2</a:t>
            </a:r>
          </a:p>
          <a:p>
            <a:pPr hangingPunct="0">
              <a:buNone/>
            </a:pPr>
            <a:r>
              <a:rPr lang="en-US" dirty="0" smtClean="0"/>
              <a:t>     To </a:t>
            </a:r>
            <a:r>
              <a:rPr lang="en-US" dirty="0"/>
              <a:t>convict;  to point out error;  to find fault with;  to condemn;  to speak with disapproval</a:t>
            </a:r>
          </a:p>
          <a:p>
            <a:pPr hangingPunct="0">
              <a:buNone/>
            </a:pPr>
            <a:r>
              <a:rPr lang="en-US" b="1" dirty="0"/>
              <a:t>[ 9 </a:t>
            </a:r>
            <a:r>
              <a:rPr lang="en-US" b="1" dirty="0" smtClean="0"/>
              <a:t>]</a:t>
            </a:r>
            <a:r>
              <a:rPr lang="en-US" dirty="0" smtClean="0"/>
              <a:t> </a:t>
            </a:r>
            <a:r>
              <a:rPr lang="en-US" cap="all" dirty="0" smtClean="0"/>
              <a:t>Rebuke </a:t>
            </a:r>
            <a:r>
              <a:rPr lang="en-US" dirty="0"/>
              <a:t>(</a:t>
            </a:r>
            <a:r>
              <a:rPr lang="en-US" b="1" cap="small" dirty="0" err="1"/>
              <a:t>epitimao</a:t>
            </a:r>
            <a:r>
              <a:rPr lang="en-US" dirty="0"/>
              <a:t>)  </a:t>
            </a:r>
            <a:r>
              <a:rPr lang="en-US" i="1" dirty="0"/>
              <a:t>-  II Timothy 4:2</a:t>
            </a:r>
          </a:p>
          <a:p>
            <a:pPr hangingPunct="0">
              <a:buNone/>
            </a:pPr>
            <a:r>
              <a:rPr lang="en-US" dirty="0" smtClean="0"/>
              <a:t>     To </a:t>
            </a:r>
            <a:r>
              <a:rPr lang="en-US" dirty="0"/>
              <a:t>set a weight upon;  to chide with;  to strike blame upon;  to convince of wrong doing; </a:t>
            </a:r>
            <a:r>
              <a:rPr lang="en-US" dirty="0" smtClean="0"/>
              <a:t>to </a:t>
            </a:r>
            <a:r>
              <a:rPr lang="en-US" dirty="0"/>
              <a:t>address in sharp and severe disapproval;  to force back;  to beat down;  to bruise</a:t>
            </a:r>
          </a:p>
          <a:p>
            <a:pPr hangingPunct="0">
              <a:buNone/>
            </a:pPr>
            <a:r>
              <a:rPr lang="en-US" b="1" dirty="0" smtClean="0"/>
              <a:t>[10] </a:t>
            </a:r>
            <a:r>
              <a:rPr lang="en-US" cap="all" dirty="0" smtClean="0"/>
              <a:t>charge </a:t>
            </a:r>
            <a:r>
              <a:rPr lang="en-US" dirty="0"/>
              <a:t>(</a:t>
            </a:r>
            <a:r>
              <a:rPr lang="en-US" b="1" cap="small" dirty="0" err="1"/>
              <a:t>paraggello</a:t>
            </a:r>
            <a:r>
              <a:rPr lang="en-US" dirty="0"/>
              <a:t>)  -  </a:t>
            </a:r>
            <a:r>
              <a:rPr lang="en-US" i="1" dirty="0"/>
              <a:t>I Timothy 1:3</a:t>
            </a:r>
          </a:p>
          <a:p>
            <a:pPr hangingPunct="0">
              <a:buNone/>
            </a:pPr>
            <a:r>
              <a:rPr lang="en-US" dirty="0" smtClean="0"/>
              <a:t>     To </a:t>
            </a:r>
            <a:r>
              <a:rPr lang="en-US" dirty="0"/>
              <a:t>tell apart;  to bear down upon;  to give a command</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sz="3300" b="1" dirty="0"/>
              <a:t>[</a:t>
            </a:r>
            <a:r>
              <a:rPr lang="en-US" sz="3300" b="1" dirty="0" smtClean="0"/>
              <a:t>11] </a:t>
            </a:r>
            <a:r>
              <a:rPr lang="en-US" sz="3300" cap="all" dirty="0" smtClean="0"/>
              <a:t>counsel </a:t>
            </a:r>
            <a:r>
              <a:rPr lang="en-US" sz="3300" dirty="0"/>
              <a:t>(</a:t>
            </a:r>
            <a:r>
              <a:rPr lang="en-US" sz="3300" b="1" dirty="0"/>
              <a:t>Hebrew  -  </a:t>
            </a:r>
            <a:r>
              <a:rPr lang="en-US" sz="3300" b="1" cap="small" dirty="0" err="1"/>
              <a:t>tachbuloth</a:t>
            </a:r>
            <a:r>
              <a:rPr lang="en-US" sz="3300" dirty="0"/>
              <a:t>)  </a:t>
            </a:r>
            <a:r>
              <a:rPr lang="en-US" sz="3300" dirty="0" smtClean="0"/>
              <a:t>-                  Proverbs 11:14</a:t>
            </a:r>
            <a:endParaRPr lang="en-US" sz="3300" dirty="0"/>
          </a:p>
          <a:p>
            <a:pPr hangingPunct="0">
              <a:buNone/>
            </a:pPr>
            <a:r>
              <a:rPr lang="en-US" sz="3300" dirty="0" smtClean="0"/>
              <a:t>     To </a:t>
            </a:r>
            <a:r>
              <a:rPr lang="en-US" sz="3300" dirty="0"/>
              <a:t>give wise advice;  to exhort, warn, admonish, or instruct</a:t>
            </a:r>
          </a:p>
          <a:p>
            <a:pPr hangingPunct="0">
              <a:buNone/>
            </a:pPr>
            <a:r>
              <a:rPr lang="en-US" sz="3300" b="1" dirty="0" smtClean="0"/>
              <a:t>[12] </a:t>
            </a:r>
            <a:r>
              <a:rPr lang="en-US" sz="3300" cap="all" dirty="0" smtClean="0"/>
              <a:t>doctrine </a:t>
            </a:r>
            <a:r>
              <a:rPr lang="en-US" sz="3300" dirty="0"/>
              <a:t>(</a:t>
            </a:r>
            <a:r>
              <a:rPr lang="en-US" sz="3300" b="1" cap="small" dirty="0" err="1"/>
              <a:t>didaskalia</a:t>
            </a:r>
            <a:r>
              <a:rPr lang="en-US" sz="3300" dirty="0"/>
              <a:t>)  -  Titus 1:9</a:t>
            </a:r>
          </a:p>
          <a:p>
            <a:pPr hangingPunct="0">
              <a:buNone/>
            </a:pPr>
            <a:r>
              <a:rPr lang="en-US" sz="3300" dirty="0" smtClean="0"/>
              <a:t>     The </a:t>
            </a:r>
            <a:r>
              <a:rPr lang="en-US" sz="3300" dirty="0"/>
              <a:t>act of teaching or instruction</a:t>
            </a:r>
          </a:p>
          <a:p>
            <a:pPr hangingPunct="0">
              <a:buNone/>
            </a:pPr>
            <a:r>
              <a:rPr lang="en-US" sz="3300" b="1" dirty="0" smtClean="0"/>
              <a:t>[13] </a:t>
            </a:r>
            <a:r>
              <a:rPr lang="en-US" sz="3300" cap="all" dirty="0" smtClean="0"/>
              <a:t>correction</a:t>
            </a:r>
            <a:r>
              <a:rPr lang="en-US" sz="3300" dirty="0" smtClean="0"/>
              <a:t> </a:t>
            </a:r>
            <a:r>
              <a:rPr lang="en-US" sz="3300" dirty="0"/>
              <a:t>(</a:t>
            </a:r>
            <a:r>
              <a:rPr lang="en-US" sz="3300" b="1" cap="small" dirty="0" err="1"/>
              <a:t>epanorihasis</a:t>
            </a:r>
            <a:r>
              <a:rPr lang="en-US" sz="3300" dirty="0"/>
              <a:t>)  -  II Timothy 3:16</a:t>
            </a:r>
          </a:p>
          <a:p>
            <a:pPr hangingPunct="0">
              <a:buNone/>
            </a:pPr>
            <a:r>
              <a:rPr lang="en-US" sz="3300" dirty="0" smtClean="0"/>
              <a:t>     To </a:t>
            </a:r>
            <a:r>
              <a:rPr lang="en-US" sz="3300" dirty="0"/>
              <a:t>set aright according to just standards of truth;  to point out </a:t>
            </a:r>
            <a:r>
              <a:rPr lang="en-US" sz="3300" dirty="0" smtClean="0"/>
              <a:t>error</a:t>
            </a:r>
            <a:endParaRPr lang="en-US" sz="3300" dirty="0"/>
          </a:p>
          <a:p>
            <a:pPr hangingPunct="0">
              <a:buNone/>
            </a:pPr>
            <a:r>
              <a:rPr lang="en-US" sz="3300" b="1" dirty="0"/>
              <a:t>[</a:t>
            </a:r>
            <a:r>
              <a:rPr lang="en-US" sz="3300" b="1" dirty="0" smtClean="0"/>
              <a:t>14]</a:t>
            </a:r>
            <a:r>
              <a:rPr lang="en-US" sz="3300" dirty="0" smtClean="0"/>
              <a:t> </a:t>
            </a:r>
            <a:r>
              <a:rPr lang="en-US" sz="3300" cap="all" dirty="0" smtClean="0"/>
              <a:t>instruction</a:t>
            </a:r>
            <a:r>
              <a:rPr lang="en-US" sz="3300" dirty="0" smtClean="0"/>
              <a:t> </a:t>
            </a:r>
            <a:r>
              <a:rPr lang="en-US" sz="3300" dirty="0"/>
              <a:t>(</a:t>
            </a:r>
            <a:r>
              <a:rPr lang="en-US" sz="3300" b="1" cap="small" dirty="0" err="1"/>
              <a:t>paideia</a:t>
            </a:r>
            <a:r>
              <a:rPr lang="en-US" sz="3300" dirty="0"/>
              <a:t>)  -  II Timothy 3:16</a:t>
            </a:r>
          </a:p>
          <a:p>
            <a:pPr hangingPunct="0">
              <a:buNone/>
            </a:pPr>
            <a:r>
              <a:rPr lang="en-US" sz="3300" dirty="0" smtClean="0"/>
              <a:t>    To </a:t>
            </a:r>
            <a:r>
              <a:rPr lang="en-US" sz="3300" dirty="0"/>
              <a:t>nourish (feed) with knowledge</a:t>
            </a:r>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Pastor must Preach in order to</a:t>
            </a:r>
            <a:br>
              <a:rPr lang="en-US" dirty="0" smtClean="0"/>
            </a:br>
            <a:r>
              <a:rPr lang="en-US" dirty="0"/>
              <a:t>(</a:t>
            </a:r>
            <a:r>
              <a:rPr lang="en-US" i="1" dirty="0" smtClean="0"/>
              <a:t>Heb. 13:20-21)</a:t>
            </a:r>
            <a:endParaRPr lang="en-US" dirty="0"/>
          </a:p>
        </p:txBody>
      </p:sp>
      <p:sp>
        <p:nvSpPr>
          <p:cNvPr id="3" name="Content Placeholder 2"/>
          <p:cNvSpPr>
            <a:spLocks noGrp="1"/>
          </p:cNvSpPr>
          <p:nvPr>
            <p:ph idx="1"/>
          </p:nvPr>
        </p:nvSpPr>
        <p:spPr>
          <a:xfrm>
            <a:off x="0" y="1676400"/>
            <a:ext cx="9144000" cy="5181600"/>
          </a:xfrm>
        </p:spPr>
        <p:txBody>
          <a:bodyPr>
            <a:normAutofit/>
          </a:bodyPr>
          <a:lstStyle/>
          <a:p>
            <a:pPr marL="514350" indent="-514350">
              <a:buNone/>
            </a:pPr>
            <a:r>
              <a:rPr lang="en-US" i="1" dirty="0" smtClean="0"/>
              <a:t>   </a:t>
            </a:r>
            <a:r>
              <a:rPr lang="en-US" i="1" dirty="0" smtClean="0">
                <a:solidFill>
                  <a:srgbClr val="FFFF00"/>
                </a:solidFill>
              </a:rPr>
              <a:t>&gt;</a:t>
            </a:r>
            <a:r>
              <a:rPr lang="en-US" i="1" dirty="0" smtClean="0"/>
              <a:t> </a:t>
            </a:r>
            <a:r>
              <a:rPr lang="en-US" i="1" dirty="0" smtClean="0">
                <a:solidFill>
                  <a:srgbClr val="FFFF00"/>
                </a:solidFill>
              </a:rPr>
              <a:t>Perfect the sheep </a:t>
            </a:r>
            <a:r>
              <a:rPr lang="en-US" i="1" dirty="0" smtClean="0"/>
              <a:t>– “make you perfect in every good work…”</a:t>
            </a:r>
          </a:p>
          <a:p>
            <a:pPr lvl="0">
              <a:buNone/>
            </a:pPr>
            <a:r>
              <a:rPr lang="en-US" i="1" dirty="0" smtClean="0">
                <a:solidFill>
                  <a:srgbClr val="FFFF00"/>
                </a:solidFill>
              </a:rPr>
              <a:t>    &gt; Exhort the sheep </a:t>
            </a:r>
            <a:r>
              <a:rPr lang="en-US" i="1" dirty="0" smtClean="0"/>
              <a:t>-    </a:t>
            </a:r>
            <a:endParaRPr lang="en-US" dirty="0" smtClean="0"/>
          </a:p>
          <a:p>
            <a:pPr lvl="1"/>
            <a:r>
              <a:rPr lang="en-US" sz="3200" i="1" dirty="0" smtClean="0"/>
              <a:t>Be obedient to the Lord – “…to do his will…”</a:t>
            </a:r>
            <a:endParaRPr lang="en-US" sz="3200" dirty="0" smtClean="0"/>
          </a:p>
          <a:p>
            <a:pPr lvl="1"/>
            <a:r>
              <a:rPr lang="en-US" sz="3200" i="1" dirty="0" smtClean="0"/>
              <a:t>Sensitive to the Holy Spirit – “…working in you…”</a:t>
            </a:r>
            <a:endParaRPr lang="en-US" sz="3200" dirty="0" smtClean="0"/>
          </a:p>
          <a:p>
            <a:pPr lvl="1"/>
            <a:r>
              <a:rPr lang="en-US" sz="3200" i="1" dirty="0" smtClean="0"/>
              <a:t>Live a life well pleasing to God – “…that which is well pleasing in his sight…”</a:t>
            </a:r>
            <a:endParaRPr lang="en-US" sz="3200" dirty="0"/>
          </a:p>
          <a:p>
            <a:pPr lvl="1"/>
            <a:r>
              <a:rPr lang="en-US" sz="3200" i="1" dirty="0" smtClean="0"/>
              <a:t>Glorify God – “…to whom be glory forever and ever…”</a:t>
            </a:r>
            <a:endParaRPr lang="en-US" sz="32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to="" calcmode="lin" valueType="num">
                                      <p:cBhvr>
                                        <p:cTn id="21" dur="1" fill="hold"/>
                                        <p:tgtEl>
                                          <p:spTgt spid="3">
                                            <p:txEl>
                                              <p:pRg st="4" end="4"/>
                                            </p:txEl>
                                          </p:spTgt>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 to="" calcmode="lin" valueType="num">
                                      <p:cBhvr>
                                        <p:cTn id="24"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Pastor as a Teacher</a:t>
            </a:r>
            <a:r>
              <a:rPr lang="en-US" dirty="0"/>
              <a:t/>
            </a:r>
            <a:br>
              <a:rPr lang="en-US" dirty="0"/>
            </a:br>
            <a:r>
              <a:rPr lang="en-US" sz="4000" i="1" dirty="0" smtClean="0"/>
              <a:t>(Eph. 4:11-12)</a:t>
            </a:r>
            <a:endParaRPr lang="en-US" sz="4000" i="1" dirty="0"/>
          </a:p>
        </p:txBody>
      </p:sp>
      <p:pic>
        <p:nvPicPr>
          <p:cNvPr id="91138" name="Picture 2" descr="http://www.ronedmondson.com/wp-content/uploads/2011/01/preacher-bible.jpg"/>
          <p:cNvPicPr>
            <a:picLocks noChangeAspect="1" noChangeArrowheads="1"/>
          </p:cNvPicPr>
          <p:nvPr/>
        </p:nvPicPr>
        <p:blipFill>
          <a:blip r:embed="rId2" cstate="print"/>
          <a:srcRect/>
          <a:stretch>
            <a:fillRect/>
          </a:stretch>
        </p:blipFill>
        <p:spPr bwMode="auto">
          <a:xfrm>
            <a:off x="533400" y="1905000"/>
            <a:ext cx="3990975" cy="2724151"/>
          </a:xfrm>
          <a:prstGeom prst="rect">
            <a:avLst/>
          </a:prstGeom>
          <a:noFill/>
        </p:spPr>
      </p:pic>
      <p:pic>
        <p:nvPicPr>
          <p:cNvPr id="91140" name="Picture 4" descr="http://spiritualhealingsource.com/wp-content/uploads/2012/02/Pointing-preacher-with-bible.jpg"/>
          <p:cNvPicPr>
            <a:picLocks noChangeAspect="1" noChangeArrowheads="1"/>
          </p:cNvPicPr>
          <p:nvPr/>
        </p:nvPicPr>
        <p:blipFill>
          <a:blip r:embed="rId3" cstate="print"/>
          <a:srcRect/>
          <a:stretch>
            <a:fillRect/>
          </a:stretch>
        </p:blipFill>
        <p:spPr bwMode="auto">
          <a:xfrm>
            <a:off x="4724400" y="4038600"/>
            <a:ext cx="4048125" cy="268605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The </a:t>
            </a:r>
            <a:r>
              <a:rPr lang="en-US" sz="3600" dirty="0"/>
              <a:t>qualifications of a pastor – </a:t>
            </a:r>
            <a:r>
              <a:rPr lang="en-US" sz="3600" i="1" dirty="0"/>
              <a:t>Read (I Tim. 3:1-7) “…apt to teach…” (see II Tim. </a:t>
            </a:r>
            <a:r>
              <a:rPr lang="en-US" sz="3600" i="1" dirty="0" smtClean="0"/>
              <a:t>2:24)</a:t>
            </a:r>
          </a:p>
          <a:p>
            <a:r>
              <a:rPr lang="en-US" sz="3600" dirty="0" smtClean="0"/>
              <a:t>It </a:t>
            </a:r>
            <a:r>
              <a:rPr lang="en-US" sz="3600" dirty="0"/>
              <a:t>is imperative that a pastor not only be able to “preach” - (motivational)  </a:t>
            </a:r>
            <a:endParaRPr lang="en-US" sz="3600" dirty="0" smtClean="0"/>
          </a:p>
          <a:p>
            <a:r>
              <a:rPr lang="en-US" sz="3600" i="1" dirty="0" smtClean="0"/>
              <a:t>Hebrews </a:t>
            </a:r>
            <a:r>
              <a:rPr lang="en-US" sz="3600" i="1" dirty="0"/>
              <a:t>13:20-21 </a:t>
            </a:r>
            <a:r>
              <a:rPr lang="en-US" sz="3600" b="1" i="1" dirty="0"/>
              <a:t>Exhorting his people to</a:t>
            </a:r>
            <a:r>
              <a:rPr lang="en-US" sz="3600" i="1" dirty="0"/>
              <a:t> – </a:t>
            </a:r>
            <a:r>
              <a:rPr lang="en-US" sz="3600" i="1" dirty="0" smtClean="0"/>
              <a:t> 1</a:t>
            </a:r>
            <a:r>
              <a:rPr lang="en-US" sz="3600" i="1" dirty="0"/>
              <a:t>. Be obedient to the Lord 2. Sensitive to the Holy Spirit 3. Live a life well pleasing to God </a:t>
            </a:r>
            <a:r>
              <a:rPr lang="en-US" sz="3600" i="1" dirty="0" smtClean="0"/>
              <a:t>  4</a:t>
            </a:r>
            <a:r>
              <a:rPr lang="en-US" sz="3600" i="1" dirty="0"/>
              <a:t>. Glorify God in their lives</a:t>
            </a:r>
            <a:endParaRPr lang="en-US" sz="3600" dirty="0"/>
          </a:p>
          <a:p>
            <a:r>
              <a:rPr lang="en-US" sz="3600" dirty="0" smtClean="0"/>
              <a:t>He </a:t>
            </a:r>
            <a:r>
              <a:rPr lang="en-US" sz="3600" dirty="0"/>
              <a:t>must also be able to “teach” (instructional) </a:t>
            </a:r>
            <a:r>
              <a:rPr lang="en-US" sz="3600" dirty="0" smtClean="0"/>
              <a:t>– </a:t>
            </a:r>
            <a:r>
              <a:rPr lang="en-US" sz="3600" i="1" dirty="0" smtClean="0"/>
              <a:t>Acts </a:t>
            </a:r>
            <a:r>
              <a:rPr lang="en-US" sz="3600" i="1" dirty="0"/>
              <a:t>15:35 </a:t>
            </a:r>
            <a:r>
              <a:rPr lang="en-US" sz="3600" dirty="0"/>
              <a:t>speaks of </a:t>
            </a:r>
            <a:r>
              <a:rPr lang="en-US" sz="3600" i="1" dirty="0"/>
              <a:t>“Preaching and </a:t>
            </a:r>
            <a:r>
              <a:rPr lang="en-US" sz="3600" i="1" u="sng" dirty="0"/>
              <a:t>Teaching</a:t>
            </a:r>
            <a:r>
              <a:rPr lang="en-US" sz="3600" i="1" dirty="0"/>
              <a:t> the Word of God…”</a:t>
            </a: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457200"/>
            <a:ext cx="4800600" cy="6186309"/>
          </a:xfrm>
          <a:prstGeom prst="rect">
            <a:avLst/>
          </a:prstGeom>
        </p:spPr>
        <p:txBody>
          <a:bodyPr wrap="square">
            <a:spAutoFit/>
          </a:bodyPr>
          <a:lstStyle/>
          <a:p>
            <a:pPr algn="ctr"/>
            <a:r>
              <a:rPr lang="en-US" sz="3600" dirty="0">
                <a:solidFill>
                  <a:srgbClr val="FFFF00"/>
                </a:solidFill>
              </a:rPr>
              <a:t>Paul told </a:t>
            </a:r>
            <a:r>
              <a:rPr lang="en-US" sz="3600" dirty="0" smtClean="0">
                <a:solidFill>
                  <a:srgbClr val="FFFF00"/>
                </a:solidFill>
              </a:rPr>
              <a:t>young </a:t>
            </a:r>
          </a:p>
          <a:p>
            <a:pPr algn="ctr"/>
            <a:r>
              <a:rPr lang="en-US" sz="3600" dirty="0" smtClean="0">
                <a:solidFill>
                  <a:srgbClr val="FFFF00"/>
                </a:solidFill>
              </a:rPr>
              <a:t>Pastor </a:t>
            </a:r>
            <a:r>
              <a:rPr lang="en-US" sz="3600" dirty="0">
                <a:solidFill>
                  <a:srgbClr val="FFFF00"/>
                </a:solidFill>
              </a:rPr>
              <a:t>Timothy </a:t>
            </a:r>
            <a:endParaRPr lang="en-US" sz="3600" dirty="0" smtClean="0">
              <a:solidFill>
                <a:srgbClr val="FFFF00"/>
              </a:solidFill>
            </a:endParaRPr>
          </a:p>
          <a:p>
            <a:pPr algn="ctr"/>
            <a:r>
              <a:rPr lang="en-US" sz="3600" i="1" dirty="0" smtClean="0"/>
              <a:t>“</a:t>
            </a:r>
            <a:r>
              <a:rPr lang="en-US" sz="3600" i="1" dirty="0"/>
              <a:t>Give attendance to </a:t>
            </a:r>
            <a:r>
              <a:rPr lang="en-US" sz="3600" b="1" i="1" dirty="0"/>
              <a:t>reading</a:t>
            </a:r>
            <a:r>
              <a:rPr lang="en-US" sz="3600" i="1" dirty="0"/>
              <a:t>, to </a:t>
            </a:r>
            <a:r>
              <a:rPr lang="en-US" sz="3600" b="1" i="1" dirty="0"/>
              <a:t>exhortation,</a:t>
            </a:r>
            <a:r>
              <a:rPr lang="en-US" sz="3600" i="1" dirty="0"/>
              <a:t> to </a:t>
            </a:r>
            <a:r>
              <a:rPr lang="en-US" sz="3600" b="1" i="1" dirty="0"/>
              <a:t>doctrine</a:t>
            </a:r>
            <a:r>
              <a:rPr lang="en-US" sz="3600" i="1" dirty="0"/>
              <a:t>…take heed unto thyself and unto the doctrine; continue in them: for in doing this thou shalt both save thyself and them that hear thee…”</a:t>
            </a:r>
            <a:endParaRPr lang="en-US" sz="3600" dirty="0"/>
          </a:p>
        </p:txBody>
      </p:sp>
      <p:pic>
        <p:nvPicPr>
          <p:cNvPr id="92162" name="Picture 2" descr="http://assets.jw.org/assets/l/my/my_E/110.jpg"/>
          <p:cNvPicPr>
            <a:picLocks noChangeAspect="1" noChangeArrowheads="1"/>
          </p:cNvPicPr>
          <p:nvPr/>
        </p:nvPicPr>
        <p:blipFill>
          <a:blip r:embed="rId2" cstate="print"/>
          <a:srcRect/>
          <a:stretch>
            <a:fillRect/>
          </a:stretch>
        </p:blipFill>
        <p:spPr bwMode="auto">
          <a:xfrm>
            <a:off x="228600" y="838200"/>
            <a:ext cx="3738091" cy="3276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152400"/>
            <a:ext cx="4800600" cy="6705600"/>
          </a:xfrm>
        </p:spPr>
        <p:txBody>
          <a:bodyPr>
            <a:noAutofit/>
          </a:bodyPr>
          <a:lstStyle/>
          <a:p>
            <a:r>
              <a:rPr lang="en-US" sz="4000" dirty="0"/>
              <a:t> </a:t>
            </a:r>
            <a:r>
              <a:rPr lang="en-US" sz="4000" i="1" dirty="0" smtClean="0"/>
              <a:t>“The things </a:t>
            </a:r>
            <a:r>
              <a:rPr lang="en-US" sz="4000" i="1" dirty="0"/>
              <a:t>that thou hast heard of me among many witnesses, the same commit thou to faithful men, who shall be able to teach others </a:t>
            </a:r>
            <a:r>
              <a:rPr lang="en-US" sz="4000" i="1" dirty="0" smtClean="0"/>
              <a:t>also…”</a:t>
            </a:r>
            <a:endParaRPr lang="en-US" sz="4000" dirty="0"/>
          </a:p>
        </p:txBody>
      </p:sp>
      <p:pic>
        <p:nvPicPr>
          <p:cNvPr id="3" name="Picture 2" descr="http://assets.jw.org/assets/l/my/my_E/110.jpg"/>
          <p:cNvPicPr>
            <a:picLocks noChangeAspect="1" noChangeArrowheads="1"/>
          </p:cNvPicPr>
          <p:nvPr/>
        </p:nvPicPr>
        <p:blipFill>
          <a:blip r:embed="rId2" cstate="print"/>
          <a:srcRect/>
          <a:stretch>
            <a:fillRect/>
          </a:stretch>
        </p:blipFill>
        <p:spPr bwMode="auto">
          <a:xfrm>
            <a:off x="228600" y="914400"/>
            <a:ext cx="3738091" cy="32766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t>
            </a:r>
            <a:r>
              <a:rPr lang="en-US" dirty="0" smtClean="0"/>
              <a:t>Pastor </a:t>
            </a:r>
            <a:r>
              <a:rPr lang="en-US" dirty="0"/>
              <a:t>as </a:t>
            </a:r>
            <a:r>
              <a:rPr lang="en-US" dirty="0" smtClean="0"/>
              <a:t>an Elder </a:t>
            </a:r>
            <a:br>
              <a:rPr lang="en-US" dirty="0" smtClean="0"/>
            </a:br>
            <a:r>
              <a:rPr lang="en-US" sz="4000" dirty="0" smtClean="0"/>
              <a:t> (</a:t>
            </a:r>
            <a:r>
              <a:rPr lang="en-US" sz="4000" i="1" dirty="0" smtClean="0"/>
              <a:t>I </a:t>
            </a:r>
            <a:r>
              <a:rPr lang="en-US" sz="4000" i="1" dirty="0"/>
              <a:t>Tim. 5:17, Titus </a:t>
            </a:r>
            <a:r>
              <a:rPr lang="en-US" sz="4000" i="1" dirty="0" smtClean="0"/>
              <a:t>1:5)</a:t>
            </a:r>
            <a:endParaRPr lang="en-US" sz="4000" dirty="0"/>
          </a:p>
        </p:txBody>
      </p:sp>
      <p:sp>
        <p:nvSpPr>
          <p:cNvPr id="3" name="Content Placeholder 2"/>
          <p:cNvSpPr>
            <a:spLocks noGrp="1"/>
          </p:cNvSpPr>
          <p:nvPr>
            <p:ph idx="1"/>
          </p:nvPr>
        </p:nvSpPr>
        <p:spPr>
          <a:xfrm>
            <a:off x="228600" y="1676400"/>
            <a:ext cx="8839200" cy="5181600"/>
          </a:xfrm>
        </p:spPr>
        <p:txBody>
          <a:bodyPr>
            <a:normAutofit fontScale="92500" lnSpcReduction="10000"/>
          </a:bodyPr>
          <a:lstStyle/>
          <a:p>
            <a:pPr>
              <a:buNone/>
            </a:pPr>
            <a:r>
              <a:rPr lang="en-US" dirty="0" smtClean="0">
                <a:solidFill>
                  <a:srgbClr val="FFFF00"/>
                </a:solidFill>
              </a:rPr>
              <a:t>    The </a:t>
            </a:r>
            <a:r>
              <a:rPr lang="en-US" dirty="0">
                <a:solidFill>
                  <a:srgbClr val="FFFF00"/>
                </a:solidFill>
              </a:rPr>
              <a:t>word “elder” refers to the “maturity required to hold the </a:t>
            </a:r>
            <a:r>
              <a:rPr lang="en-US" dirty="0" smtClean="0">
                <a:solidFill>
                  <a:srgbClr val="FFFF00"/>
                </a:solidFill>
              </a:rPr>
              <a:t>office of a pastor” </a:t>
            </a:r>
            <a:r>
              <a:rPr lang="en-US" i="1" dirty="0" smtClean="0">
                <a:solidFill>
                  <a:srgbClr val="FFFF00"/>
                </a:solidFill>
              </a:rPr>
              <a:t>-  “…Not a novice…”</a:t>
            </a:r>
            <a:endParaRPr lang="en-US" sz="2800" dirty="0">
              <a:solidFill>
                <a:srgbClr val="FFFF00"/>
              </a:solidFill>
            </a:endParaRPr>
          </a:p>
          <a:p>
            <a:pPr marL="514350" indent="-514350">
              <a:buAutoNum type="alphaLcPeriod"/>
            </a:pPr>
            <a:r>
              <a:rPr lang="en-US" dirty="0" smtClean="0"/>
              <a:t>Pastors </a:t>
            </a:r>
            <a:r>
              <a:rPr lang="en-US" dirty="0"/>
              <a:t>are to have the </a:t>
            </a:r>
            <a:r>
              <a:rPr lang="en-US" u="sng" dirty="0"/>
              <a:t>conduct</a:t>
            </a:r>
            <a:r>
              <a:rPr lang="en-US" dirty="0"/>
              <a:t> of  </a:t>
            </a:r>
            <a:r>
              <a:rPr lang="en-US" dirty="0" smtClean="0"/>
              <a:t>elders </a:t>
            </a:r>
            <a:r>
              <a:rPr lang="en-US" dirty="0"/>
              <a:t>– </a:t>
            </a:r>
            <a:r>
              <a:rPr lang="en-US" dirty="0" smtClean="0"/>
              <a:t>           </a:t>
            </a:r>
            <a:r>
              <a:rPr lang="en-US" i="1" dirty="0" smtClean="0"/>
              <a:t>Titus</a:t>
            </a:r>
            <a:r>
              <a:rPr lang="en-US" i="1" dirty="0"/>
              <a:t>. 1:5-9, I Tim. 3:1-6 </a:t>
            </a:r>
            <a:r>
              <a:rPr lang="en-US" i="1" dirty="0" smtClean="0"/>
              <a:t>read</a:t>
            </a:r>
            <a:endParaRPr lang="en-US" sz="2800" dirty="0" smtClean="0"/>
          </a:p>
          <a:p>
            <a:pPr marL="514350" indent="-514350">
              <a:buAutoNum type="alphaLcPeriod"/>
            </a:pPr>
            <a:r>
              <a:rPr lang="en-US" dirty="0" smtClean="0"/>
              <a:t>Pastors </a:t>
            </a:r>
            <a:r>
              <a:rPr lang="en-US" dirty="0"/>
              <a:t>are to have the </a:t>
            </a:r>
            <a:r>
              <a:rPr lang="en-US" u="sng" dirty="0"/>
              <a:t>conviction</a:t>
            </a:r>
            <a:r>
              <a:rPr lang="en-US" dirty="0"/>
              <a:t> of </a:t>
            </a:r>
            <a:r>
              <a:rPr lang="en-US" dirty="0" smtClean="0"/>
              <a:t>elders </a:t>
            </a:r>
            <a:r>
              <a:rPr lang="en-US" dirty="0"/>
              <a:t>– </a:t>
            </a:r>
            <a:r>
              <a:rPr lang="en-US" i="1" dirty="0"/>
              <a:t>“Holding fast the faithful </a:t>
            </a:r>
            <a:r>
              <a:rPr lang="en-US" i="1" dirty="0" smtClean="0"/>
              <a:t> </a:t>
            </a:r>
            <a:r>
              <a:rPr lang="en-US" i="1" dirty="0"/>
              <a:t>word…”</a:t>
            </a:r>
            <a:endParaRPr lang="en-US" sz="2800" dirty="0"/>
          </a:p>
          <a:p>
            <a:pPr>
              <a:buNone/>
            </a:pPr>
            <a:r>
              <a:rPr lang="en-US" dirty="0" smtClean="0"/>
              <a:t>c.  </a:t>
            </a:r>
            <a:r>
              <a:rPr lang="en-US" dirty="0"/>
              <a:t>Pastors are to have the </a:t>
            </a:r>
            <a:r>
              <a:rPr lang="en-US" u="sng" dirty="0"/>
              <a:t>compassion</a:t>
            </a:r>
            <a:r>
              <a:rPr lang="en-US" dirty="0"/>
              <a:t> of </a:t>
            </a:r>
            <a:r>
              <a:rPr lang="en-US" dirty="0" smtClean="0"/>
              <a:t>elders </a:t>
            </a:r>
            <a:r>
              <a:rPr lang="en-US" dirty="0"/>
              <a:t>– </a:t>
            </a:r>
            <a:r>
              <a:rPr lang="en-US" i="1" dirty="0"/>
              <a:t>“…comforting every one of </a:t>
            </a:r>
            <a:r>
              <a:rPr lang="en-US" i="1" dirty="0" smtClean="0"/>
              <a:t>you </a:t>
            </a:r>
            <a:r>
              <a:rPr lang="en-US" i="1" dirty="0"/>
              <a:t>as a father doth his children…”</a:t>
            </a:r>
            <a:endParaRPr lang="en-US" sz="2800" dirty="0"/>
          </a:p>
          <a:p>
            <a:pPr>
              <a:buNone/>
            </a:pPr>
            <a:r>
              <a:rPr lang="en-US" dirty="0" smtClean="0"/>
              <a:t>d. </a:t>
            </a:r>
            <a:r>
              <a:rPr lang="en-US" dirty="0"/>
              <a:t>Pastors are to have the </a:t>
            </a:r>
            <a:r>
              <a:rPr lang="en-US" u="sng" dirty="0"/>
              <a:t>courage</a:t>
            </a:r>
            <a:r>
              <a:rPr lang="en-US" dirty="0"/>
              <a:t> of elders – </a:t>
            </a:r>
            <a:r>
              <a:rPr lang="en-US" i="1" dirty="0" smtClean="0"/>
              <a:t>“…</a:t>
            </a:r>
            <a:r>
              <a:rPr lang="en-US" i="1" dirty="0"/>
              <a:t>they spoke the word of God with </a:t>
            </a:r>
            <a:r>
              <a:rPr lang="en-US" i="1" dirty="0" smtClean="0"/>
              <a:t>boldness</a:t>
            </a:r>
            <a:r>
              <a:rPr lang="en-US" i="1" dirty="0"/>
              <a:t>…”</a:t>
            </a:r>
            <a:endParaRPr lang="en-US" sz="2800"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t>
            </a:r>
            <a:r>
              <a:rPr lang="en-US" dirty="0" smtClean="0"/>
              <a:t>Pastor </a:t>
            </a:r>
            <a:r>
              <a:rPr lang="en-US" dirty="0"/>
              <a:t>as </a:t>
            </a:r>
            <a:r>
              <a:rPr lang="en-US" dirty="0" smtClean="0"/>
              <a:t>a Bishop </a:t>
            </a:r>
            <a:r>
              <a:rPr lang="en-US" dirty="0"/>
              <a:t/>
            </a:r>
            <a:br>
              <a:rPr lang="en-US" dirty="0"/>
            </a:br>
            <a:r>
              <a:rPr lang="en-US" dirty="0" smtClean="0"/>
              <a:t>(</a:t>
            </a:r>
            <a:r>
              <a:rPr lang="en-US" i="1" dirty="0" smtClean="0"/>
              <a:t>Phil</a:t>
            </a:r>
            <a:r>
              <a:rPr lang="en-US" i="1" dirty="0"/>
              <a:t>. </a:t>
            </a:r>
            <a:r>
              <a:rPr lang="en-US" i="1" dirty="0" smtClean="0"/>
              <a:t>1:1)</a:t>
            </a: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dirty="0" smtClean="0">
                <a:solidFill>
                  <a:srgbClr val="FFFF00"/>
                </a:solidFill>
              </a:rPr>
              <a:t>   Bishop </a:t>
            </a:r>
            <a:r>
              <a:rPr lang="en-US" dirty="0">
                <a:solidFill>
                  <a:srgbClr val="FFFF00"/>
                </a:solidFill>
              </a:rPr>
              <a:t>means “overseer” = The pastor is to have the oversight </a:t>
            </a:r>
            <a:r>
              <a:rPr lang="en-US" dirty="0" smtClean="0">
                <a:solidFill>
                  <a:srgbClr val="FFFF00"/>
                </a:solidFill>
              </a:rPr>
              <a:t>of </a:t>
            </a:r>
            <a:r>
              <a:rPr lang="en-US" dirty="0">
                <a:solidFill>
                  <a:srgbClr val="FFFF00"/>
                </a:solidFill>
              </a:rPr>
              <a:t>every aspect of the ministry – </a:t>
            </a:r>
            <a:r>
              <a:rPr lang="en-US" i="1" dirty="0">
                <a:solidFill>
                  <a:srgbClr val="FFFF00"/>
                </a:solidFill>
              </a:rPr>
              <a:t>“Let the elders that rule</a:t>
            </a:r>
            <a:r>
              <a:rPr lang="en-US" i="1" dirty="0" smtClean="0">
                <a:solidFill>
                  <a:srgbClr val="FFFF00"/>
                </a:solidFill>
              </a:rPr>
              <a:t>…”</a:t>
            </a:r>
          </a:p>
          <a:p>
            <a:pPr lvl="0"/>
            <a:r>
              <a:rPr lang="en-US" i="1" dirty="0"/>
              <a:t>The word rule means “one set or place over” as the one place in authority he is to – </a:t>
            </a:r>
            <a:r>
              <a:rPr lang="en-US" b="1" i="1" dirty="0"/>
              <a:t>Titus 1:5 “set things in order</a:t>
            </a:r>
            <a:r>
              <a:rPr lang="en-US" b="1" i="1" dirty="0" smtClean="0"/>
              <a:t>…”</a:t>
            </a:r>
            <a:endParaRPr lang="en-US" dirty="0"/>
          </a:p>
          <a:p>
            <a:pPr lvl="0"/>
            <a:r>
              <a:rPr lang="en-US" i="1" dirty="0"/>
              <a:t>In most of our evangelical churches it is not the “Pastor” the is the “ruling bishop” it is – a board / committee / or some headstrong individual that is running the </a:t>
            </a:r>
            <a:r>
              <a:rPr lang="en-US" i="1" dirty="0" smtClean="0"/>
              <a:t>church.</a:t>
            </a:r>
            <a:endParaRPr lang="en-US" dirty="0"/>
          </a:p>
          <a:p>
            <a:pPr>
              <a:buNone/>
            </a:pPr>
            <a:endParaRPr lang="en-US" i="1" dirty="0" smtClean="0">
              <a:solidFill>
                <a:srgbClr val="FFFF00"/>
              </a:solidFill>
            </a:endParaRPr>
          </a:p>
          <a:p>
            <a:pPr>
              <a:buNone/>
            </a:pPr>
            <a:endParaRPr lang="en-US" dirty="0">
              <a:solidFill>
                <a:srgbClr val="FFFF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t>Three things you will not find in the Bible that you will find in most </a:t>
            </a:r>
            <a:br>
              <a:rPr lang="en-US" dirty="0" smtClean="0"/>
            </a:br>
            <a:r>
              <a:rPr lang="en-US" dirty="0" smtClean="0"/>
              <a:t>Baptist Churches </a:t>
            </a:r>
            <a:endParaRPr lang="en-US" dirty="0"/>
          </a:p>
        </p:txBody>
      </p:sp>
      <p:sp>
        <p:nvSpPr>
          <p:cNvPr id="3" name="Content Placeholder 2"/>
          <p:cNvSpPr>
            <a:spLocks noGrp="1"/>
          </p:cNvSpPr>
          <p:nvPr>
            <p:ph idx="1"/>
          </p:nvPr>
        </p:nvSpPr>
        <p:spPr>
          <a:xfrm>
            <a:off x="0" y="2209800"/>
            <a:ext cx="9144000" cy="4495800"/>
          </a:xfrm>
        </p:spPr>
        <p:txBody>
          <a:bodyPr>
            <a:normAutofit/>
          </a:bodyPr>
          <a:lstStyle/>
          <a:p>
            <a:pPr>
              <a:buNone/>
            </a:pPr>
            <a:endParaRPr lang="en-US" sz="3600" dirty="0"/>
          </a:p>
          <a:p>
            <a:pPr lvl="0"/>
            <a:r>
              <a:rPr lang="en-US" sz="3600" dirty="0"/>
              <a:t>Deacon or elder boards</a:t>
            </a:r>
          </a:p>
          <a:p>
            <a:pPr lvl="0"/>
            <a:r>
              <a:rPr lang="en-US" sz="3600" dirty="0"/>
              <a:t>Business meetings</a:t>
            </a:r>
          </a:p>
          <a:p>
            <a:pPr lvl="0"/>
            <a:r>
              <a:rPr lang="en-US" sz="3600" dirty="0"/>
              <a:t>Majority rule </a:t>
            </a:r>
            <a:endParaRPr lang="en-US" sz="3600" dirty="0" smtClean="0"/>
          </a:p>
          <a:p>
            <a:pPr lvl="0"/>
            <a:r>
              <a:rPr lang="en-US" sz="3600" dirty="0" smtClean="0"/>
              <a:t>(</a:t>
            </a:r>
            <a:r>
              <a:rPr lang="en-US" sz="3600" dirty="0"/>
              <a:t>God never ruled through a majority vote</a:t>
            </a:r>
            <a:r>
              <a:rPr lang="en-US" sz="3600" dirty="0" smtClean="0"/>
              <a:t>)</a:t>
            </a:r>
            <a:endParaRPr lang="en-US" sz="3600" dirty="0"/>
          </a:p>
          <a:p>
            <a:pPr>
              <a:buNone/>
            </a:pP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0"/>
            <a:ext cx="8229600" cy="3124200"/>
          </a:xfrm>
        </p:spPr>
        <p:txBody>
          <a:bodyPr>
            <a:normAutofit/>
          </a:bodyPr>
          <a:lstStyle/>
          <a:p>
            <a:r>
              <a:rPr lang="en-US" sz="3600" dirty="0" smtClean="0"/>
              <a:t>Pastor/Shepherd = </a:t>
            </a:r>
            <a:r>
              <a:rPr lang="en-US" sz="3600" u="sng" dirty="0" smtClean="0"/>
              <a:t>Design</a:t>
            </a:r>
            <a:r>
              <a:rPr lang="en-US" sz="3600" dirty="0" smtClean="0"/>
              <a:t> of the office </a:t>
            </a:r>
          </a:p>
          <a:p>
            <a:r>
              <a:rPr lang="en-US" sz="3600" dirty="0"/>
              <a:t>T</a:t>
            </a:r>
            <a:r>
              <a:rPr lang="en-US" sz="3600" dirty="0" smtClean="0"/>
              <a:t>eacher = </a:t>
            </a:r>
            <a:r>
              <a:rPr lang="en-US" sz="3600" u="sng" dirty="0" smtClean="0"/>
              <a:t>Duty </a:t>
            </a:r>
            <a:r>
              <a:rPr lang="en-US" sz="3600" dirty="0" smtClean="0"/>
              <a:t>of the office</a:t>
            </a:r>
          </a:p>
          <a:p>
            <a:r>
              <a:rPr lang="en-US" sz="3600" dirty="0" smtClean="0"/>
              <a:t>Elder = </a:t>
            </a:r>
            <a:r>
              <a:rPr lang="en-US" sz="3600" u="sng" dirty="0" smtClean="0"/>
              <a:t>Dignity</a:t>
            </a:r>
            <a:r>
              <a:rPr lang="en-US" sz="3600" dirty="0" smtClean="0"/>
              <a:t> of the office</a:t>
            </a:r>
          </a:p>
          <a:p>
            <a:r>
              <a:rPr lang="en-US" sz="3600" dirty="0" smtClean="0"/>
              <a:t>Bishop = </a:t>
            </a:r>
            <a:r>
              <a:rPr lang="en-US" sz="3600" u="sng" dirty="0" smtClean="0"/>
              <a:t>Demand</a:t>
            </a:r>
            <a:r>
              <a:rPr lang="en-US" sz="3600" dirty="0" smtClean="0"/>
              <a:t> of the office</a:t>
            </a:r>
          </a:p>
          <a:p>
            <a:endParaRPr lang="en-US" sz="3600" dirty="0"/>
          </a:p>
        </p:txBody>
      </p:sp>
      <p:pic>
        <p:nvPicPr>
          <p:cNvPr id="95234" name="Picture 2" descr="http://s3.amazonaws.com/churchplantmedia-cms/joy_community_fellowship/pray-for-pastor.jpg"/>
          <p:cNvPicPr>
            <a:picLocks noChangeAspect="1" noChangeArrowheads="1"/>
          </p:cNvPicPr>
          <p:nvPr/>
        </p:nvPicPr>
        <p:blipFill>
          <a:blip r:embed="rId2" cstate="print"/>
          <a:srcRect/>
          <a:stretch>
            <a:fillRect/>
          </a:stretch>
        </p:blipFill>
        <p:spPr bwMode="auto">
          <a:xfrm>
            <a:off x="1143000" y="304800"/>
            <a:ext cx="6543675" cy="27336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fontScale="90000"/>
            <a:scene3d>
              <a:camera prst="orthographicFront"/>
              <a:lightRig rig="threePt" dir="t"/>
            </a:scene3d>
            <a:sp3d extrusionH="57150">
              <a:bevelT w="38100" h="38100" prst="convex"/>
            </a:sp3d>
          </a:bodyPr>
          <a:lstStyle/>
          <a:p>
            <a:r>
              <a:rPr lang="en-US" b="1" dirty="0" smtClean="0">
                <a:solidFill>
                  <a:srgbClr val="FFFF00"/>
                </a:solidFill>
              </a:rPr>
              <a:t>Your Responsibility towards</a:t>
            </a:r>
            <a:br>
              <a:rPr lang="en-US" b="1" dirty="0" smtClean="0">
                <a:solidFill>
                  <a:srgbClr val="FFFF00"/>
                </a:solidFill>
              </a:rPr>
            </a:br>
            <a:r>
              <a:rPr lang="en-US" b="1" dirty="0" smtClean="0">
                <a:solidFill>
                  <a:srgbClr val="FFFF00"/>
                </a:solidFill>
              </a:rPr>
              <a:t>your Pastor</a:t>
            </a:r>
            <a:r>
              <a:rPr lang="en-US" dirty="0">
                <a:solidFill>
                  <a:srgbClr val="FFFF00"/>
                </a:solidFill>
              </a:rPr>
              <a:t/>
            </a:r>
            <a:br>
              <a:rPr lang="en-US" dirty="0">
                <a:solidFill>
                  <a:srgbClr val="FFFF00"/>
                </a:solidFill>
              </a:rPr>
            </a:br>
            <a:endParaRPr lang="en-US" dirty="0">
              <a:solidFill>
                <a:srgbClr val="FFFF00"/>
              </a:solidFill>
            </a:endParaRPr>
          </a:p>
        </p:txBody>
      </p:sp>
      <p:pic>
        <p:nvPicPr>
          <p:cNvPr id="16386" name="Picture 2" descr="http://www.harvestbiblechurch.org/site/user/images/Pastor%20Preaching%201Thumb.jpg"/>
          <p:cNvPicPr>
            <a:picLocks noChangeAspect="1" noChangeArrowheads="1"/>
          </p:cNvPicPr>
          <p:nvPr/>
        </p:nvPicPr>
        <p:blipFill>
          <a:blip r:embed="rId2" cstate="print"/>
          <a:srcRect/>
          <a:stretch>
            <a:fillRect/>
          </a:stretch>
        </p:blipFill>
        <p:spPr bwMode="auto">
          <a:xfrm>
            <a:off x="457200" y="1752600"/>
            <a:ext cx="8268509" cy="457200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067800" cy="6705600"/>
          </a:xfrm>
        </p:spPr>
        <p:txBody>
          <a:bodyPr>
            <a:normAutofit lnSpcReduction="10000"/>
          </a:bodyPr>
          <a:lstStyle/>
          <a:p>
            <a:pPr lvl="0">
              <a:buNone/>
            </a:pPr>
            <a:r>
              <a:rPr lang="en-US" sz="3600" dirty="0" smtClean="0">
                <a:solidFill>
                  <a:srgbClr val="FFFF00"/>
                </a:solidFill>
              </a:rPr>
              <a:t>1. Treat </a:t>
            </a:r>
            <a:r>
              <a:rPr lang="en-US" sz="3600" dirty="0">
                <a:solidFill>
                  <a:srgbClr val="FFFF00"/>
                </a:solidFill>
              </a:rPr>
              <a:t>him as your Shepherd (Pastor) – </a:t>
            </a:r>
            <a:r>
              <a:rPr lang="en-US" sz="3600" i="1" dirty="0">
                <a:solidFill>
                  <a:srgbClr val="FFFF00"/>
                </a:solidFill>
              </a:rPr>
              <a:t>Ephesians 4:12; </a:t>
            </a:r>
            <a:r>
              <a:rPr lang="en-US" sz="3600" i="1" dirty="0" smtClean="0">
                <a:solidFill>
                  <a:srgbClr val="FFFF00"/>
                </a:solidFill>
              </a:rPr>
              <a:t>Jeremiah 3:15</a:t>
            </a:r>
            <a:endParaRPr lang="en-US" sz="3600" i="1" dirty="0">
              <a:solidFill>
                <a:srgbClr val="FFFF00"/>
              </a:solidFill>
            </a:endParaRPr>
          </a:p>
          <a:p>
            <a:r>
              <a:rPr lang="en-US" sz="3600" dirty="0"/>
              <a:t> </a:t>
            </a:r>
            <a:r>
              <a:rPr lang="en-US" sz="3600" dirty="0" smtClean="0"/>
              <a:t>Listen </a:t>
            </a:r>
            <a:r>
              <a:rPr lang="en-US" sz="3600" dirty="0"/>
              <a:t>to his voice (teachings) – </a:t>
            </a:r>
            <a:r>
              <a:rPr lang="en-US" sz="3600" i="1" dirty="0"/>
              <a:t>John 10:1-18; </a:t>
            </a:r>
            <a:r>
              <a:rPr lang="en-US" sz="3600" i="1" dirty="0" smtClean="0"/>
              <a:t>Hebrews 2:1-4</a:t>
            </a:r>
            <a:endParaRPr lang="en-US" sz="3600" i="1" dirty="0"/>
          </a:p>
          <a:p>
            <a:pPr lvl="0"/>
            <a:r>
              <a:rPr lang="en-US" sz="3600" dirty="0"/>
              <a:t>Follow his leadership </a:t>
            </a:r>
            <a:r>
              <a:rPr lang="en-US" sz="3600" i="1" dirty="0"/>
              <a:t>– Hebrews </a:t>
            </a:r>
            <a:r>
              <a:rPr lang="en-US" sz="3600" i="1" dirty="0" smtClean="0"/>
              <a:t>13:7</a:t>
            </a:r>
            <a:endParaRPr lang="en-US" sz="3600" i="1" dirty="0"/>
          </a:p>
          <a:p>
            <a:pPr lvl="0">
              <a:buNone/>
            </a:pPr>
            <a:r>
              <a:rPr lang="en-US" sz="3600" dirty="0" smtClean="0">
                <a:solidFill>
                  <a:srgbClr val="FFFF00"/>
                </a:solidFill>
              </a:rPr>
              <a:t>2. Treat </a:t>
            </a:r>
            <a:r>
              <a:rPr lang="en-US" sz="3600" dirty="0">
                <a:solidFill>
                  <a:srgbClr val="FFFF00"/>
                </a:solidFill>
              </a:rPr>
              <a:t>him as an Elder – </a:t>
            </a:r>
            <a:r>
              <a:rPr lang="en-US" sz="3600" i="1" dirty="0">
                <a:solidFill>
                  <a:srgbClr val="FFFF00"/>
                </a:solidFill>
              </a:rPr>
              <a:t>I Timothy </a:t>
            </a:r>
            <a:r>
              <a:rPr lang="en-US" sz="3600" i="1" dirty="0" smtClean="0">
                <a:solidFill>
                  <a:srgbClr val="FFFF00"/>
                </a:solidFill>
              </a:rPr>
              <a:t>5:17</a:t>
            </a:r>
            <a:endParaRPr lang="en-US" sz="3600" i="1" dirty="0">
              <a:solidFill>
                <a:srgbClr val="FFFF00"/>
              </a:solidFill>
            </a:endParaRPr>
          </a:p>
          <a:p>
            <a:pPr lvl="0"/>
            <a:r>
              <a:rPr lang="en-US" sz="3600" dirty="0"/>
              <a:t>Honor him – </a:t>
            </a:r>
            <a:r>
              <a:rPr lang="en-US" sz="3600" i="1" dirty="0"/>
              <a:t>“Double honor”</a:t>
            </a:r>
          </a:p>
          <a:p>
            <a:pPr lvl="0"/>
            <a:r>
              <a:rPr lang="en-US" sz="3600" dirty="0"/>
              <a:t>Do not rebuke him – </a:t>
            </a:r>
            <a:r>
              <a:rPr lang="en-US" sz="3600" i="1" dirty="0"/>
              <a:t>I Timothy 5:1</a:t>
            </a:r>
          </a:p>
          <a:p>
            <a:pPr lvl="0"/>
            <a:r>
              <a:rPr lang="en-US" sz="3600" dirty="0"/>
              <a:t>Do not speak evil against him – </a:t>
            </a:r>
            <a:r>
              <a:rPr lang="en-US" sz="3600" i="1" dirty="0"/>
              <a:t>Exodus </a:t>
            </a:r>
            <a:r>
              <a:rPr lang="en-US" sz="3600" i="1" dirty="0" smtClean="0"/>
              <a:t>22:28</a:t>
            </a:r>
          </a:p>
          <a:p>
            <a:pPr lvl="0">
              <a:buNone/>
            </a:pPr>
            <a:r>
              <a:rPr lang="en-US" sz="3600" dirty="0" smtClean="0">
                <a:solidFill>
                  <a:srgbClr val="FFFF00"/>
                </a:solidFill>
              </a:rPr>
              <a:t>3. Treat him as an Overseer – </a:t>
            </a:r>
            <a:r>
              <a:rPr lang="en-US" sz="3600" i="1" dirty="0" smtClean="0">
                <a:solidFill>
                  <a:srgbClr val="FFFF00"/>
                </a:solidFill>
              </a:rPr>
              <a:t>Acts 20:28</a:t>
            </a:r>
          </a:p>
          <a:p>
            <a:r>
              <a:rPr lang="en-US" sz="3600" dirty="0" smtClean="0"/>
              <a:t>Submit to his authority – </a:t>
            </a:r>
            <a:r>
              <a:rPr lang="en-US" sz="3600" i="1" dirty="0" smtClean="0"/>
              <a:t>Hebrews 13:17</a:t>
            </a:r>
          </a:p>
          <a:p>
            <a:pPr lvl="0">
              <a:buNone/>
            </a:pPr>
            <a:endParaRPr lang="en-US" sz="3600" i="1"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r>
              <a:rPr lang="en-US" dirty="0" smtClean="0"/>
              <a:t>Keep </a:t>
            </a:r>
            <a:r>
              <a:rPr lang="en-US" dirty="0"/>
              <a:t>him informed – </a:t>
            </a:r>
            <a:r>
              <a:rPr lang="en-US" i="1" dirty="0"/>
              <a:t>I Timothy 3:1</a:t>
            </a:r>
          </a:p>
          <a:p>
            <a:pPr lvl="0"/>
            <a:r>
              <a:rPr lang="en-US" dirty="0"/>
              <a:t>Ask his permission –</a:t>
            </a:r>
            <a:r>
              <a:rPr lang="en-US" i="1" dirty="0"/>
              <a:t> I Timothy </a:t>
            </a:r>
            <a:r>
              <a:rPr lang="en-US" i="1" dirty="0" smtClean="0"/>
              <a:t>3:5</a:t>
            </a:r>
          </a:p>
          <a:p>
            <a:pPr lvl="0">
              <a:buNone/>
            </a:pPr>
            <a:r>
              <a:rPr lang="en-US" dirty="0" smtClean="0">
                <a:solidFill>
                  <a:srgbClr val="FFFF00"/>
                </a:solidFill>
              </a:rPr>
              <a:t>4. </a:t>
            </a:r>
            <a:r>
              <a:rPr lang="en-US" dirty="0">
                <a:solidFill>
                  <a:srgbClr val="FFFF00"/>
                </a:solidFill>
              </a:rPr>
              <a:t>Treat him very highly in love – </a:t>
            </a:r>
            <a:r>
              <a:rPr lang="en-US" i="1" dirty="0">
                <a:solidFill>
                  <a:srgbClr val="FFFF00"/>
                </a:solidFill>
              </a:rPr>
              <a:t>I Thessalonians </a:t>
            </a:r>
            <a:r>
              <a:rPr lang="en-US" i="1" dirty="0" smtClean="0">
                <a:solidFill>
                  <a:srgbClr val="FFFF00"/>
                </a:solidFill>
              </a:rPr>
              <a:t>  5:12-13</a:t>
            </a:r>
            <a:endParaRPr lang="en-US" i="1" dirty="0">
              <a:solidFill>
                <a:srgbClr val="FFFF00"/>
              </a:solidFill>
            </a:endParaRPr>
          </a:p>
          <a:p>
            <a:r>
              <a:rPr lang="en-US" dirty="0"/>
              <a:t> </a:t>
            </a:r>
            <a:r>
              <a:rPr lang="en-US" dirty="0" smtClean="0"/>
              <a:t>Respect </a:t>
            </a:r>
            <a:r>
              <a:rPr lang="en-US" dirty="0"/>
              <a:t>his work – </a:t>
            </a:r>
            <a:r>
              <a:rPr lang="en-US" i="1" dirty="0"/>
              <a:t>I Thessalonians 5:13</a:t>
            </a:r>
          </a:p>
          <a:p>
            <a:pPr lvl="0"/>
            <a:r>
              <a:rPr lang="en-US" dirty="0"/>
              <a:t>Love him – </a:t>
            </a:r>
            <a:r>
              <a:rPr lang="en-US" i="1" dirty="0"/>
              <a:t>I Corinthians 13:1-8</a:t>
            </a:r>
          </a:p>
          <a:p>
            <a:pPr lvl="0"/>
            <a:r>
              <a:rPr lang="en-US" dirty="0"/>
              <a:t>Love his wife – </a:t>
            </a:r>
            <a:r>
              <a:rPr lang="en-US" i="1" dirty="0"/>
              <a:t>Ephesians 5:28</a:t>
            </a:r>
          </a:p>
          <a:p>
            <a:pPr lvl="0"/>
            <a:r>
              <a:rPr lang="en-US" dirty="0"/>
              <a:t>Love his children – </a:t>
            </a:r>
            <a:r>
              <a:rPr lang="en-US" i="1" dirty="0"/>
              <a:t>Titus 1:6</a:t>
            </a:r>
          </a:p>
          <a:p>
            <a:pPr lvl="0"/>
            <a:r>
              <a:rPr lang="en-US" dirty="0"/>
              <a:t>Support </a:t>
            </a:r>
            <a:r>
              <a:rPr lang="en-US" dirty="0" smtClean="0"/>
              <a:t>him financially – </a:t>
            </a:r>
            <a:r>
              <a:rPr lang="en-US" i="1" dirty="0" smtClean="0"/>
              <a:t>I </a:t>
            </a:r>
            <a:r>
              <a:rPr lang="en-US" i="1" dirty="0"/>
              <a:t>Corinthians 9:7-14</a:t>
            </a:r>
          </a:p>
          <a:p>
            <a:pPr lvl="0"/>
            <a:r>
              <a:rPr lang="en-US" dirty="0"/>
              <a:t>Avoid a challenging spirit towards him – </a:t>
            </a:r>
            <a:r>
              <a:rPr lang="en-US" i="1" dirty="0"/>
              <a:t>I Peter 2:13-18</a:t>
            </a:r>
          </a:p>
          <a:p>
            <a:pPr lvl="0"/>
            <a:r>
              <a:rPr lang="en-US" dirty="0"/>
              <a:t>Pray for him – </a:t>
            </a:r>
            <a:r>
              <a:rPr lang="en-US" i="1" dirty="0"/>
              <a:t>Ephesians 6:18-19</a:t>
            </a:r>
          </a:p>
          <a:p>
            <a:pPr lvl="0"/>
            <a:r>
              <a:rPr lang="en-US" dirty="0"/>
              <a:t>Work with him – </a:t>
            </a:r>
            <a:r>
              <a:rPr lang="en-US" i="1" dirty="0"/>
              <a:t>I Corinthians 3:9</a:t>
            </a:r>
          </a:p>
          <a:p>
            <a:pPr lvl="0">
              <a:buNone/>
            </a:pP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to="" calcmode="lin" valueType="num">
                                      <p:cBhvr>
                                        <p:cTn id="52" dur="1" fill="hold"/>
                                        <p:tgtEl>
                                          <p:spTgt spid="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a:bodyPr>
          <a:lstStyle/>
          <a:p>
            <a:r>
              <a:rPr lang="en-US" dirty="0"/>
              <a:t>There have been </a:t>
            </a:r>
            <a:r>
              <a:rPr lang="en-US" dirty="0" smtClean="0"/>
              <a:t>groups and individuals who </a:t>
            </a:r>
            <a:r>
              <a:rPr lang="en-US" dirty="0"/>
              <a:t>have taught that the Scriptures give no warrant for our present-day organized </a:t>
            </a:r>
            <a:r>
              <a:rPr lang="en-US" dirty="0" smtClean="0"/>
              <a:t>church. </a:t>
            </a:r>
            <a:r>
              <a:rPr lang="en-US" dirty="0"/>
              <a:t>It is held that believers should get together, observe the Lord’s Supper, study God’s Word, and cooperate in Christian service without anything resembling a formal organization.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219200"/>
          </a:xfrm>
        </p:spPr>
        <p:txBody>
          <a:bodyPr/>
          <a:lstStyle/>
          <a:p>
            <a:r>
              <a:rPr lang="en-US" dirty="0" smtClean="0"/>
              <a:t>The Office of a Deacon</a:t>
            </a:r>
            <a:endParaRPr lang="en-US" dirty="0"/>
          </a:p>
        </p:txBody>
      </p:sp>
      <p:pic>
        <p:nvPicPr>
          <p:cNvPr id="1026" name="Picture 2" descr="http://s3.amazonaws.com/churchplantmedia-cms/first-baptist-church-la/pageheader_deaconministry.jpg"/>
          <p:cNvPicPr>
            <a:picLocks noChangeAspect="1" noChangeArrowheads="1"/>
          </p:cNvPicPr>
          <p:nvPr/>
        </p:nvPicPr>
        <p:blipFill>
          <a:blip r:embed="rId2" cstate="print"/>
          <a:srcRect/>
          <a:stretch>
            <a:fillRect/>
          </a:stretch>
        </p:blipFill>
        <p:spPr bwMode="auto">
          <a:xfrm>
            <a:off x="0" y="4757614"/>
            <a:ext cx="9144000" cy="2100386"/>
          </a:xfrm>
          <a:prstGeom prst="rect">
            <a:avLst/>
          </a:prstGeom>
          <a:noFill/>
        </p:spPr>
      </p:pic>
      <p:pic>
        <p:nvPicPr>
          <p:cNvPr id="6"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057400" y="1524000"/>
            <a:ext cx="4831456" cy="3200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fontScale="90000"/>
          </a:bodyPr>
          <a:lstStyle/>
          <a:p>
            <a:r>
              <a:rPr lang="en-US" cap="all" dirty="0" smtClean="0">
                <a:solidFill>
                  <a:srgbClr val="FFFF00"/>
                </a:solidFill>
              </a:rPr>
              <a:t>The Ministry of Deacons</a:t>
            </a:r>
            <a:br>
              <a:rPr lang="en-US" cap="all" dirty="0" smtClean="0">
                <a:solidFill>
                  <a:srgbClr val="FFFF00"/>
                </a:solidFill>
              </a:rPr>
            </a:br>
            <a:r>
              <a:rPr lang="en-US" sz="4000" i="1" cap="all" dirty="0" smtClean="0">
                <a:solidFill>
                  <a:srgbClr val="FFFF00"/>
                </a:solidFill>
              </a:rPr>
              <a:t>(</a:t>
            </a:r>
            <a:r>
              <a:rPr lang="en-US" sz="4000" i="1" dirty="0" smtClean="0">
                <a:solidFill>
                  <a:srgbClr val="FFFF00"/>
                </a:solidFill>
              </a:rPr>
              <a:t>Acts 6:1-7)</a:t>
            </a:r>
            <a:endParaRPr lang="en-US" sz="4000" i="1" dirty="0">
              <a:solidFill>
                <a:srgbClr val="FFFF00"/>
              </a:solidFill>
            </a:endParaRPr>
          </a:p>
        </p:txBody>
      </p:sp>
      <p:sp>
        <p:nvSpPr>
          <p:cNvPr id="4" name="Content Placeholder 3"/>
          <p:cNvSpPr>
            <a:spLocks noGrp="1"/>
          </p:cNvSpPr>
          <p:nvPr>
            <p:ph idx="1"/>
          </p:nvPr>
        </p:nvSpPr>
        <p:spPr>
          <a:xfrm>
            <a:off x="0" y="1600200"/>
            <a:ext cx="9144000" cy="5257800"/>
          </a:xfrm>
        </p:spPr>
        <p:txBody>
          <a:bodyPr>
            <a:normAutofit fontScale="92500"/>
          </a:bodyPr>
          <a:lstStyle/>
          <a:p>
            <a:pPr algn="ctr">
              <a:buNone/>
            </a:pPr>
            <a:r>
              <a:rPr lang="en-US" i="1" dirty="0" smtClean="0"/>
              <a:t>     “And in those days, when the number of the disciples was multiplied, there arose a murmuring of the Grecians against the Hebrews, because their widows were neglected in the daily ministration. 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But we will give ourselves continually to prayer, and to the ministry of the word. </a:t>
            </a:r>
            <a:endParaRPr lang="en-US"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354762"/>
          </a:xfrm>
        </p:spPr>
        <p:txBody>
          <a:bodyPr>
            <a:noAutofit/>
          </a:bodyPr>
          <a:lstStyle/>
          <a:p>
            <a:r>
              <a:rPr lang="en-US" sz="3200" i="1" dirty="0" smtClean="0"/>
              <a:t>And the saying pleased the whole multitude: and they chose Stephen, a man full of faith and of the Holy Ghost, and Philip, and </a:t>
            </a:r>
            <a:r>
              <a:rPr lang="en-US" sz="3200" i="1" dirty="0" err="1" smtClean="0"/>
              <a:t>Prochorus</a:t>
            </a:r>
            <a:r>
              <a:rPr lang="en-US" sz="3200" i="1" dirty="0" smtClean="0"/>
              <a:t>, and </a:t>
            </a:r>
            <a:r>
              <a:rPr lang="en-US" sz="3200" i="1" dirty="0" err="1" smtClean="0"/>
              <a:t>Nicanor</a:t>
            </a:r>
            <a:r>
              <a:rPr lang="en-US" sz="3200" i="1" dirty="0" smtClean="0"/>
              <a:t>, and </a:t>
            </a:r>
            <a:r>
              <a:rPr lang="en-US" sz="3200" i="1" dirty="0" err="1" smtClean="0"/>
              <a:t>Timon</a:t>
            </a:r>
            <a:r>
              <a:rPr lang="en-US" sz="3200" i="1" dirty="0" smtClean="0"/>
              <a:t>, and </a:t>
            </a:r>
            <a:r>
              <a:rPr lang="en-US" sz="3200" i="1" dirty="0" err="1" smtClean="0"/>
              <a:t>Parmenas</a:t>
            </a:r>
            <a:r>
              <a:rPr lang="en-US" sz="3200" i="1" dirty="0" smtClean="0"/>
              <a:t>, and Nicolas a proselyte of Antioch: Whom they set before the apostles: and when they had prayed, they laid their hands on them. And the word of God increased; and the number of the disciples multiplied in Jerusalem greatly; and a great company of the priests were obedient to the faith.”</a:t>
            </a:r>
            <a:endParaRPr lang="en-US" sz="3200" i="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81800"/>
          </a:xfrm>
        </p:spPr>
        <p:txBody>
          <a:bodyPr>
            <a:normAutofit fontScale="92500" lnSpcReduction="10000"/>
          </a:bodyPr>
          <a:lstStyle/>
          <a:p>
            <a:pPr hangingPunct="0"/>
            <a:r>
              <a:rPr lang="en-US" dirty="0" smtClean="0"/>
              <a:t>The meaning of the word </a:t>
            </a:r>
            <a:r>
              <a:rPr lang="en-US" b="1" cap="small" dirty="0" err="1" smtClean="0"/>
              <a:t>diakonos</a:t>
            </a:r>
            <a:r>
              <a:rPr lang="en-US" dirty="0" smtClean="0"/>
              <a:t>  =  servant (Vine's  -  one who renders free service)</a:t>
            </a:r>
          </a:p>
          <a:p>
            <a:pPr hangingPunct="0"/>
            <a:r>
              <a:rPr lang="en-US" b="1" dirty="0" smtClean="0"/>
              <a:t> </a:t>
            </a:r>
            <a:r>
              <a:rPr lang="en-US" dirty="0" smtClean="0"/>
              <a:t>Pastors are to be paid by the Church if possible  -            </a:t>
            </a:r>
            <a:r>
              <a:rPr lang="en-US" i="1" dirty="0" smtClean="0"/>
              <a:t>I Corinthians 9:9-14; I Timothy 5:17-18.</a:t>
            </a:r>
          </a:p>
          <a:p>
            <a:pPr hangingPunct="0"/>
            <a:r>
              <a:rPr lang="en-US" dirty="0" smtClean="0"/>
              <a:t>Deacons however are unpaid willing servants, serving only for eternal reward.</a:t>
            </a:r>
          </a:p>
          <a:p>
            <a:pPr hangingPunct="0"/>
            <a:r>
              <a:rPr lang="en-US" dirty="0" smtClean="0"/>
              <a:t>These men are to have four character qualities  -</a:t>
            </a:r>
          </a:p>
          <a:p>
            <a:pPr hangingPunct="0">
              <a:buNone/>
            </a:pPr>
            <a:r>
              <a:rPr lang="en-US" dirty="0" smtClean="0"/>
              <a:t>1.	Honest men</a:t>
            </a:r>
          </a:p>
          <a:p>
            <a:pPr hangingPunct="0">
              <a:buNone/>
            </a:pPr>
            <a:r>
              <a:rPr lang="en-US" dirty="0" smtClean="0"/>
              <a:t>2.	Spirit filled men (humble)</a:t>
            </a:r>
          </a:p>
          <a:p>
            <a:pPr marL="514350" indent="-514350" hangingPunct="0">
              <a:buNone/>
            </a:pPr>
            <a:r>
              <a:rPr lang="en-US" dirty="0" smtClean="0"/>
              <a:t>3. Wise men</a:t>
            </a:r>
          </a:p>
          <a:p>
            <a:pPr marL="514350" indent="-514350" hangingPunct="0">
              <a:buNone/>
            </a:pPr>
            <a:r>
              <a:rPr lang="en-US" dirty="0" smtClean="0"/>
              <a:t>4. Serving men  -  The word </a:t>
            </a:r>
            <a:r>
              <a:rPr lang="en-US" b="1" cap="small" dirty="0" err="1" smtClean="0"/>
              <a:t>diakonos</a:t>
            </a:r>
            <a:r>
              <a:rPr lang="en-US" dirty="0" smtClean="0"/>
              <a:t> (deacon) is only found three times in scripture. The words </a:t>
            </a:r>
            <a:r>
              <a:rPr lang="en-US" b="1" cap="small" dirty="0" err="1" smtClean="0"/>
              <a:t>diakonia</a:t>
            </a:r>
            <a:r>
              <a:rPr lang="en-US" dirty="0" smtClean="0"/>
              <a:t> (serve) and </a:t>
            </a:r>
            <a:r>
              <a:rPr lang="en-US" b="1" cap="small" dirty="0" err="1" smtClean="0"/>
              <a:t>diakoneo</a:t>
            </a:r>
            <a:r>
              <a:rPr lang="en-US" dirty="0" smtClean="0"/>
              <a:t> (servant) appear 103 times and always refer to the physical service.</a:t>
            </a:r>
          </a:p>
          <a:p>
            <a:pPr hangingPunct="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t>Qualifications of a Pastor</a:t>
            </a:r>
            <a:br>
              <a:rPr lang="en-US" dirty="0" smtClean="0"/>
            </a:br>
            <a:r>
              <a:rPr lang="en-US" sz="4000" i="1" dirty="0" smtClean="0"/>
              <a:t>(I Tim. 3:1-7) </a:t>
            </a:r>
            <a:r>
              <a:rPr lang="en-US" dirty="0" smtClean="0"/>
              <a:t/>
            </a:r>
            <a:br>
              <a:rPr lang="en-US" dirty="0" smtClean="0"/>
            </a:br>
            <a:endParaRPr lang="en-US" dirty="0"/>
          </a:p>
        </p:txBody>
      </p:sp>
      <p:sp>
        <p:nvSpPr>
          <p:cNvPr id="3" name="Content Placeholder 2"/>
          <p:cNvSpPr>
            <a:spLocks noGrp="1"/>
          </p:cNvSpPr>
          <p:nvPr>
            <p:ph idx="1"/>
          </p:nvPr>
        </p:nvSpPr>
        <p:spPr>
          <a:xfrm>
            <a:off x="152400" y="1600200"/>
            <a:ext cx="8534400" cy="5105400"/>
          </a:xfrm>
        </p:spPr>
        <p:txBody>
          <a:bodyPr>
            <a:normAutofit/>
          </a:bodyPr>
          <a:lstStyle/>
          <a:p>
            <a:pPr lvl="0"/>
            <a:r>
              <a:rPr lang="en-US" dirty="0" smtClean="0"/>
              <a:t>He must be a male</a:t>
            </a:r>
          </a:p>
          <a:p>
            <a:pPr hangingPunct="0"/>
            <a:r>
              <a:rPr lang="en-US" dirty="0" smtClean="0"/>
              <a:t>Blameless  =  without reproach;  </a:t>
            </a:r>
            <a:r>
              <a:rPr lang="en-US" dirty="0" err="1" smtClean="0"/>
              <a:t>unrebukeable</a:t>
            </a:r>
            <a:endParaRPr lang="en-US" dirty="0" smtClean="0"/>
          </a:p>
          <a:p>
            <a:pPr hangingPunct="0"/>
            <a:r>
              <a:rPr lang="en-US" dirty="0" smtClean="0"/>
              <a:t>Husband of one wife  =  not divorced and remarried</a:t>
            </a:r>
          </a:p>
          <a:p>
            <a:pPr hangingPunct="0"/>
            <a:r>
              <a:rPr lang="en-US" dirty="0" smtClean="0"/>
              <a:t>Vigilant  =  watchful;  alert (spiritual danger and temptations)</a:t>
            </a:r>
          </a:p>
          <a:p>
            <a:pPr hangingPunct="0"/>
            <a:r>
              <a:rPr lang="en-US" dirty="0" smtClean="0"/>
              <a:t>Sober  =  sound-minded</a:t>
            </a:r>
          </a:p>
          <a:p>
            <a:pPr hangingPunct="0"/>
            <a:r>
              <a:rPr lang="en-US" dirty="0" smtClean="0"/>
              <a:t>Good Behavior  =  orderly</a:t>
            </a:r>
          </a:p>
          <a:p>
            <a:pPr hangingPunct="0"/>
            <a:r>
              <a:rPr lang="en-US" dirty="0" smtClean="0"/>
              <a:t>Given to Hospitality  =  friendly</a:t>
            </a:r>
          </a:p>
          <a:p>
            <a:pPr lvl="0"/>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pPr hangingPunct="0"/>
            <a:r>
              <a:rPr lang="en-US" dirty="0" smtClean="0"/>
              <a:t> Able to Teach  =  capable teacher</a:t>
            </a:r>
          </a:p>
          <a:p>
            <a:pPr hangingPunct="0"/>
            <a:r>
              <a:rPr lang="en-US" dirty="0" smtClean="0"/>
              <a:t>Not </a:t>
            </a:r>
            <a:r>
              <a:rPr lang="en-US" cap="all" dirty="0" smtClean="0"/>
              <a:t>g</a:t>
            </a:r>
            <a:r>
              <a:rPr lang="en-US" dirty="0" smtClean="0"/>
              <a:t>iven to </a:t>
            </a:r>
            <a:r>
              <a:rPr lang="en-US" cap="all" dirty="0" smtClean="0"/>
              <a:t>w</a:t>
            </a:r>
            <a:r>
              <a:rPr lang="en-US" dirty="0" smtClean="0"/>
              <a:t>ine  =  not beside wine</a:t>
            </a:r>
          </a:p>
          <a:p>
            <a:pPr hangingPunct="0"/>
            <a:r>
              <a:rPr lang="en-US" dirty="0" smtClean="0"/>
              <a:t>Not a Striker  =  not violent</a:t>
            </a:r>
          </a:p>
          <a:p>
            <a:pPr hangingPunct="0"/>
            <a:r>
              <a:rPr lang="en-US" dirty="0" smtClean="0"/>
              <a:t>Not </a:t>
            </a:r>
            <a:r>
              <a:rPr lang="en-US" cap="all" dirty="0" smtClean="0"/>
              <a:t>G</a:t>
            </a:r>
            <a:r>
              <a:rPr lang="en-US" dirty="0" smtClean="0"/>
              <a:t>reedily of Money  =  not temporal valued</a:t>
            </a:r>
          </a:p>
          <a:p>
            <a:pPr hangingPunct="0"/>
            <a:r>
              <a:rPr lang="en-US" dirty="0" smtClean="0"/>
              <a:t>Patient  =  enduring</a:t>
            </a:r>
          </a:p>
          <a:p>
            <a:pPr hangingPunct="0"/>
            <a:r>
              <a:rPr lang="en-US" dirty="0" smtClean="0"/>
              <a:t>Not a Brawler  =  not a fighter</a:t>
            </a:r>
          </a:p>
          <a:p>
            <a:r>
              <a:rPr lang="en-US" dirty="0" smtClean="0"/>
              <a:t>Not Covetous  =  does not seek worldly pleasures, possessions, power or recognition</a:t>
            </a:r>
          </a:p>
          <a:p>
            <a:pPr hangingPunct="0"/>
            <a:r>
              <a:rPr lang="en-US" dirty="0" smtClean="0"/>
              <a:t>Not </a:t>
            </a:r>
            <a:r>
              <a:rPr lang="en-US" cap="all" dirty="0" smtClean="0"/>
              <a:t>s</a:t>
            </a:r>
            <a:r>
              <a:rPr lang="en-US" dirty="0" smtClean="0"/>
              <a:t>elf-willed  =  not stubborn;  not arrogant</a:t>
            </a:r>
          </a:p>
          <a:p>
            <a:pPr hangingPunct="0"/>
            <a:r>
              <a:rPr lang="en-US" dirty="0" smtClean="0"/>
              <a:t>Not </a:t>
            </a:r>
            <a:r>
              <a:rPr lang="en-US" cap="all" dirty="0" smtClean="0"/>
              <a:t>E</a:t>
            </a:r>
            <a:r>
              <a:rPr lang="en-US" dirty="0" smtClean="0"/>
              <a:t>asily Angered  =  not quick tempered;  not hotheaded</a:t>
            </a:r>
          </a:p>
          <a:p>
            <a:pPr hangingPunct="0"/>
            <a:r>
              <a:rPr lang="en-US" dirty="0" smtClean="0"/>
              <a:t>Lover of Good Men  =  godly friendships</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638800"/>
          </a:xfrm>
        </p:spPr>
        <p:txBody>
          <a:bodyPr/>
          <a:lstStyle/>
          <a:p>
            <a:pPr hangingPunct="0"/>
            <a:r>
              <a:rPr lang="en-US" dirty="0" smtClean="0"/>
              <a:t>Just  =  honest;  upright;  fair</a:t>
            </a:r>
          </a:p>
          <a:p>
            <a:pPr hangingPunct="0"/>
            <a:r>
              <a:rPr lang="en-US" dirty="0" smtClean="0"/>
              <a:t>Holy  =  morally pure</a:t>
            </a:r>
          </a:p>
          <a:p>
            <a:pPr hangingPunct="0"/>
            <a:r>
              <a:rPr lang="en-US" dirty="0" smtClean="0"/>
              <a:t>Rule </a:t>
            </a:r>
            <a:r>
              <a:rPr lang="en-US" cap="all" dirty="0" smtClean="0"/>
              <a:t>h</a:t>
            </a:r>
            <a:r>
              <a:rPr lang="en-US" dirty="0" smtClean="0"/>
              <a:t>is </a:t>
            </a:r>
            <a:r>
              <a:rPr lang="en-US" cap="all" dirty="0" smtClean="0"/>
              <a:t>o</a:t>
            </a:r>
            <a:r>
              <a:rPr lang="en-US" dirty="0" smtClean="0"/>
              <a:t>wn </a:t>
            </a:r>
            <a:r>
              <a:rPr lang="en-US" cap="all" dirty="0" smtClean="0"/>
              <a:t>h</a:t>
            </a:r>
            <a:r>
              <a:rPr lang="en-US" dirty="0" smtClean="0"/>
              <a:t>ouse  =  manages his household well</a:t>
            </a:r>
          </a:p>
          <a:p>
            <a:pPr hangingPunct="0"/>
            <a:r>
              <a:rPr lang="en-US" dirty="0" smtClean="0"/>
              <a:t>Children must be in Subjection  =  yielded to the father's headship</a:t>
            </a:r>
          </a:p>
          <a:p>
            <a:pPr hangingPunct="0"/>
            <a:r>
              <a:rPr lang="en-US" dirty="0" smtClean="0"/>
              <a:t>Not a Novice  =  spiritually mature</a:t>
            </a:r>
          </a:p>
          <a:p>
            <a:pPr hangingPunct="0"/>
            <a:r>
              <a:rPr lang="en-US" dirty="0" smtClean="0"/>
              <a:t>Not Lifted up with Pride  =  humble</a:t>
            </a:r>
          </a:p>
          <a:p>
            <a:pPr hangingPunct="0"/>
            <a:r>
              <a:rPr lang="en-US" dirty="0" smtClean="0"/>
              <a:t>Good Report</a:t>
            </a:r>
          </a:p>
          <a:p>
            <a:pPr hangingPunct="0"/>
            <a:r>
              <a:rPr lang="en-US" dirty="0" smtClean="0"/>
              <a:t>Without Reproach</a:t>
            </a:r>
          </a:p>
          <a:p>
            <a:pPr hangingPunct="0"/>
            <a:endParaRPr lang="en-US" dirty="0" smtClean="0"/>
          </a:p>
          <a:p>
            <a:pPr hangingPunct="0">
              <a:buNone/>
            </a:pPr>
            <a:endParaRPr lang="en-US" dirty="0" smtClean="0"/>
          </a:p>
          <a:p>
            <a:pPr>
              <a:buNone/>
            </a:pPr>
            <a:endParaRPr lang="en-US" dirty="0"/>
          </a:p>
        </p:txBody>
      </p:sp>
      <p:pic>
        <p:nvPicPr>
          <p:cNvPr id="93186" name="Picture 2" descr="http://img.modernghana.com/images/content/pastor_symbol_1.gif"/>
          <p:cNvPicPr>
            <a:picLocks noChangeAspect="1" noChangeArrowheads="1"/>
          </p:cNvPicPr>
          <p:nvPr/>
        </p:nvPicPr>
        <p:blipFill>
          <a:blip r:embed="rId2" cstate="print"/>
          <a:srcRect/>
          <a:stretch>
            <a:fillRect/>
          </a:stretch>
        </p:blipFill>
        <p:spPr bwMode="auto">
          <a:xfrm>
            <a:off x="6705600" y="3048000"/>
            <a:ext cx="2057708" cy="3505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fbcfoley.com/img/port/deacons-slide1.jpg"/>
          <p:cNvPicPr>
            <a:picLocks noChangeAspect="1" noChangeArrowheads="1"/>
          </p:cNvPicPr>
          <p:nvPr/>
        </p:nvPicPr>
        <p:blipFill>
          <a:blip r:embed="rId2" cstate="print"/>
          <a:srcRect/>
          <a:stretch>
            <a:fillRect/>
          </a:stretch>
        </p:blipFill>
        <p:spPr bwMode="auto">
          <a:xfrm>
            <a:off x="0" y="2407103"/>
            <a:ext cx="9144000" cy="209822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Qualifications of a Deacon</a:t>
            </a:r>
            <a:br>
              <a:rPr lang="en-US" dirty="0" smtClean="0"/>
            </a:br>
            <a:r>
              <a:rPr lang="en-US" sz="4000" i="1" dirty="0" smtClean="0"/>
              <a:t>(I Timothy 3:8-13;  Acts 6:1-6)</a:t>
            </a:r>
            <a:endParaRPr lang="en-US" sz="4000" i="1" dirty="0"/>
          </a:p>
        </p:txBody>
      </p:sp>
      <p:sp>
        <p:nvSpPr>
          <p:cNvPr id="3" name="Content Placeholder 2"/>
          <p:cNvSpPr>
            <a:spLocks noGrp="1"/>
          </p:cNvSpPr>
          <p:nvPr>
            <p:ph idx="1"/>
          </p:nvPr>
        </p:nvSpPr>
        <p:spPr>
          <a:xfrm>
            <a:off x="228600" y="1600200"/>
            <a:ext cx="8458200" cy="5486400"/>
          </a:xfrm>
        </p:spPr>
        <p:txBody>
          <a:bodyPr>
            <a:normAutofit lnSpcReduction="10000"/>
          </a:bodyPr>
          <a:lstStyle/>
          <a:p>
            <a:pPr hangingPunct="0"/>
            <a:r>
              <a:rPr lang="en-US" dirty="0" smtClean="0"/>
              <a:t>Grave  =  respect;  dignified</a:t>
            </a:r>
          </a:p>
          <a:p>
            <a:pPr hangingPunct="0"/>
            <a:r>
              <a:rPr lang="en-US" dirty="0" smtClean="0"/>
              <a:t>Not Doubled-tongued  =  truthful</a:t>
            </a:r>
          </a:p>
          <a:p>
            <a:pPr hangingPunct="0"/>
            <a:r>
              <a:rPr lang="en-US" dirty="0" smtClean="0"/>
              <a:t>Not Given to Much Wine  =  not addicted</a:t>
            </a:r>
          </a:p>
          <a:p>
            <a:pPr hangingPunct="0"/>
            <a:r>
              <a:rPr lang="en-US" dirty="0" smtClean="0"/>
              <a:t>Not Greedy of Filthy Lucre  =  not temporal valued</a:t>
            </a:r>
          </a:p>
          <a:p>
            <a:pPr hangingPunct="0"/>
            <a:r>
              <a:rPr lang="en-US" dirty="0" smtClean="0"/>
              <a:t>Blameless  =  without reproach</a:t>
            </a:r>
          </a:p>
          <a:p>
            <a:pPr hangingPunct="0"/>
            <a:r>
              <a:rPr lang="en-US" dirty="0" smtClean="0"/>
              <a:t>Servants Spirit -  </a:t>
            </a:r>
            <a:r>
              <a:rPr lang="en-US" i="1" dirty="0" smtClean="0"/>
              <a:t>Acts 6:2-3</a:t>
            </a:r>
          </a:p>
          <a:p>
            <a:pPr hangingPunct="0"/>
            <a:r>
              <a:rPr lang="en-US" dirty="0" smtClean="0"/>
              <a:t>Grave  =  respect;  dignified</a:t>
            </a:r>
          </a:p>
          <a:p>
            <a:pPr hangingPunct="0"/>
            <a:r>
              <a:rPr lang="en-US" dirty="0" smtClean="0"/>
              <a:t>Not Slanderous  =  "not an accuser";  false witness;  malicious gossip  -  </a:t>
            </a:r>
            <a:r>
              <a:rPr lang="en-US" i="1" dirty="0" smtClean="0"/>
              <a:t>James 3:2-12</a:t>
            </a:r>
          </a:p>
          <a:p>
            <a:pPr hangingPunct="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hangingPunct="0"/>
            <a:r>
              <a:rPr lang="en-US" dirty="0" smtClean="0"/>
              <a:t>Sober  =  sound-minded;  spiritually alert</a:t>
            </a:r>
          </a:p>
          <a:p>
            <a:pPr hangingPunct="0"/>
            <a:r>
              <a:rPr lang="en-US" dirty="0" smtClean="0"/>
              <a:t>Faithful in all Things  =  dependable;  servant to her husband, children, and church</a:t>
            </a:r>
          </a:p>
          <a:p>
            <a:pPr hangingPunct="0"/>
            <a:r>
              <a:rPr lang="en-US" dirty="0" smtClean="0"/>
              <a:t>Husband of one wife  =  "one woman man. . . "; (not divorced and remarried)</a:t>
            </a:r>
          </a:p>
          <a:p>
            <a:pPr hangingPunct="0"/>
            <a:r>
              <a:rPr lang="en-US" dirty="0" smtClean="0"/>
              <a:t>Control of His Family  =  </a:t>
            </a:r>
            <a:r>
              <a:rPr lang="en-US" i="1" dirty="0" smtClean="0"/>
              <a:t>". . .  ruling [his] children and [his] own houses well."</a:t>
            </a:r>
            <a:r>
              <a:rPr lang="en-US" dirty="0" smtClean="0"/>
              <a:t> (children under subjection)</a:t>
            </a:r>
          </a:p>
          <a:p>
            <a:pPr hangingPunct="0"/>
            <a:r>
              <a:rPr lang="en-US" dirty="0" smtClean="0"/>
              <a:t>Firm in Biblical Convictions  -  </a:t>
            </a:r>
            <a:r>
              <a:rPr lang="en-US" i="1" dirty="0" smtClean="0"/>
              <a:t>"Holding the mystery of the faith. . . "</a:t>
            </a:r>
            <a:endParaRPr lang="en-US" dirty="0" smtClean="0"/>
          </a:p>
          <a:p>
            <a:pPr hangingPunct="0"/>
            <a:r>
              <a:rPr lang="en-US" dirty="0" smtClean="0"/>
              <a:t>Full of the Holy Spirit  =  spirit-filled</a:t>
            </a:r>
          </a:p>
          <a:p>
            <a:pPr hangingPunct="0"/>
            <a:r>
              <a:rPr lang="en-US" dirty="0" smtClean="0"/>
              <a:t>Wisdom  =  ability to see life from God's perspective (men strong in the Word  -  </a:t>
            </a:r>
            <a:r>
              <a:rPr lang="en-US" i="1" dirty="0" smtClean="0"/>
              <a:t>I John 2:13-14</a:t>
            </a:r>
            <a:r>
              <a:rPr lang="en-US" dirty="0" smtClean="0"/>
              <a:t>)</a:t>
            </a:r>
          </a:p>
          <a:p>
            <a:pPr hangingPunct="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www.goodnewsulc.com/house%20church.jpg"/>
          <p:cNvPicPr>
            <a:picLocks noChangeAspect="1" noChangeArrowheads="1"/>
          </p:cNvPicPr>
          <p:nvPr/>
        </p:nvPicPr>
        <p:blipFill>
          <a:blip r:embed="rId2" cstate="print"/>
          <a:srcRect/>
          <a:stretch>
            <a:fillRect/>
          </a:stretch>
        </p:blipFill>
        <p:spPr bwMode="auto">
          <a:xfrm>
            <a:off x="685800" y="3657600"/>
            <a:ext cx="7334250" cy="3009901"/>
          </a:xfrm>
          <a:prstGeom prst="rect">
            <a:avLst/>
          </a:prstGeom>
          <a:noFill/>
        </p:spPr>
      </p:pic>
      <p:pic>
        <p:nvPicPr>
          <p:cNvPr id="69636" name="Picture 4" descr="http://www.greenchurch.info/wp-content/uploads/HomeChurchWorship.jpg"/>
          <p:cNvPicPr>
            <a:picLocks noChangeAspect="1" noChangeArrowheads="1"/>
          </p:cNvPicPr>
          <p:nvPr/>
        </p:nvPicPr>
        <p:blipFill>
          <a:blip r:embed="rId3" cstate="print"/>
          <a:srcRect/>
          <a:stretch>
            <a:fillRect/>
          </a:stretch>
        </p:blipFill>
        <p:spPr bwMode="auto">
          <a:xfrm>
            <a:off x="152400" y="381000"/>
            <a:ext cx="3962400" cy="2971800"/>
          </a:xfrm>
          <a:prstGeom prst="rect">
            <a:avLst/>
          </a:prstGeom>
          <a:noFill/>
        </p:spPr>
      </p:pic>
      <p:pic>
        <p:nvPicPr>
          <p:cNvPr id="69638" name="Picture 6" descr="http://1.bp.blogspot.com/-R9SEIitR2kY/UQAwllvnUbI/AAAAAAAAC8I/R_GZN7umw-Q/s1600/playing%2Bchurch%2Bat%2Bhome.jpg"/>
          <p:cNvPicPr>
            <a:picLocks noChangeAspect="1" noChangeArrowheads="1"/>
          </p:cNvPicPr>
          <p:nvPr/>
        </p:nvPicPr>
        <p:blipFill>
          <a:blip r:embed="rId4" cstate="print"/>
          <a:srcRect/>
          <a:stretch>
            <a:fillRect/>
          </a:stretch>
        </p:blipFill>
        <p:spPr bwMode="auto">
          <a:xfrm>
            <a:off x="4343400" y="304800"/>
            <a:ext cx="4572000" cy="30289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ipdraughts.files.wordpress.com/2011/05/qualifications1.jpg"/>
          <p:cNvPicPr>
            <a:picLocks noChangeAspect="1" noChangeArrowheads="1"/>
          </p:cNvPicPr>
          <p:nvPr/>
        </p:nvPicPr>
        <p:blipFill>
          <a:blip r:embed="rId2" cstate="print"/>
          <a:srcRect/>
          <a:stretch>
            <a:fillRect/>
          </a:stretch>
        </p:blipFill>
        <p:spPr bwMode="auto">
          <a:xfrm>
            <a:off x="2057400" y="1219200"/>
            <a:ext cx="5347151" cy="4114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First Church at Jerusalem </a:t>
            </a:r>
            <a:endParaRPr lang="en-US" dirty="0">
              <a:solidFill>
                <a:srgbClr val="FFFF00"/>
              </a:solidFill>
            </a:endParaRPr>
          </a:p>
        </p:txBody>
      </p:sp>
      <p:sp>
        <p:nvSpPr>
          <p:cNvPr id="3" name="Content Placeholder 2"/>
          <p:cNvSpPr>
            <a:spLocks noGrp="1"/>
          </p:cNvSpPr>
          <p:nvPr>
            <p:ph idx="1"/>
          </p:nvPr>
        </p:nvSpPr>
        <p:spPr>
          <a:xfrm>
            <a:off x="0" y="1600201"/>
            <a:ext cx="9144000" cy="1905000"/>
          </a:xfrm>
        </p:spPr>
        <p:txBody>
          <a:bodyPr>
            <a:normAutofit/>
          </a:bodyPr>
          <a:lstStyle/>
          <a:p>
            <a:r>
              <a:rPr lang="en-US" dirty="0" smtClean="0"/>
              <a:t>There was a simple form of organization in the Church at Jerusalem.</a:t>
            </a:r>
          </a:p>
          <a:p>
            <a:r>
              <a:rPr lang="en-US" dirty="0" smtClean="0"/>
              <a:t>This is clearly evident from a number of things.</a:t>
            </a:r>
            <a:endParaRPr lang="en-US" dirty="0"/>
          </a:p>
        </p:txBody>
      </p:sp>
      <p:pic>
        <p:nvPicPr>
          <p:cNvPr id="72706" name="Picture 2" descr="http://www.faithandworship.com/images/early_church.jpg"/>
          <p:cNvPicPr>
            <a:picLocks noChangeAspect="1" noChangeArrowheads="1"/>
          </p:cNvPicPr>
          <p:nvPr/>
        </p:nvPicPr>
        <p:blipFill>
          <a:blip r:embed="rId2" cstate="print"/>
          <a:srcRect/>
          <a:stretch>
            <a:fillRect/>
          </a:stretch>
        </p:blipFill>
        <p:spPr bwMode="auto">
          <a:xfrm>
            <a:off x="533400" y="3733800"/>
            <a:ext cx="4280370" cy="2971800"/>
          </a:xfrm>
          <a:prstGeom prst="rect">
            <a:avLst/>
          </a:prstGeom>
          <a:noFill/>
        </p:spPr>
      </p:pic>
      <p:sp>
        <p:nvSpPr>
          <p:cNvPr id="72708" name="AutoShape 4"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10" name="AutoShape 6"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2712" name="AutoShape 8"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2714" name="Picture 10" descr="http://4.bp.blogspot.com/-lNCmIyuY_Oo/Tr0qkTitjrI/AAAAAAAAASk/JzBwCHX_6KI/s400/Early-church-worship2.gif"/>
          <p:cNvPicPr>
            <a:picLocks noChangeAspect="1" noChangeArrowheads="1"/>
          </p:cNvPicPr>
          <p:nvPr/>
        </p:nvPicPr>
        <p:blipFill>
          <a:blip r:embed="rId3" cstate="print"/>
          <a:srcRect/>
          <a:stretch>
            <a:fillRect/>
          </a:stretch>
        </p:blipFill>
        <p:spPr bwMode="auto">
          <a:xfrm>
            <a:off x="5105400" y="3429000"/>
            <a:ext cx="3810000" cy="29622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9144000" cy="6629400"/>
          </a:xfrm>
        </p:spPr>
        <p:txBody>
          <a:bodyPr>
            <a:normAutofit/>
          </a:bodyPr>
          <a:lstStyle/>
          <a:p>
            <a:r>
              <a:rPr lang="en-US" dirty="0" smtClean="0"/>
              <a:t>The </a:t>
            </a:r>
            <a:r>
              <a:rPr lang="en-US" dirty="0"/>
              <a:t>believers adhered to a definite doctrinal standard</a:t>
            </a:r>
            <a:r>
              <a:rPr lang="en-US" i="1" dirty="0"/>
              <a:t> (Acts </a:t>
            </a:r>
            <a:r>
              <a:rPr lang="en-US" i="1" dirty="0" smtClean="0"/>
              <a:t>2:42)</a:t>
            </a:r>
          </a:p>
          <a:p>
            <a:r>
              <a:rPr lang="en-US" dirty="0"/>
              <a:t>T</a:t>
            </a:r>
            <a:r>
              <a:rPr lang="en-US" dirty="0" smtClean="0"/>
              <a:t>hey </a:t>
            </a:r>
            <a:r>
              <a:rPr lang="en-US" dirty="0"/>
              <a:t>met for t</a:t>
            </a:r>
            <a:r>
              <a:rPr lang="en-US" dirty="0" smtClean="0"/>
              <a:t>eaching, spiritual </a:t>
            </a:r>
            <a:r>
              <a:rPr lang="en-US" dirty="0"/>
              <a:t>fellowship </a:t>
            </a:r>
            <a:r>
              <a:rPr lang="en-US" dirty="0" smtClean="0"/>
              <a:t>and united </a:t>
            </a:r>
            <a:r>
              <a:rPr lang="en-US" dirty="0"/>
              <a:t>in </a:t>
            </a:r>
            <a:r>
              <a:rPr lang="en-US" dirty="0" smtClean="0"/>
              <a:t>prayer  </a:t>
            </a:r>
            <a:r>
              <a:rPr lang="en-US" i="1" dirty="0"/>
              <a:t>(Acts </a:t>
            </a:r>
            <a:r>
              <a:rPr lang="en-US" i="1" dirty="0" smtClean="0"/>
              <a:t>2:42)</a:t>
            </a:r>
          </a:p>
          <a:p>
            <a:r>
              <a:rPr lang="en-US" dirty="0" smtClean="0"/>
              <a:t>They </a:t>
            </a:r>
            <a:r>
              <a:rPr lang="en-US" dirty="0"/>
              <a:t>practiced baptism </a:t>
            </a:r>
            <a:r>
              <a:rPr lang="en-US" i="1" dirty="0"/>
              <a:t>(Acts 2:41) </a:t>
            </a:r>
          </a:p>
          <a:p>
            <a:r>
              <a:rPr lang="en-US" dirty="0" smtClean="0"/>
              <a:t>They observed </a:t>
            </a:r>
            <a:r>
              <a:rPr lang="en-US" dirty="0"/>
              <a:t>the Lord’s Supper</a:t>
            </a:r>
            <a:r>
              <a:rPr lang="en-US" i="1" dirty="0"/>
              <a:t> (Acts 2:42, </a:t>
            </a:r>
            <a:r>
              <a:rPr lang="en-US" i="1" dirty="0" smtClean="0"/>
              <a:t>46)</a:t>
            </a:r>
          </a:p>
          <a:p>
            <a:r>
              <a:rPr lang="en-US" dirty="0"/>
              <a:t>T</a:t>
            </a:r>
            <a:r>
              <a:rPr lang="en-US" dirty="0" smtClean="0"/>
              <a:t>hey </a:t>
            </a:r>
            <a:r>
              <a:rPr lang="en-US" dirty="0"/>
              <a:t>kept account of the membership </a:t>
            </a:r>
            <a:r>
              <a:rPr lang="en-US" i="1" dirty="0"/>
              <a:t>(Acts 2:14, 41; </a:t>
            </a:r>
            <a:r>
              <a:rPr lang="en-US" i="1" dirty="0" smtClean="0"/>
              <a:t>4:4)</a:t>
            </a:r>
          </a:p>
          <a:p>
            <a:r>
              <a:rPr lang="en-US" dirty="0"/>
              <a:t>T</a:t>
            </a:r>
            <a:r>
              <a:rPr lang="en-US" dirty="0" smtClean="0"/>
              <a:t>hey </a:t>
            </a:r>
            <a:r>
              <a:rPr lang="en-US" dirty="0"/>
              <a:t>met </a:t>
            </a:r>
            <a:r>
              <a:rPr lang="en-US" dirty="0" smtClean="0"/>
              <a:t>faithfully for </a:t>
            </a:r>
            <a:r>
              <a:rPr lang="en-US" dirty="0"/>
              <a:t>public worship </a:t>
            </a:r>
            <a:r>
              <a:rPr lang="en-US" i="1" dirty="0"/>
              <a:t>(Acts 2:46</a:t>
            </a:r>
            <a:r>
              <a:rPr lang="en-US" i="1" dirty="0" smtClean="0"/>
              <a:t>) </a:t>
            </a:r>
          </a:p>
          <a:p>
            <a:r>
              <a:rPr lang="en-US" dirty="0"/>
              <a:t>T</a:t>
            </a:r>
            <a:r>
              <a:rPr lang="en-US" dirty="0" smtClean="0"/>
              <a:t>hey </a:t>
            </a:r>
            <a:r>
              <a:rPr lang="en-US" dirty="0"/>
              <a:t>provided material help for the needy of their </a:t>
            </a:r>
            <a:r>
              <a:rPr lang="en-US" dirty="0" smtClean="0"/>
              <a:t>fellowship </a:t>
            </a:r>
            <a:r>
              <a:rPr lang="en-US" i="1" dirty="0"/>
              <a:t>(Acts </a:t>
            </a:r>
            <a:r>
              <a:rPr lang="en-US" i="1" dirty="0" smtClean="0"/>
              <a:t>2:44-45) </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to="" calcmode="lin" valueType="num">
                                      <p:cBhvr>
                                        <p:cTn id="32"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067800" cy="6553200"/>
          </a:xfrm>
        </p:spPr>
        <p:txBody>
          <a:bodyPr>
            <a:normAutofit/>
          </a:bodyPr>
          <a:lstStyle/>
          <a:p>
            <a:r>
              <a:rPr lang="en-US" dirty="0" smtClean="0"/>
              <a:t>The Apostles were the first ministers (Pastors) in this Church, and they soon added the seven men (Deacons) to take care of the physical needs of the church body </a:t>
            </a:r>
            <a:r>
              <a:rPr lang="en-US" i="1" dirty="0" smtClean="0"/>
              <a:t>(Acts 6:1-7)</a:t>
            </a:r>
          </a:p>
          <a:p>
            <a:r>
              <a:rPr lang="en-US" dirty="0" smtClean="0"/>
              <a:t>On the day of Pentecost they were assembled in ‘the upper room’ </a:t>
            </a:r>
            <a:r>
              <a:rPr lang="en-US" i="1" dirty="0" smtClean="0"/>
              <a:t>(Acts 1:13; 2:1)</a:t>
            </a:r>
          </a:p>
          <a:p>
            <a:r>
              <a:rPr lang="en-US" dirty="0" smtClean="0"/>
              <a:t>They first met in the temple for service until driven out </a:t>
            </a:r>
            <a:r>
              <a:rPr lang="en-US" i="1" dirty="0" smtClean="0"/>
              <a:t>(Acts 2:46; 3:1)</a:t>
            </a:r>
          </a:p>
          <a:p>
            <a:r>
              <a:rPr lang="en-US" dirty="0" smtClean="0"/>
              <a:t>They then </a:t>
            </a:r>
            <a:r>
              <a:rPr lang="en-US" dirty="0" smtClean="0"/>
              <a:t>met </a:t>
            </a:r>
            <a:r>
              <a:rPr lang="en-US" dirty="0" smtClean="0"/>
              <a:t>in homes </a:t>
            </a:r>
            <a:r>
              <a:rPr lang="en-US" dirty="0" smtClean="0"/>
              <a:t>of </a:t>
            </a:r>
            <a:r>
              <a:rPr lang="en-US" dirty="0" smtClean="0"/>
              <a:t>fellow Christians          </a:t>
            </a:r>
            <a:r>
              <a:rPr lang="en-US" i="1" dirty="0" smtClean="0"/>
              <a:t>(</a:t>
            </a:r>
            <a:r>
              <a:rPr lang="en-US" i="1" dirty="0" smtClean="0"/>
              <a:t>Acts 2:46)</a:t>
            </a:r>
          </a:p>
          <a:p>
            <a:r>
              <a:rPr lang="en-US" dirty="0" smtClean="0"/>
              <a:t>All </a:t>
            </a:r>
            <a:r>
              <a:rPr lang="en-US" dirty="0" smtClean="0"/>
              <a:t>these factors indicate that even from the beginning the church had a form of </a:t>
            </a:r>
            <a:r>
              <a:rPr lang="en-US" b="1" dirty="0" smtClean="0">
                <a:effectLst>
                  <a:reflection blurRad="6350" stA="55000" endA="300" endPos="45500" dir="5400000" sy="-100000" algn="bl" rotWithShape="0"/>
                </a:effectLst>
                <a:latin typeface="Times New Roman" pitchFamily="18" charset="0"/>
                <a:cs typeface="Times New Roman" pitchFamily="18" charset="0"/>
              </a:rPr>
              <a:t> </a:t>
            </a:r>
            <a:r>
              <a:rPr lang="en-US" dirty="0" smtClean="0">
                <a:effectLst>
                  <a:reflection blurRad="6350" stA="55000" endA="300" endPos="45500" dir="5400000" sy="-100000" algn="bl" rotWithShape="0"/>
                </a:effectLst>
                <a:latin typeface="+mj-lt"/>
                <a:cs typeface="Times New Roman" pitchFamily="18" charset="0"/>
              </a:rPr>
              <a:t>organization. </a:t>
            </a:r>
            <a:endParaRPr lang="en-US" dirty="0" smtClean="0">
              <a:latin typeface="+mj-lt"/>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anim to="" calcmode="lin" valueType="num">
                                      <p:cBhvr>
                                        <p:cTn id="7" dur="1" fill="hold"/>
                                        <p:tgtEl>
                                          <p:spTgt spid="7373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2"/>
                                        </p:tgtEl>
                                        <p:attrNameLst>
                                          <p:attrName>style.visibility</p:attrName>
                                        </p:attrNameLst>
                                      </p:cBhvr>
                                      <p:to>
                                        <p:strVal val="visible"/>
                                      </p:to>
                                    </p:set>
                                    <p:anim to="" calcmode="lin" valueType="num">
                                      <p:cBhvr>
                                        <p:cTn id="12" dur="1" fill="hold"/>
                                        <p:tgtEl>
                                          <p:spTgt spid="7373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the Pastor</a:t>
            </a:r>
            <a:endParaRPr lang="en-US" dirty="0"/>
          </a:p>
        </p:txBody>
      </p:sp>
      <p:pic>
        <p:nvPicPr>
          <p:cNvPr id="79874" name="Picture 2" descr="http://www.lbcaurora.com/pastor_preaching.jpg"/>
          <p:cNvPicPr>
            <a:picLocks noChangeAspect="1" noChangeArrowheads="1"/>
          </p:cNvPicPr>
          <p:nvPr/>
        </p:nvPicPr>
        <p:blipFill>
          <a:blip r:embed="rId2" cstate="print"/>
          <a:srcRect/>
          <a:stretch>
            <a:fillRect/>
          </a:stretch>
        </p:blipFill>
        <p:spPr bwMode="auto">
          <a:xfrm>
            <a:off x="2819400" y="1828800"/>
            <a:ext cx="3276600" cy="491490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1914</Words>
  <Application>Microsoft Office PowerPoint</Application>
  <PresentationFormat>On-screen Show (4:3)</PresentationFormat>
  <Paragraphs>180</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The Doctrine of the Church </vt:lpstr>
      <vt:lpstr>The Organization of the Church  </vt:lpstr>
      <vt:lpstr>There have been groups and individuals who have taught that the Scriptures give no warrant for our present-day organized church. It is held that believers should get together, observe the Lord’s Supper, study God’s Word, and cooperate in Christian service without anything resembling a formal organization. </vt:lpstr>
      <vt:lpstr>Slide 4</vt:lpstr>
      <vt:lpstr>The First Church at Jerusalem </vt:lpstr>
      <vt:lpstr>Slide 6</vt:lpstr>
      <vt:lpstr>Slide 7</vt:lpstr>
      <vt:lpstr>The New Testament Church   had Officers</vt:lpstr>
      <vt:lpstr>The Role of the Pastor</vt:lpstr>
      <vt:lpstr>The pastor is your Shepherd – Eph. 4:12; Jeremiah 3:15; Acts 20:28-31; I Pet. 5:1-4 The pastor is The pastor is your Shepherd – Eph. 4:12; Jeremiah 3:15; Acts 20:28-31; I Pet. 5:1-4 your Shepherd – Eph. 4:12; Jeremiah 3:15; Acts 20:28-31; I Pet. 5:1-4 </vt:lpstr>
      <vt:lpstr>Slide 11</vt:lpstr>
      <vt:lpstr>Slide 12</vt:lpstr>
      <vt:lpstr>Speaking Ministry of the Pastor</vt:lpstr>
      <vt:lpstr>Slide 14</vt:lpstr>
      <vt:lpstr>Slide 15</vt:lpstr>
      <vt:lpstr>Slide 16</vt:lpstr>
      <vt:lpstr>Slide 17</vt:lpstr>
      <vt:lpstr>The Pastor must Preach in order to (Heb. 13:20-21)</vt:lpstr>
      <vt:lpstr>The Pastor as a Teacher (Eph. 4:11-12)</vt:lpstr>
      <vt:lpstr>Slide 20</vt:lpstr>
      <vt:lpstr>Slide 21</vt:lpstr>
      <vt:lpstr> “The things that thou hast heard of me among many witnesses, the same commit thou to faithful men, who shall be able to teach others also…”</vt:lpstr>
      <vt:lpstr>The Pastor as an Elder   (I Tim. 5:17, Titus 1:5)</vt:lpstr>
      <vt:lpstr>The Pastor as a Bishop  (Phil. 1:1)</vt:lpstr>
      <vt:lpstr>Three things you will not find in the Bible that you will find in most  Baptist Churches </vt:lpstr>
      <vt:lpstr>Slide 26</vt:lpstr>
      <vt:lpstr>Your Responsibility towards your Pastor </vt:lpstr>
      <vt:lpstr>Slide 28</vt:lpstr>
      <vt:lpstr>Slide 29</vt:lpstr>
      <vt:lpstr>The Office of a Deacon</vt:lpstr>
      <vt:lpstr>The Ministry of Deacons (Acts 6:1-7)</vt:lpstr>
      <vt:lpstr>And the saying pleased the whole multitude: and they chose Stephen, a man full of faith and of the Holy Ghost, and Philip, and Prochorus, and Nicanor, and Timon, and Parmenas, and Nicolas a proselyte of Antioch: Whom they set before the apostles: and when they had prayed, they laid their hands on them. And the word of God increased; and the number of the disciples multiplied in Jerusalem greatly; and a great company of the priests were obedient to the faith.”</vt:lpstr>
      <vt:lpstr>Slide 33</vt:lpstr>
      <vt:lpstr>Qualifications of a Pastor (I Tim. 3:1-7)  </vt:lpstr>
      <vt:lpstr>Slide 35</vt:lpstr>
      <vt:lpstr>Slide 36</vt:lpstr>
      <vt:lpstr>Slide 37</vt:lpstr>
      <vt:lpstr>Qualifications of a Deacon (I Timothy 3:8-13;  Acts 6:1-6)</vt:lpstr>
      <vt:lpstr>Slide 39</vt:lpstr>
      <vt:lpstr>Slide 40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7)</dc:title>
  <dc:creator>Pastor Daniel White</dc:creator>
  <cp:lastModifiedBy>Pastor Daniel White</cp:lastModifiedBy>
  <cp:revision>49</cp:revision>
  <dcterms:created xsi:type="dcterms:W3CDTF">2014-02-11T18:19:43Z</dcterms:created>
  <dcterms:modified xsi:type="dcterms:W3CDTF">2014-03-04T00:24:41Z</dcterms:modified>
</cp:coreProperties>
</file>