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s/slide38.xml" ContentType="application/vnd.openxmlformats-officedocument.presentationml.slide+xml"/>
  <Override PartName="/ppt/slides/slide47.xml" ContentType="application/vnd.openxmlformats-officedocument.presentationml.slide+xml"/>
  <Override PartName="/ppt/slides/slide56.xml" ContentType="application/vnd.openxmlformats-officedocument.presentationml.slide+xml"/>
  <Override PartName="/ppt/slides/slide58.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s/slide45.xml" ContentType="application/vnd.openxmlformats-officedocument.presentationml.slide+xml"/>
  <Override PartName="/ppt/slides/slide54.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slides/slide43.xml" ContentType="application/vnd.openxmlformats-officedocument.presentationml.slide+xml"/>
  <Override PartName="/ppt/slides/slide5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slides/slide50.xml" ContentType="application/vnd.openxmlformats-officedocument.presentationml.slide+xml"/>
  <Override PartName="/ppt/notesMasters/notesMaster1.xml" ContentType="application/vnd.openxmlformats-officedocument.presentationml.notesMaster+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4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s/slide48.xml" ContentType="application/vnd.openxmlformats-officedocument.presentationml.slide+xml"/>
  <Override PartName="/ppt/slides/slide57.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slides/slide55.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s/slide53.xml" ContentType="application/vnd.openxmlformats-officedocument.presentationml.slide+xml"/>
  <Override PartName="/ppt/slideLayouts/slideLayout3.xml" ContentType="application/vnd.openxmlformats-officedocument.presentationml.slideLayout+xml"/>
  <Default Extension="jpeg" ContentType="image/jpeg"/>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51.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slideLayouts/slideLayout10.xml" ContentType="application/vnd.openxmlformats-officedocument.presentationml.slideLayout+xml"/>
  <Default Extension="gif" ContentType="image/gif"/>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60"/>
  </p:notesMasterIdLst>
  <p:sldIdLst>
    <p:sldId id="257" r:id="rId2"/>
    <p:sldId id="365" r:id="rId3"/>
    <p:sldId id="258" r:id="rId4"/>
    <p:sldId id="259" r:id="rId5"/>
    <p:sldId id="265" r:id="rId6"/>
    <p:sldId id="358" r:id="rId7"/>
    <p:sldId id="267" r:id="rId8"/>
    <p:sldId id="269" r:id="rId9"/>
    <p:sldId id="270" r:id="rId10"/>
    <p:sldId id="271" r:id="rId11"/>
    <p:sldId id="272" r:id="rId12"/>
    <p:sldId id="273" r:id="rId13"/>
    <p:sldId id="274" r:id="rId14"/>
    <p:sldId id="368" r:id="rId15"/>
    <p:sldId id="290" r:id="rId16"/>
    <p:sldId id="323" r:id="rId17"/>
    <p:sldId id="298" r:id="rId18"/>
    <p:sldId id="299" r:id="rId19"/>
    <p:sldId id="300" r:id="rId20"/>
    <p:sldId id="301" r:id="rId21"/>
    <p:sldId id="309" r:id="rId22"/>
    <p:sldId id="324" r:id="rId23"/>
    <p:sldId id="325" r:id="rId24"/>
    <p:sldId id="326" r:id="rId25"/>
    <p:sldId id="327" r:id="rId26"/>
    <p:sldId id="362" r:id="rId27"/>
    <p:sldId id="361" r:id="rId28"/>
    <p:sldId id="329" r:id="rId29"/>
    <p:sldId id="328" r:id="rId30"/>
    <p:sldId id="330" r:id="rId31"/>
    <p:sldId id="331" r:id="rId32"/>
    <p:sldId id="332" r:id="rId33"/>
    <p:sldId id="335" r:id="rId34"/>
    <p:sldId id="333" r:id="rId35"/>
    <p:sldId id="336" r:id="rId36"/>
    <p:sldId id="338" r:id="rId37"/>
    <p:sldId id="339" r:id="rId38"/>
    <p:sldId id="340" r:id="rId39"/>
    <p:sldId id="341" r:id="rId40"/>
    <p:sldId id="342" r:id="rId41"/>
    <p:sldId id="343" r:id="rId42"/>
    <p:sldId id="344" r:id="rId43"/>
    <p:sldId id="345" r:id="rId44"/>
    <p:sldId id="363" r:id="rId45"/>
    <p:sldId id="347" r:id="rId46"/>
    <p:sldId id="346" r:id="rId47"/>
    <p:sldId id="349" r:id="rId48"/>
    <p:sldId id="351" r:id="rId49"/>
    <p:sldId id="350" r:id="rId50"/>
    <p:sldId id="352" r:id="rId51"/>
    <p:sldId id="353" r:id="rId52"/>
    <p:sldId id="354" r:id="rId53"/>
    <p:sldId id="367" r:id="rId54"/>
    <p:sldId id="355" r:id="rId55"/>
    <p:sldId id="357" r:id="rId56"/>
    <p:sldId id="359" r:id="rId57"/>
    <p:sldId id="360" r:id="rId58"/>
    <p:sldId id="356" r:id="rId59"/>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110" d="100"/>
          <a:sy n="110" d="100"/>
        </p:scale>
        <p:origin x="-1644" y="-90"/>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8028800" cy="780288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653973D2-F966-46A5-9819-806A24B8F054}" type="datetimeFigureOut">
              <a:rPr lang="en-US" smtClean="0"/>
              <a:pPr/>
              <a:t>8/2/2014</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6E011C4B-71C1-4558-8898-27AB19B45FD9}"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6E011C4B-71C1-4558-8898-27AB19B45FD9}" type="slidenum">
              <a:rPr lang="en-US" smtClean="0"/>
              <a:pPr/>
              <a:t>2</a:t>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E5BC07E5-F08A-403C-A11F-F2998C5CBDDE}" type="slidenum">
              <a:rPr lang="en-US" smtClean="0"/>
              <a:pPr/>
              <a:t>47</a:t>
            </a:fld>
            <a:endParaRPr lang="en-US"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BF951499-6DD6-4929-B0AB-79E906029DF3}" type="datetimeFigureOut">
              <a:rPr lang="en-US" smtClean="0"/>
              <a:pPr/>
              <a:t>8/2/2014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566807D-E247-4A77-9268-E05793D243D7}"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BF951499-6DD6-4929-B0AB-79E906029DF3}" type="datetimeFigureOut">
              <a:rPr lang="en-US" smtClean="0"/>
              <a:pPr/>
              <a:t>8/2/2014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566807D-E247-4A77-9268-E05793D243D7}"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BF951499-6DD6-4929-B0AB-79E906029DF3}" type="datetimeFigureOut">
              <a:rPr lang="en-US" smtClean="0"/>
              <a:pPr/>
              <a:t>8/2/2014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566807D-E247-4A77-9268-E05793D243D7}"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BF951499-6DD6-4929-B0AB-79E906029DF3}" type="datetimeFigureOut">
              <a:rPr lang="en-US" smtClean="0"/>
              <a:pPr/>
              <a:t>8/2/2014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566807D-E247-4A77-9268-E05793D243D7}"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F951499-6DD6-4929-B0AB-79E906029DF3}" type="datetimeFigureOut">
              <a:rPr lang="en-US" smtClean="0"/>
              <a:pPr/>
              <a:t>8/2/2014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566807D-E247-4A77-9268-E05793D243D7}"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BF951499-6DD6-4929-B0AB-79E906029DF3}" type="datetimeFigureOut">
              <a:rPr lang="en-US" smtClean="0"/>
              <a:pPr/>
              <a:t>8/2/2014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566807D-E247-4A77-9268-E05793D243D7}"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BF951499-6DD6-4929-B0AB-79E906029DF3}" type="datetimeFigureOut">
              <a:rPr lang="en-US" smtClean="0"/>
              <a:pPr/>
              <a:t>8/2/2014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6566807D-E247-4A77-9268-E05793D243D7}"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BF951499-6DD6-4929-B0AB-79E906029DF3}" type="datetimeFigureOut">
              <a:rPr lang="en-US" smtClean="0"/>
              <a:pPr/>
              <a:t>8/2/2014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6566807D-E247-4A77-9268-E05793D243D7}"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F951499-6DD6-4929-B0AB-79E906029DF3}" type="datetimeFigureOut">
              <a:rPr lang="en-US" smtClean="0"/>
              <a:pPr/>
              <a:t>8/2/2014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6566807D-E247-4A77-9268-E05793D243D7}"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F951499-6DD6-4929-B0AB-79E906029DF3}" type="datetimeFigureOut">
              <a:rPr lang="en-US" smtClean="0"/>
              <a:pPr/>
              <a:t>8/2/2014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566807D-E247-4A77-9268-E05793D243D7}"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F951499-6DD6-4929-B0AB-79E906029DF3}" type="datetimeFigureOut">
              <a:rPr lang="en-US" smtClean="0"/>
              <a:pPr/>
              <a:t>8/2/2014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566807D-E247-4A77-9268-E05793D243D7}"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F951499-6DD6-4929-B0AB-79E906029DF3}" type="datetimeFigureOut">
              <a:rPr lang="en-US" smtClean="0"/>
              <a:pPr/>
              <a:t>8/2/2014</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566807D-E247-4A77-9268-E05793D243D7}" type="slidenum">
              <a:rPr lang="en-US" smtClean="0"/>
              <a:pPr/>
              <a:t>‹#›</a:t>
            </a:fld>
            <a:endParaRPr lang="en-US"/>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jpeg"/><Relationship Id="rId1" Type="http://schemas.openxmlformats.org/officeDocument/2006/relationships/slideLayout" Target="../slideLayouts/slideLayout7.xml"/><Relationship Id="rId6" Type="http://schemas.openxmlformats.org/officeDocument/2006/relationships/image" Target="../media/image14.jpeg"/><Relationship Id="rId5" Type="http://schemas.openxmlformats.org/officeDocument/2006/relationships/image" Target="../media/image13.jpeg"/><Relationship Id="rId4" Type="http://schemas.openxmlformats.org/officeDocument/2006/relationships/image" Target="../media/image12.jpeg"/></Relationships>
</file>

<file path=ppt/slides/_rels/slide11.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image" Target="../media/image27.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29.gif"/><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image" Target="../media/image32.gif"/><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1.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image" Target="../media/image33.jpe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image" Target="../media/image36.jpeg"/><Relationship Id="rId1" Type="http://schemas.openxmlformats.org/officeDocument/2006/relationships/slideLayout" Target="../slideLayouts/slideLayout6.xml"/><Relationship Id="rId5" Type="http://schemas.openxmlformats.org/officeDocument/2006/relationships/image" Target="../media/image39.jpeg"/><Relationship Id="rId4" Type="http://schemas.openxmlformats.org/officeDocument/2006/relationships/image" Target="../media/image38.png"/></Relationships>
</file>

<file path=ppt/slides/_rels/slide35.xml.rels><?xml version="1.0" encoding="UTF-8" standalone="yes"?>
<Relationships xmlns="http://schemas.openxmlformats.org/package/2006/relationships"><Relationship Id="rId2" Type="http://schemas.openxmlformats.org/officeDocument/2006/relationships/image" Target="../media/image40.jpe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41.jpe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42.jpe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image" Target="../media/image43.jpe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image" Target="../media/image45.jpeg"/><Relationship Id="rId1" Type="http://schemas.openxmlformats.org/officeDocument/2006/relationships/slideLayout" Target="../slideLayouts/slideLayout2.xml"/><Relationship Id="rId6" Type="http://schemas.openxmlformats.org/officeDocument/2006/relationships/image" Target="../media/image49.png"/><Relationship Id="rId5" Type="http://schemas.openxmlformats.org/officeDocument/2006/relationships/image" Target="../media/image48.jpeg"/><Relationship Id="rId4" Type="http://schemas.openxmlformats.org/officeDocument/2006/relationships/image" Target="../media/image47.jpeg"/></Relationships>
</file>

<file path=ppt/slides/_rels/slide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2" Type="http://schemas.openxmlformats.org/officeDocument/2006/relationships/image" Target="../media/image50.jpe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51.jpe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image" Target="../media/image53.jpeg"/><Relationship Id="rId2" Type="http://schemas.openxmlformats.org/officeDocument/2006/relationships/image" Target="../media/image52.jpe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image" Target="../media/image55.jpeg"/><Relationship Id="rId2" Type="http://schemas.openxmlformats.org/officeDocument/2006/relationships/image" Target="../media/image54.jpeg"/><Relationship Id="rId1" Type="http://schemas.openxmlformats.org/officeDocument/2006/relationships/slideLayout" Target="../slideLayouts/slideLayout7.xml"/><Relationship Id="rId4" Type="http://schemas.openxmlformats.org/officeDocument/2006/relationships/image" Target="../media/image56.jpeg"/></Relationships>
</file>

<file path=ppt/slides/_rels/slide45.xml.rels><?xml version="1.0" encoding="UTF-8" standalone="yes"?>
<Relationships xmlns="http://schemas.openxmlformats.org/package/2006/relationships"><Relationship Id="rId2" Type="http://schemas.openxmlformats.org/officeDocument/2006/relationships/image" Target="../media/image57.jpe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image" Target="../media/image58.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6.xml"/></Relationships>
</file>

<file path=ppt/slides/_rels/slide50.xml.rels><?xml version="1.0" encoding="UTF-8" standalone="yes"?>
<Relationships xmlns="http://schemas.openxmlformats.org/package/2006/relationships"><Relationship Id="rId2" Type="http://schemas.openxmlformats.org/officeDocument/2006/relationships/image" Target="../media/image59.jpe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3" Type="http://schemas.openxmlformats.org/officeDocument/2006/relationships/image" Target="../media/image61.jpeg"/><Relationship Id="rId2" Type="http://schemas.openxmlformats.org/officeDocument/2006/relationships/image" Target="../media/image60.png"/><Relationship Id="rId1" Type="http://schemas.openxmlformats.org/officeDocument/2006/relationships/slideLayout" Target="../slideLayouts/slideLayout6.xml"/></Relationships>
</file>

<file path=ppt/slides/_rels/slide52.xml.rels><?xml version="1.0" encoding="UTF-8" standalone="yes"?>
<Relationships xmlns="http://schemas.openxmlformats.org/package/2006/relationships"><Relationship Id="rId3" Type="http://schemas.openxmlformats.org/officeDocument/2006/relationships/image" Target="../media/image63.jpeg"/><Relationship Id="rId2" Type="http://schemas.openxmlformats.org/officeDocument/2006/relationships/image" Target="../media/image62.jpeg"/><Relationship Id="rId1" Type="http://schemas.openxmlformats.org/officeDocument/2006/relationships/slideLayout" Target="../slideLayouts/slideLayout2.xml"/><Relationship Id="rId5" Type="http://schemas.openxmlformats.org/officeDocument/2006/relationships/image" Target="../media/image60.png"/><Relationship Id="rId4" Type="http://schemas.openxmlformats.org/officeDocument/2006/relationships/image" Target="../media/image64.jpeg"/></Relationships>
</file>

<file path=ppt/slides/_rels/slide53.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image" Target="../media/image65.gif"/><Relationship Id="rId1" Type="http://schemas.openxmlformats.org/officeDocument/2006/relationships/slideLayout" Target="../slideLayouts/slideLayout2.xml"/><Relationship Id="rId4" Type="http://schemas.openxmlformats.org/officeDocument/2006/relationships/image" Target="../media/image67.jpeg"/></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image" Target="../media/image68.jpeg"/><Relationship Id="rId1" Type="http://schemas.openxmlformats.org/officeDocument/2006/relationships/slideLayout" Target="../slideLayouts/slideLayout6.xml"/></Relationships>
</file>

<file path=ppt/slides/_rels/slide56.xml.rels><?xml version="1.0" encoding="UTF-8" standalone="yes"?>
<Relationships xmlns="http://schemas.openxmlformats.org/package/2006/relationships"><Relationship Id="rId3" Type="http://schemas.openxmlformats.org/officeDocument/2006/relationships/image" Target="../media/image70.jpeg"/><Relationship Id="rId2" Type="http://schemas.openxmlformats.org/officeDocument/2006/relationships/image" Target="../media/image69.jpeg"/><Relationship Id="rId1" Type="http://schemas.openxmlformats.org/officeDocument/2006/relationships/slideLayout" Target="../slideLayouts/slideLayout6.xml"/><Relationship Id="rId4" Type="http://schemas.openxmlformats.org/officeDocument/2006/relationships/image" Target="../media/image71.jpeg"/></Relationships>
</file>

<file path=ppt/slides/_rels/slide57.xml.rels><?xml version="1.0" encoding="UTF-8" standalone="yes"?>
<Relationships xmlns="http://schemas.openxmlformats.org/package/2006/relationships"><Relationship Id="rId2" Type="http://schemas.openxmlformats.org/officeDocument/2006/relationships/image" Target="../media/image72.jpeg"/><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image" Target="../media/image73.jpeg"/><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28601"/>
            <a:ext cx="7772400" cy="1676399"/>
          </a:xfrm>
        </p:spPr>
        <p:txBody>
          <a:bodyPr/>
          <a:lstStyle/>
          <a:p>
            <a:r>
              <a:rPr lang="en-US" dirty="0" smtClean="0">
                <a:latin typeface="Adobe Garamond Pro Bold" pitchFamily="18" charset="0"/>
              </a:rPr>
              <a:t>The Doctrine of the Church</a:t>
            </a:r>
            <a:br>
              <a:rPr lang="en-US" dirty="0" smtClean="0">
                <a:latin typeface="Adobe Garamond Pro Bold" pitchFamily="18" charset="0"/>
              </a:rPr>
            </a:br>
            <a:r>
              <a:rPr lang="en-US" i="1" dirty="0" smtClean="0">
                <a:latin typeface="Adobe Garamond Pro Bold" pitchFamily="18" charset="0"/>
              </a:rPr>
              <a:t>(Part </a:t>
            </a:r>
            <a:r>
              <a:rPr lang="en-US" i="1" dirty="0">
                <a:latin typeface="Adobe Garamond Pro Bold" pitchFamily="18" charset="0"/>
              </a:rPr>
              <a:t>3</a:t>
            </a:r>
            <a:r>
              <a:rPr lang="en-US" i="1" dirty="0" smtClean="0">
                <a:latin typeface="Adobe Garamond Pro Bold" pitchFamily="18" charset="0"/>
              </a:rPr>
              <a:t>)</a:t>
            </a:r>
            <a:endParaRPr lang="en-US" i="1" dirty="0"/>
          </a:p>
        </p:txBody>
      </p:sp>
      <p:sp>
        <p:nvSpPr>
          <p:cNvPr id="8" name="Subtitle 7"/>
          <p:cNvSpPr>
            <a:spLocks noGrp="1"/>
          </p:cNvSpPr>
          <p:nvPr>
            <p:ph type="subTitle" idx="1"/>
          </p:nvPr>
        </p:nvSpPr>
        <p:spPr>
          <a:xfrm>
            <a:off x="0" y="5334000"/>
            <a:ext cx="9144000" cy="1295400"/>
          </a:xfrm>
        </p:spPr>
        <p:txBody>
          <a:bodyPr>
            <a:noAutofit/>
            <a:scene3d>
              <a:camera prst="orthographicFront"/>
              <a:lightRig rig="threePt" dir="t"/>
            </a:scene3d>
            <a:sp3d extrusionH="57150">
              <a:bevelT w="38100" h="38100" prst="convex"/>
            </a:sp3d>
          </a:bodyPr>
          <a:lstStyle/>
          <a:p>
            <a:r>
              <a:rPr lang="en-US" sz="3600" b="1" dirty="0" smtClean="0">
                <a:effectLst>
                  <a:reflection blurRad="6350" stA="50000" endA="300" endPos="50000" dist="29997" dir="5400000" sy="-100000" algn="bl" rotWithShape="0"/>
                </a:effectLst>
                <a:latin typeface="Adobe Caslon Pro Bold" pitchFamily="18" charset="0"/>
              </a:rPr>
              <a:t>The Nature of the Church</a:t>
            </a:r>
          </a:p>
          <a:p>
            <a:r>
              <a:rPr lang="en-US" sz="3000" i="1" dirty="0" smtClean="0"/>
              <a:t>“The characteristics</a:t>
            </a:r>
            <a:r>
              <a:rPr lang="en-US" sz="3000" i="1" dirty="0"/>
              <a:t> </a:t>
            </a:r>
            <a:r>
              <a:rPr lang="en-US" sz="3000" i="1" dirty="0" smtClean="0"/>
              <a:t>and inherent features of the Church”</a:t>
            </a:r>
            <a:endParaRPr lang="en-US" sz="3000" b="1" i="1" dirty="0" smtClean="0">
              <a:effectLst>
                <a:reflection blurRad="6350" stA="50000" endA="300" endPos="50000" dist="29997" dir="5400000" sy="-100000" algn="bl" rotWithShape="0"/>
              </a:effectLst>
              <a:latin typeface="Adobe Caslon Pro Bold" pitchFamily="18" charset="0"/>
            </a:endParaRPr>
          </a:p>
          <a:p>
            <a:endParaRPr lang="en-US" sz="3600" b="1" dirty="0" smtClean="0">
              <a:effectLst>
                <a:reflection blurRad="6350" stA="50000" endA="300" endPos="50000" dist="29997" dir="5400000" sy="-100000" algn="bl" rotWithShape="0"/>
              </a:effectLst>
              <a:latin typeface="Adobe Caslon Pro Bold" pitchFamily="18" charset="0"/>
            </a:endParaRPr>
          </a:p>
        </p:txBody>
      </p:sp>
      <p:sp>
        <p:nvSpPr>
          <p:cNvPr id="11266" name="AutoShape 2" descr="http://webmaila.juno.com/webmail/new/21?folder=Inbox&amp;msgNum=0000Bl00:001IsMQl00003MfH&amp;count=1390569328&amp;randid=800678004&amp;attachId=4&amp;prevId=-2&amp;action=photoviewer&amp;userinfo=be8e80ed594ee2d3b66a19dbba371081&amp;randid=800678004"/>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dirty="0"/>
          </a:p>
        </p:txBody>
      </p:sp>
      <p:sp>
        <p:nvSpPr>
          <p:cNvPr id="11268" name="AutoShape 4" descr="http://webmaila.juno.com/webmail/new/21?folder=Inbox&amp;msgNum=0000Bl00:001IsMQl00003MfH&amp;count=1390569328&amp;randid=800678004&amp;attachId=4&amp;prevId=-2&amp;action=photoviewer&amp;userinfo=be8e80ed594ee2d3b66a19dbba371081&amp;randid=800678004"/>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dirty="0"/>
          </a:p>
        </p:txBody>
      </p:sp>
      <p:sp>
        <p:nvSpPr>
          <p:cNvPr id="11270" name="AutoShape 6" descr="http://webmaila.juno.com/webmail/new/21?folder=Inbox&amp;msgNum=0000Bl00:001IsMQl00003MfH&amp;count=1390569328&amp;randid=800678004&amp;attachId=4&amp;prevId=-2&amp;action=photoviewer&amp;userinfo=be8e80ed594ee2d3b66a19dbba371081&amp;randid=800678004"/>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dirty="0"/>
          </a:p>
        </p:txBody>
      </p:sp>
      <p:pic>
        <p:nvPicPr>
          <p:cNvPr id="11271" name="Picture 7" descr="C:\Users\Dan White\Documents\Fellowship Baptist\Church.jpg"/>
          <p:cNvPicPr>
            <a:picLocks noChangeAspect="1" noChangeArrowheads="1"/>
          </p:cNvPicPr>
          <p:nvPr/>
        </p:nvPicPr>
        <p:blipFill>
          <a:blip r:embed="rId2" cstate="print">
            <a:lum bright="-10000" contrast="20000"/>
          </a:blip>
          <a:srcRect/>
          <a:stretch>
            <a:fillRect/>
          </a:stretch>
        </p:blipFill>
        <p:spPr bwMode="auto">
          <a:xfrm>
            <a:off x="2133600" y="1905000"/>
            <a:ext cx="4831456" cy="320040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580" name="Picture 4" descr="https://pastorron7.files.wordpress.com/2012/05/prchtrth.jpg"/>
          <p:cNvPicPr>
            <a:picLocks noChangeAspect="1" noChangeArrowheads="1"/>
          </p:cNvPicPr>
          <p:nvPr/>
        </p:nvPicPr>
        <p:blipFill>
          <a:blip r:embed="rId2" cstate="print"/>
          <a:srcRect/>
          <a:stretch>
            <a:fillRect/>
          </a:stretch>
        </p:blipFill>
        <p:spPr bwMode="auto">
          <a:xfrm rot="20934533">
            <a:off x="237683" y="644733"/>
            <a:ext cx="3810000" cy="2841013"/>
          </a:xfrm>
          <a:prstGeom prst="rect">
            <a:avLst/>
          </a:prstGeom>
          <a:noFill/>
        </p:spPr>
      </p:pic>
      <p:pic>
        <p:nvPicPr>
          <p:cNvPr id="24582" name="Picture 6" descr="http://media1.razorplanet.com/share/510472-3439/siteImages/FellowshipBC_2B1.PNG"/>
          <p:cNvPicPr>
            <a:picLocks noChangeAspect="1" noChangeArrowheads="1"/>
          </p:cNvPicPr>
          <p:nvPr/>
        </p:nvPicPr>
        <p:blipFill>
          <a:blip r:embed="rId3" cstate="print"/>
          <a:srcRect l="16000"/>
          <a:stretch>
            <a:fillRect/>
          </a:stretch>
        </p:blipFill>
        <p:spPr bwMode="auto">
          <a:xfrm rot="903132">
            <a:off x="5845347" y="4104761"/>
            <a:ext cx="3200400" cy="2600325"/>
          </a:xfrm>
          <a:prstGeom prst="rect">
            <a:avLst/>
          </a:prstGeom>
          <a:noFill/>
        </p:spPr>
      </p:pic>
      <p:pic>
        <p:nvPicPr>
          <p:cNvPr id="24584" name="Picture 8" descr="http://southvalleychurch.com.au/wp-content/uploads/2013/12/Lords-Supper.jpg"/>
          <p:cNvPicPr>
            <a:picLocks noChangeAspect="1" noChangeArrowheads="1"/>
          </p:cNvPicPr>
          <p:nvPr/>
        </p:nvPicPr>
        <p:blipFill>
          <a:blip r:embed="rId4" cstate="print"/>
          <a:srcRect/>
          <a:stretch>
            <a:fillRect/>
          </a:stretch>
        </p:blipFill>
        <p:spPr bwMode="auto">
          <a:xfrm rot="21280880">
            <a:off x="102062" y="4265093"/>
            <a:ext cx="4267200" cy="2400301"/>
          </a:xfrm>
          <a:prstGeom prst="rect">
            <a:avLst/>
          </a:prstGeom>
          <a:noFill/>
        </p:spPr>
      </p:pic>
      <p:pic>
        <p:nvPicPr>
          <p:cNvPr id="24578" name="Picture 2" descr="http://www.thegatheringfamily.com/wp-content/uploads/2014/01/myhouse-current.jpg"/>
          <p:cNvPicPr>
            <a:picLocks noChangeAspect="1" noChangeArrowheads="1"/>
          </p:cNvPicPr>
          <p:nvPr/>
        </p:nvPicPr>
        <p:blipFill>
          <a:blip r:embed="rId5" cstate="print"/>
          <a:srcRect l="14167" b="12139"/>
          <a:stretch>
            <a:fillRect/>
          </a:stretch>
        </p:blipFill>
        <p:spPr bwMode="auto">
          <a:xfrm rot="588552">
            <a:off x="3788080" y="446271"/>
            <a:ext cx="5410200" cy="1995996"/>
          </a:xfrm>
          <a:prstGeom prst="rect">
            <a:avLst/>
          </a:prstGeom>
          <a:noFill/>
        </p:spPr>
      </p:pic>
      <p:pic>
        <p:nvPicPr>
          <p:cNvPr id="24586" name="Picture 10" descr="http://www.fbckilgore.org/files/68/Misc%20Pics/worshipbutton.jpg"/>
          <p:cNvPicPr>
            <a:picLocks noChangeAspect="1" noChangeArrowheads="1"/>
          </p:cNvPicPr>
          <p:nvPr/>
        </p:nvPicPr>
        <p:blipFill>
          <a:blip r:embed="rId6" cstate="print"/>
          <a:srcRect/>
          <a:stretch>
            <a:fillRect/>
          </a:stretch>
        </p:blipFill>
        <p:spPr bwMode="auto">
          <a:xfrm>
            <a:off x="2438400" y="1981200"/>
            <a:ext cx="4819650" cy="3216616"/>
          </a:xfrm>
          <a:prstGeom prst="rect">
            <a:avLst/>
          </a:prstGeom>
          <a:noFill/>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2544762"/>
          </a:xfrm>
        </p:spPr>
        <p:txBody>
          <a:bodyPr>
            <a:normAutofit fontScale="90000"/>
          </a:bodyPr>
          <a:lstStyle/>
          <a:p>
            <a:r>
              <a:rPr lang="en-US" sz="4800" b="1" dirty="0" smtClean="0">
                <a:effectLst>
                  <a:reflection blurRad="6350" stA="50000" endA="300" endPos="50000" dist="29997" dir="5400000" sy="-100000" algn="bl" rotWithShape="0"/>
                </a:effectLst>
                <a:latin typeface="Adobe Caslon Pro Bold" pitchFamily="18" charset="0"/>
              </a:rPr>
              <a:t>The Origin of the Church</a:t>
            </a:r>
            <a:br>
              <a:rPr lang="en-US" sz="4800" b="1" dirty="0" smtClean="0">
                <a:effectLst>
                  <a:reflection blurRad="6350" stA="50000" endA="300" endPos="50000" dist="29997" dir="5400000" sy="-100000" algn="bl" rotWithShape="0"/>
                </a:effectLst>
                <a:latin typeface="Adobe Caslon Pro Bold" pitchFamily="18" charset="0"/>
              </a:rPr>
            </a:br>
            <a:r>
              <a:rPr lang="en-US" b="1" i="1" dirty="0" smtClean="0"/>
              <a:t>“When and where did the church actually begin?” </a:t>
            </a:r>
            <a:r>
              <a:rPr lang="en-US" b="1" i="1" dirty="0" smtClean="0">
                <a:effectLst>
                  <a:reflection blurRad="6350" stA="50000" endA="300" endPos="50000" dist="29997" dir="5400000" sy="-100000" algn="bl" rotWithShape="0"/>
                </a:effectLst>
                <a:latin typeface="Adobe Caslon Pro Bold" pitchFamily="18" charset="0"/>
              </a:rPr>
              <a:t/>
            </a:r>
            <a:br>
              <a:rPr lang="en-US" b="1" i="1" dirty="0" smtClean="0">
                <a:effectLst>
                  <a:reflection blurRad="6350" stA="50000" endA="300" endPos="50000" dist="29997" dir="5400000" sy="-100000" algn="bl" rotWithShape="0"/>
                </a:effectLst>
                <a:latin typeface="Adobe Caslon Pro Bold" pitchFamily="18" charset="0"/>
              </a:rPr>
            </a:br>
            <a:endParaRPr lang="en-US" dirty="0"/>
          </a:p>
        </p:txBody>
      </p:sp>
      <p:pic>
        <p:nvPicPr>
          <p:cNvPr id="78850" name="Picture 2" descr="http://www.evangelismhelp.com/wp-content/uploads/2013/09/I-Will-Build-My-Church.jpg"/>
          <p:cNvPicPr>
            <a:picLocks noChangeAspect="1" noChangeArrowheads="1"/>
          </p:cNvPicPr>
          <p:nvPr/>
        </p:nvPicPr>
        <p:blipFill>
          <a:blip r:embed="rId2" cstate="print"/>
          <a:srcRect/>
          <a:stretch>
            <a:fillRect/>
          </a:stretch>
        </p:blipFill>
        <p:spPr bwMode="auto">
          <a:xfrm>
            <a:off x="1524000" y="2362200"/>
            <a:ext cx="5715000" cy="4286250"/>
          </a:xfrm>
          <a:prstGeom prst="rect">
            <a:avLst/>
          </a:prstGeom>
          <a:noFill/>
        </p:spPr>
      </p:pic>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scene3d>
              <a:camera prst="orthographicFront"/>
              <a:lightRig rig="threePt" dir="t"/>
            </a:scene3d>
            <a:sp3d extrusionH="57150">
              <a:bevelT w="38100" h="38100" prst="convex"/>
            </a:sp3d>
          </a:bodyPr>
          <a:lstStyle/>
          <a:p>
            <a:r>
              <a:rPr lang="en-US" sz="4800" i="1" dirty="0" smtClean="0"/>
              <a:t>Several </a:t>
            </a:r>
            <a:r>
              <a:rPr lang="en-US" sz="4800" i="1" dirty="0"/>
              <a:t>different views</a:t>
            </a:r>
          </a:p>
        </p:txBody>
      </p:sp>
      <p:pic>
        <p:nvPicPr>
          <p:cNvPr id="79874" name="Picture 2" descr="http://www.ricardobueno.com/wp-content/uploads/2011/08/choices.jpg"/>
          <p:cNvPicPr>
            <a:picLocks noChangeAspect="1" noChangeArrowheads="1"/>
          </p:cNvPicPr>
          <p:nvPr/>
        </p:nvPicPr>
        <p:blipFill>
          <a:blip r:embed="rId2" cstate="print"/>
          <a:srcRect/>
          <a:stretch>
            <a:fillRect/>
          </a:stretch>
        </p:blipFill>
        <p:spPr bwMode="auto">
          <a:xfrm>
            <a:off x="2362200" y="1905000"/>
            <a:ext cx="4206962" cy="4495800"/>
          </a:xfrm>
          <a:prstGeom prst="rect">
            <a:avLst/>
          </a:prstGeom>
          <a:noFill/>
        </p:spPr>
      </p:pic>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fontScale="90000"/>
          </a:bodyPr>
          <a:lstStyle/>
          <a:p>
            <a:r>
              <a:rPr lang="en-US" dirty="0" smtClean="0">
                <a:solidFill>
                  <a:srgbClr val="FFFF00"/>
                </a:solidFill>
              </a:rPr>
              <a:t>The Church begin with </a:t>
            </a:r>
            <a:r>
              <a:rPr lang="en-US" dirty="0">
                <a:solidFill>
                  <a:srgbClr val="FFFF00"/>
                </a:solidFill>
              </a:rPr>
              <a:t>Adam </a:t>
            </a:r>
            <a:br>
              <a:rPr lang="en-US" dirty="0">
                <a:solidFill>
                  <a:srgbClr val="FFFF00"/>
                </a:solidFill>
              </a:rPr>
            </a:br>
            <a:r>
              <a:rPr lang="en-US" dirty="0" smtClean="0">
                <a:solidFill>
                  <a:srgbClr val="FFFF00"/>
                </a:solidFill>
              </a:rPr>
              <a:t> </a:t>
            </a:r>
            <a:r>
              <a:rPr lang="en-US" i="1" dirty="0">
                <a:solidFill>
                  <a:srgbClr val="FFFF00"/>
                </a:solidFill>
              </a:rPr>
              <a:t>Genesis </a:t>
            </a:r>
            <a:r>
              <a:rPr lang="en-US" i="1" dirty="0" smtClean="0">
                <a:solidFill>
                  <a:srgbClr val="FFFF00"/>
                </a:solidFill>
              </a:rPr>
              <a:t>3 </a:t>
            </a:r>
            <a:endParaRPr lang="en-US" i="1" dirty="0">
              <a:solidFill>
                <a:srgbClr val="FFFF00"/>
              </a:solidFill>
            </a:endParaRPr>
          </a:p>
        </p:txBody>
      </p:sp>
      <p:sp>
        <p:nvSpPr>
          <p:cNvPr id="5" name="Content Placeholder 4"/>
          <p:cNvSpPr>
            <a:spLocks noGrp="1"/>
          </p:cNvSpPr>
          <p:nvPr>
            <p:ph idx="1"/>
          </p:nvPr>
        </p:nvSpPr>
        <p:spPr>
          <a:xfrm>
            <a:off x="0" y="1600200"/>
            <a:ext cx="5257800" cy="5257800"/>
          </a:xfrm>
        </p:spPr>
        <p:txBody>
          <a:bodyPr>
            <a:normAutofit lnSpcReduction="10000"/>
          </a:bodyPr>
          <a:lstStyle/>
          <a:p>
            <a:pPr algn="ctr">
              <a:buNone/>
            </a:pPr>
            <a:r>
              <a:rPr lang="en-US" dirty="0" smtClean="0"/>
              <a:t>    In this view it is taught that Adam </a:t>
            </a:r>
            <a:r>
              <a:rPr lang="en-US" dirty="0"/>
              <a:t>and Eve believed the promise of God that the seed of the serpent would indeed bruise the heel of the woman, but that the woman’s seed would </a:t>
            </a:r>
            <a:r>
              <a:rPr lang="en-US" dirty="0" smtClean="0"/>
              <a:t>crush </a:t>
            </a:r>
            <a:r>
              <a:rPr lang="en-US" dirty="0"/>
              <a:t>the serpent’s head</a:t>
            </a:r>
            <a:r>
              <a:rPr lang="en-US" dirty="0" smtClean="0"/>
              <a:t>...then </a:t>
            </a:r>
            <a:r>
              <a:rPr lang="en-US" dirty="0"/>
              <a:t>it may be asserted that they constituted the first Christian church</a:t>
            </a:r>
            <a:r>
              <a:rPr lang="en-US" dirty="0" smtClean="0"/>
              <a:t>.</a:t>
            </a:r>
            <a:endParaRPr lang="en-US" dirty="0"/>
          </a:p>
        </p:txBody>
      </p:sp>
      <p:pic>
        <p:nvPicPr>
          <p:cNvPr id="6" name="Picture 2" descr="http://ubdavid.org/advanced/new-life3/graphics/22_cross-crush-satan.jpg"/>
          <p:cNvPicPr>
            <a:picLocks noChangeAspect="1" noChangeArrowheads="1"/>
          </p:cNvPicPr>
          <p:nvPr/>
        </p:nvPicPr>
        <p:blipFill>
          <a:blip r:embed="rId2" cstate="print"/>
          <a:srcRect/>
          <a:stretch>
            <a:fillRect/>
          </a:stretch>
        </p:blipFill>
        <p:spPr bwMode="auto">
          <a:xfrm>
            <a:off x="5334000" y="2362200"/>
            <a:ext cx="3657600" cy="3657600"/>
          </a:xfrm>
          <a:prstGeom prst="rect">
            <a:avLst/>
          </a:prstGeom>
          <a:ln>
            <a:noFill/>
          </a:ln>
          <a:effectLst>
            <a:softEdge rad="112500"/>
          </a:effectLst>
        </p:spPr>
      </p:pic>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417638"/>
          </a:xfrm>
        </p:spPr>
        <p:txBody>
          <a:bodyPr>
            <a:normAutofit fontScale="90000"/>
          </a:bodyPr>
          <a:lstStyle/>
          <a:p>
            <a:r>
              <a:rPr lang="en-US" dirty="0" smtClean="0">
                <a:solidFill>
                  <a:srgbClr val="FFFF00"/>
                </a:solidFill>
              </a:rPr>
              <a:t>The Church began </a:t>
            </a:r>
            <a:r>
              <a:rPr lang="en-US" dirty="0">
                <a:solidFill>
                  <a:srgbClr val="FFFF00"/>
                </a:solidFill>
              </a:rPr>
              <a:t>with Abraham </a:t>
            </a:r>
            <a:r>
              <a:rPr lang="en-US" dirty="0" smtClean="0">
                <a:solidFill>
                  <a:srgbClr val="FFFF00"/>
                </a:solidFill>
              </a:rPr>
              <a:t> </a:t>
            </a:r>
            <a:r>
              <a:rPr lang="en-US" i="1" dirty="0">
                <a:solidFill>
                  <a:srgbClr val="FFFF00"/>
                </a:solidFill>
              </a:rPr>
              <a:t>Genesis 12</a:t>
            </a:r>
          </a:p>
        </p:txBody>
      </p:sp>
      <p:sp>
        <p:nvSpPr>
          <p:cNvPr id="3" name="Content Placeholder 2"/>
          <p:cNvSpPr>
            <a:spLocks noGrp="1"/>
          </p:cNvSpPr>
          <p:nvPr>
            <p:ph idx="1"/>
          </p:nvPr>
        </p:nvSpPr>
        <p:spPr>
          <a:xfrm>
            <a:off x="152400" y="1447800"/>
            <a:ext cx="8991600" cy="5410200"/>
          </a:xfrm>
        </p:spPr>
        <p:txBody>
          <a:bodyPr>
            <a:normAutofit/>
          </a:bodyPr>
          <a:lstStyle/>
          <a:p>
            <a:pPr lvl="0" algn="ctr">
              <a:buNone/>
            </a:pPr>
            <a:r>
              <a:rPr lang="en-US" dirty="0" smtClean="0"/>
              <a:t>   This </a:t>
            </a:r>
            <a:r>
              <a:rPr lang="en-US" dirty="0"/>
              <a:t>is the position </a:t>
            </a:r>
            <a:r>
              <a:rPr lang="en-US" dirty="0" smtClean="0"/>
              <a:t>is held by </a:t>
            </a:r>
            <a:r>
              <a:rPr lang="en-US" dirty="0"/>
              <a:t>covenant theologians. The logic behind this view is the belief that as Israel once functioned as God’s church in the Old Testament, so the church now functions as God’s Israel in the New Testament. </a:t>
            </a:r>
          </a:p>
          <a:p>
            <a:pPr algn="ctr"/>
            <a:endParaRPr lang="en-US" dirty="0"/>
          </a:p>
        </p:txBody>
      </p:sp>
      <p:pic>
        <p:nvPicPr>
          <p:cNvPr id="86018" name="Picture 2" descr="http://www.lds.org/bc/content/shared/content/images/gospel-library/manual/06195/06195_all_015_01-abraham.jpg"/>
          <p:cNvPicPr>
            <a:picLocks noChangeAspect="1" noChangeArrowheads="1"/>
          </p:cNvPicPr>
          <p:nvPr/>
        </p:nvPicPr>
        <p:blipFill>
          <a:blip r:embed="rId2" cstate="print"/>
          <a:srcRect/>
          <a:stretch>
            <a:fillRect/>
          </a:stretch>
        </p:blipFill>
        <p:spPr bwMode="auto">
          <a:xfrm>
            <a:off x="0" y="4267200"/>
            <a:ext cx="4572000" cy="2590800"/>
          </a:xfrm>
          <a:prstGeom prst="rect">
            <a:avLst/>
          </a:prstGeom>
          <a:noFill/>
        </p:spPr>
      </p:pic>
      <p:sp>
        <p:nvSpPr>
          <p:cNvPr id="5" name="Rectangle 4"/>
          <p:cNvSpPr/>
          <p:nvPr/>
        </p:nvSpPr>
        <p:spPr>
          <a:xfrm>
            <a:off x="4953000" y="4191000"/>
            <a:ext cx="3886200" cy="2554545"/>
          </a:xfrm>
          <a:prstGeom prst="rect">
            <a:avLst/>
          </a:prstGeom>
        </p:spPr>
        <p:txBody>
          <a:bodyPr wrap="square">
            <a:spAutoFit/>
          </a:bodyPr>
          <a:lstStyle/>
          <a:p>
            <a:pPr algn="ctr"/>
            <a:r>
              <a:rPr lang="en-US" sz="3200" dirty="0">
                <a:solidFill>
                  <a:srgbClr val="FFFF00"/>
                </a:solidFill>
              </a:rPr>
              <a:t>Covenant </a:t>
            </a:r>
            <a:r>
              <a:rPr lang="en-US" sz="3200" dirty="0" smtClean="0">
                <a:solidFill>
                  <a:srgbClr val="FFFF00"/>
                </a:solidFill>
              </a:rPr>
              <a:t>theology teaches </a:t>
            </a:r>
            <a:r>
              <a:rPr lang="en-US" sz="3200" dirty="0">
                <a:solidFill>
                  <a:srgbClr val="FFFF00"/>
                </a:solidFill>
              </a:rPr>
              <a:t>that the </a:t>
            </a:r>
            <a:r>
              <a:rPr lang="en-US" sz="3200" dirty="0" smtClean="0">
                <a:solidFill>
                  <a:srgbClr val="FFFF00"/>
                </a:solidFill>
              </a:rPr>
              <a:t>church </a:t>
            </a:r>
            <a:r>
              <a:rPr lang="en-US" sz="3200" dirty="0">
                <a:solidFill>
                  <a:srgbClr val="FFFF00"/>
                </a:solidFill>
              </a:rPr>
              <a:t>has become God’s elect people, as Israel once </a:t>
            </a:r>
            <a:r>
              <a:rPr lang="en-US" sz="3200" dirty="0" smtClean="0">
                <a:solidFill>
                  <a:srgbClr val="FFFF00"/>
                </a:solidFill>
              </a:rPr>
              <a:t>was.</a:t>
            </a:r>
            <a:endParaRPr lang="en-US" sz="3200" dirty="0">
              <a:solidFill>
                <a:srgbClr val="FFFF00"/>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1000" fill="hold"/>
                                        <p:tgtEl>
                                          <p:spTgt spid="5"/>
                                        </p:tgtEl>
                                        <p:attrNameLst>
                                          <p:attrName>ppt_w</p:attrName>
                                        </p:attrNameLst>
                                      </p:cBhvr>
                                      <p:tavLst>
                                        <p:tav tm="0">
                                          <p:val>
                                            <p:strVal val="#ppt_w*0.70"/>
                                          </p:val>
                                        </p:tav>
                                        <p:tav tm="100000">
                                          <p:val>
                                            <p:strVal val="#ppt_w"/>
                                          </p:val>
                                        </p:tav>
                                      </p:tavLst>
                                    </p:anim>
                                    <p:anim calcmode="lin" valueType="num">
                                      <p:cBhvr>
                                        <p:cTn id="8" dur="1000" fill="hold"/>
                                        <p:tgtEl>
                                          <p:spTgt spid="5"/>
                                        </p:tgtEl>
                                        <p:attrNameLst>
                                          <p:attrName>ppt_h</p:attrName>
                                        </p:attrNameLst>
                                      </p:cBhvr>
                                      <p:tavLst>
                                        <p:tav tm="0">
                                          <p:val>
                                            <p:strVal val="#ppt_h"/>
                                          </p:val>
                                        </p:tav>
                                        <p:tav tm="100000">
                                          <p:val>
                                            <p:strVal val="#ppt_h"/>
                                          </p:val>
                                        </p:tav>
                                      </p:tavLst>
                                    </p:anim>
                                    <p:animEffect transition="in" filter="fade">
                                      <p:cBhvr>
                                        <p:cTn id="9" dur="1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74638"/>
            <a:ext cx="9144000" cy="1143000"/>
          </a:xfrm>
        </p:spPr>
        <p:txBody>
          <a:bodyPr>
            <a:normAutofit fontScale="90000"/>
          </a:bodyPr>
          <a:lstStyle/>
          <a:p>
            <a:r>
              <a:rPr lang="en-US" dirty="0" smtClean="0">
                <a:solidFill>
                  <a:srgbClr val="FFFF00"/>
                </a:solidFill>
              </a:rPr>
              <a:t>The Church </a:t>
            </a:r>
            <a:r>
              <a:rPr lang="en-US" dirty="0">
                <a:solidFill>
                  <a:srgbClr val="FFFF00"/>
                </a:solidFill>
              </a:rPr>
              <a:t>began with John the Baptist </a:t>
            </a:r>
            <a:r>
              <a:rPr lang="en-US" dirty="0" smtClean="0">
                <a:solidFill>
                  <a:srgbClr val="FFFF00"/>
                </a:solidFill>
              </a:rPr>
              <a:t> </a:t>
            </a:r>
            <a:r>
              <a:rPr lang="en-US" i="1" dirty="0">
                <a:solidFill>
                  <a:srgbClr val="FFFF00"/>
                </a:solidFill>
              </a:rPr>
              <a:t>Matthew 3</a:t>
            </a:r>
          </a:p>
        </p:txBody>
      </p:sp>
      <p:pic>
        <p:nvPicPr>
          <p:cNvPr id="99330" name="Picture 2" descr="http://www.stjames-manotick.org/wp-content/uploads/2013/06/John-The-Baptist-Painting.jpg"/>
          <p:cNvPicPr>
            <a:picLocks noChangeAspect="1" noChangeArrowheads="1"/>
          </p:cNvPicPr>
          <p:nvPr/>
        </p:nvPicPr>
        <p:blipFill>
          <a:blip r:embed="rId2" cstate="print"/>
          <a:srcRect/>
          <a:stretch>
            <a:fillRect/>
          </a:stretch>
        </p:blipFill>
        <p:spPr bwMode="auto">
          <a:xfrm>
            <a:off x="2590800" y="1533336"/>
            <a:ext cx="4105275" cy="5324664"/>
          </a:xfrm>
          <a:prstGeom prst="rect">
            <a:avLst/>
          </a:prstGeom>
          <a:noFill/>
        </p:spPr>
      </p:pic>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417638"/>
          </a:xfrm>
        </p:spPr>
        <p:txBody>
          <a:bodyPr/>
          <a:lstStyle/>
          <a:p>
            <a:r>
              <a:rPr lang="en-US" dirty="0" smtClean="0">
                <a:solidFill>
                  <a:srgbClr val="FFFF00"/>
                </a:solidFill>
              </a:rPr>
              <a:t>The Church </a:t>
            </a:r>
            <a:r>
              <a:rPr lang="en-US" dirty="0">
                <a:solidFill>
                  <a:srgbClr val="FFFF00"/>
                </a:solidFill>
              </a:rPr>
              <a:t>began with </a:t>
            </a:r>
            <a:r>
              <a:rPr lang="en-US" dirty="0" smtClean="0">
                <a:solidFill>
                  <a:srgbClr val="FFFF00"/>
                </a:solidFill>
              </a:rPr>
              <a:t>Christ </a:t>
            </a:r>
            <a:endParaRPr lang="en-US" dirty="0">
              <a:solidFill>
                <a:srgbClr val="FFFF00"/>
              </a:solidFill>
            </a:endParaRPr>
          </a:p>
        </p:txBody>
      </p:sp>
      <p:sp>
        <p:nvSpPr>
          <p:cNvPr id="3" name="Content Placeholder 2"/>
          <p:cNvSpPr>
            <a:spLocks noGrp="1"/>
          </p:cNvSpPr>
          <p:nvPr>
            <p:ph idx="1"/>
          </p:nvPr>
        </p:nvSpPr>
        <p:spPr>
          <a:xfrm>
            <a:off x="0" y="5410200"/>
            <a:ext cx="9144000" cy="1447800"/>
          </a:xfrm>
        </p:spPr>
        <p:txBody>
          <a:bodyPr/>
          <a:lstStyle/>
          <a:p>
            <a:pPr algn="ctr">
              <a:buNone/>
            </a:pPr>
            <a:r>
              <a:rPr lang="en-US" dirty="0" smtClean="0"/>
              <a:t>There </a:t>
            </a:r>
            <a:r>
              <a:rPr lang="en-US" dirty="0"/>
              <a:t>four different time periods are advocated by those who believe it began with the Savior. </a:t>
            </a:r>
            <a:endParaRPr lang="en-US" dirty="0" smtClean="0"/>
          </a:p>
          <a:p>
            <a:pPr algn="ctr"/>
            <a:endParaRPr lang="en-US" dirty="0"/>
          </a:p>
        </p:txBody>
      </p:sp>
      <p:pic>
        <p:nvPicPr>
          <p:cNvPr id="107522" name="Picture 2" descr="http://ubdavid.org/advanced/new-life2/graphics/10_jesus-disciples.jpg"/>
          <p:cNvPicPr>
            <a:picLocks noChangeAspect="1" noChangeArrowheads="1"/>
          </p:cNvPicPr>
          <p:nvPr/>
        </p:nvPicPr>
        <p:blipFill>
          <a:blip r:embed="rId2" cstate="print"/>
          <a:srcRect/>
          <a:stretch>
            <a:fillRect/>
          </a:stretch>
        </p:blipFill>
        <p:spPr bwMode="auto">
          <a:xfrm>
            <a:off x="2133600" y="1447800"/>
            <a:ext cx="4978398" cy="3733800"/>
          </a:xfrm>
          <a:prstGeom prst="rect">
            <a:avLst/>
          </a:prstGeom>
          <a:noFill/>
        </p:spPr>
      </p:pic>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457200" y="533400"/>
            <a:ext cx="8229600" cy="1143000"/>
          </a:xfrm>
        </p:spPr>
        <p:txBody>
          <a:bodyPr>
            <a:normAutofit fontScale="90000"/>
          </a:bodyPr>
          <a:lstStyle/>
          <a:p>
            <a:r>
              <a:rPr lang="en-US" dirty="0" smtClean="0">
                <a:solidFill>
                  <a:srgbClr val="FFFF00"/>
                </a:solidFill>
              </a:rPr>
              <a:t>1# At the call of the twelve apostles in </a:t>
            </a:r>
            <a:r>
              <a:rPr lang="en-US" i="1" dirty="0" smtClean="0">
                <a:solidFill>
                  <a:srgbClr val="FFFF00"/>
                </a:solidFill>
              </a:rPr>
              <a:t>Matthew 10</a:t>
            </a:r>
            <a:r>
              <a:rPr lang="en-US" dirty="0" smtClean="0">
                <a:solidFill>
                  <a:srgbClr val="FFFF00"/>
                </a:solidFill>
              </a:rPr>
              <a:t/>
            </a:r>
            <a:br>
              <a:rPr lang="en-US" dirty="0" smtClean="0">
                <a:solidFill>
                  <a:srgbClr val="FFFF00"/>
                </a:solidFill>
              </a:rPr>
            </a:br>
            <a:endParaRPr lang="en-US" dirty="0">
              <a:solidFill>
                <a:srgbClr val="FFFF00"/>
              </a:solidFill>
            </a:endParaRPr>
          </a:p>
        </p:txBody>
      </p:sp>
      <p:sp>
        <p:nvSpPr>
          <p:cNvPr id="4" name="Content Placeholder 3"/>
          <p:cNvSpPr>
            <a:spLocks noGrp="1"/>
          </p:cNvSpPr>
          <p:nvPr>
            <p:ph idx="1"/>
          </p:nvPr>
        </p:nvSpPr>
        <p:spPr>
          <a:xfrm>
            <a:off x="0" y="2057400"/>
            <a:ext cx="5562600" cy="4800599"/>
          </a:xfrm>
        </p:spPr>
        <p:txBody>
          <a:bodyPr>
            <a:normAutofit/>
          </a:bodyPr>
          <a:lstStyle/>
          <a:p>
            <a:pPr algn="ctr">
              <a:buNone/>
            </a:pPr>
            <a:r>
              <a:rPr lang="en-US" sz="3600" i="1" dirty="0" smtClean="0"/>
              <a:t>    “And are built upon the foundation of the apostles and prophets, Jesus Christ himself being the chief corner stone.” Eph. 2:20 </a:t>
            </a:r>
            <a:endParaRPr lang="en-US" sz="3600" i="1" dirty="0"/>
          </a:p>
        </p:txBody>
      </p:sp>
      <p:pic>
        <p:nvPicPr>
          <p:cNvPr id="106498" name="Picture 2" descr="http://kids.christiansunite.com/images/Bible_Stories/109.jpg"/>
          <p:cNvPicPr>
            <a:picLocks noChangeAspect="1" noChangeArrowheads="1"/>
          </p:cNvPicPr>
          <p:nvPr/>
        </p:nvPicPr>
        <p:blipFill>
          <a:blip r:embed="rId2" cstate="print"/>
          <a:srcRect/>
          <a:stretch>
            <a:fillRect/>
          </a:stretch>
        </p:blipFill>
        <p:spPr bwMode="auto">
          <a:xfrm>
            <a:off x="5715000" y="1905000"/>
            <a:ext cx="3007894" cy="3657600"/>
          </a:xfrm>
          <a:prstGeom prst="rect">
            <a:avLst/>
          </a:prstGeom>
          <a:noFill/>
        </p:spPr>
      </p:pic>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solidFill>
                  <a:srgbClr val="FFFF00"/>
                </a:solidFill>
              </a:rPr>
              <a:t>2# At Peter’s </a:t>
            </a:r>
            <a:r>
              <a:rPr lang="en-US" dirty="0">
                <a:solidFill>
                  <a:srgbClr val="FFFF00"/>
                </a:solidFill>
              </a:rPr>
              <a:t>confession </a:t>
            </a:r>
            <a:r>
              <a:rPr lang="en-US" dirty="0" smtClean="0">
                <a:solidFill>
                  <a:srgbClr val="FFFF00"/>
                </a:solidFill>
              </a:rPr>
              <a:t/>
            </a:r>
            <a:br>
              <a:rPr lang="en-US" dirty="0" smtClean="0">
                <a:solidFill>
                  <a:srgbClr val="FFFF00"/>
                </a:solidFill>
              </a:rPr>
            </a:br>
            <a:r>
              <a:rPr lang="en-US" i="1" dirty="0" smtClean="0">
                <a:solidFill>
                  <a:srgbClr val="FFFF00"/>
                </a:solidFill>
              </a:rPr>
              <a:t>Matthew </a:t>
            </a:r>
            <a:r>
              <a:rPr lang="en-US" i="1" dirty="0">
                <a:solidFill>
                  <a:srgbClr val="FFFF00"/>
                </a:solidFill>
              </a:rPr>
              <a:t>16</a:t>
            </a:r>
          </a:p>
        </p:txBody>
      </p:sp>
      <p:sp>
        <p:nvSpPr>
          <p:cNvPr id="3" name="Content Placeholder 2"/>
          <p:cNvSpPr>
            <a:spLocks noGrp="1"/>
          </p:cNvSpPr>
          <p:nvPr>
            <p:ph idx="1"/>
          </p:nvPr>
        </p:nvSpPr>
        <p:spPr>
          <a:xfrm>
            <a:off x="228600" y="2133600"/>
            <a:ext cx="4953000" cy="3992563"/>
          </a:xfrm>
        </p:spPr>
        <p:txBody>
          <a:bodyPr>
            <a:noAutofit/>
          </a:bodyPr>
          <a:lstStyle/>
          <a:p>
            <a:pPr algn="ctr">
              <a:buNone/>
            </a:pPr>
            <a:r>
              <a:rPr lang="en-US" sz="3600" i="1" dirty="0" smtClean="0"/>
              <a:t>    Advocates </a:t>
            </a:r>
            <a:r>
              <a:rPr lang="en-US" sz="3600" i="1" dirty="0"/>
              <a:t>of this position place the church at this point for the simple reason that it is first mentioned by Christ here. </a:t>
            </a:r>
            <a:endParaRPr lang="en-US" sz="3600" i="1" dirty="0" smtClean="0"/>
          </a:p>
          <a:p>
            <a:pPr algn="ctr">
              <a:buNone/>
            </a:pPr>
            <a:r>
              <a:rPr lang="en-US" sz="3600" i="1" dirty="0" smtClean="0"/>
              <a:t>(</a:t>
            </a:r>
            <a:r>
              <a:rPr lang="en-US" sz="3600" i="1" dirty="0"/>
              <a:t>See </a:t>
            </a:r>
            <a:r>
              <a:rPr lang="en-US" sz="3600" i="1" dirty="0" smtClean="0"/>
              <a:t>Matt</a:t>
            </a:r>
            <a:r>
              <a:rPr lang="en-US" sz="3600" i="1" dirty="0"/>
              <a:t>. </a:t>
            </a:r>
            <a:r>
              <a:rPr lang="en-US" sz="3600" i="1" dirty="0" smtClean="0"/>
              <a:t>16:18) </a:t>
            </a:r>
            <a:endParaRPr lang="en-US" sz="3600" i="1" dirty="0"/>
          </a:p>
        </p:txBody>
      </p:sp>
      <p:pic>
        <p:nvPicPr>
          <p:cNvPr id="108546" name="Picture 2" descr="http://achristianpilgrim.files.wordpress.com/2013/03/peters-confession.jpg"/>
          <p:cNvPicPr>
            <a:picLocks noChangeAspect="1" noChangeArrowheads="1"/>
          </p:cNvPicPr>
          <p:nvPr/>
        </p:nvPicPr>
        <p:blipFill>
          <a:blip r:embed="rId2" cstate="print"/>
          <a:srcRect/>
          <a:stretch>
            <a:fillRect/>
          </a:stretch>
        </p:blipFill>
        <p:spPr bwMode="auto">
          <a:xfrm>
            <a:off x="5562600" y="1981200"/>
            <a:ext cx="3266711" cy="3962400"/>
          </a:xfrm>
          <a:prstGeom prst="rect">
            <a:avLst/>
          </a:prstGeom>
          <a:noFill/>
        </p:spPr>
      </p:pic>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solidFill>
                  <a:srgbClr val="FFFF00"/>
                </a:solidFill>
              </a:rPr>
              <a:t>3# At </a:t>
            </a:r>
            <a:r>
              <a:rPr lang="en-US" dirty="0">
                <a:solidFill>
                  <a:srgbClr val="FFFF00"/>
                </a:solidFill>
              </a:rPr>
              <a:t>the Last Supper </a:t>
            </a:r>
            <a:br>
              <a:rPr lang="en-US" dirty="0">
                <a:solidFill>
                  <a:srgbClr val="FFFF00"/>
                </a:solidFill>
              </a:rPr>
            </a:br>
            <a:r>
              <a:rPr lang="en-US" i="1" dirty="0" smtClean="0">
                <a:solidFill>
                  <a:srgbClr val="FFFF00"/>
                </a:solidFill>
              </a:rPr>
              <a:t>Matthew </a:t>
            </a:r>
            <a:r>
              <a:rPr lang="en-US" i="1" dirty="0">
                <a:solidFill>
                  <a:srgbClr val="FFFF00"/>
                </a:solidFill>
              </a:rPr>
              <a:t>26</a:t>
            </a:r>
          </a:p>
        </p:txBody>
      </p:sp>
      <p:sp>
        <p:nvSpPr>
          <p:cNvPr id="3" name="Content Placeholder 2"/>
          <p:cNvSpPr>
            <a:spLocks noGrp="1"/>
          </p:cNvSpPr>
          <p:nvPr>
            <p:ph idx="1"/>
          </p:nvPr>
        </p:nvSpPr>
        <p:spPr>
          <a:xfrm>
            <a:off x="0" y="1752600"/>
            <a:ext cx="9144000" cy="4373563"/>
          </a:xfrm>
        </p:spPr>
        <p:txBody>
          <a:bodyPr>
            <a:noAutofit/>
          </a:bodyPr>
          <a:lstStyle/>
          <a:p>
            <a:pPr algn="ctr">
              <a:buNone/>
            </a:pPr>
            <a:r>
              <a:rPr lang="en-US" sz="3600" dirty="0" smtClean="0"/>
              <a:t>   Those </a:t>
            </a:r>
            <a:r>
              <a:rPr lang="en-US" sz="3600" dirty="0"/>
              <a:t>who defend this view point out that it was at this time that Christ instituted the ordinance of the Lord’s Supper, indicating the church now existed. </a:t>
            </a:r>
          </a:p>
        </p:txBody>
      </p:sp>
      <p:pic>
        <p:nvPicPr>
          <p:cNvPr id="109570" name="Picture 2" descr="http://jamestabor.com/wp-content/uploads/2013/03/LastSupper.jpg"/>
          <p:cNvPicPr>
            <a:picLocks noChangeAspect="1" noChangeArrowheads="1"/>
          </p:cNvPicPr>
          <p:nvPr/>
        </p:nvPicPr>
        <p:blipFill>
          <a:blip r:embed="rId2" cstate="print"/>
          <a:srcRect/>
          <a:stretch>
            <a:fillRect/>
          </a:stretch>
        </p:blipFill>
        <p:spPr bwMode="auto">
          <a:xfrm>
            <a:off x="1524000" y="3640242"/>
            <a:ext cx="5715000" cy="3217758"/>
          </a:xfrm>
          <a:prstGeom prst="rect">
            <a:avLst/>
          </a:prstGeom>
          <a:noFill/>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2" descr="http://biblicalproof.files.wordpress.com/2013/06/what-the-church-is-and-is-not.jpg"/>
          <p:cNvPicPr>
            <a:picLocks noChangeAspect="1" noChangeArrowheads="1"/>
          </p:cNvPicPr>
          <p:nvPr/>
        </p:nvPicPr>
        <p:blipFill>
          <a:blip r:embed="rId3" cstate="print"/>
          <a:srcRect t="19611" r="131" b="22042"/>
          <a:stretch>
            <a:fillRect/>
          </a:stretch>
        </p:blipFill>
        <p:spPr bwMode="auto">
          <a:xfrm>
            <a:off x="0" y="1371600"/>
            <a:ext cx="9152467" cy="4335379"/>
          </a:xfrm>
          <a:prstGeom prst="rect">
            <a:avLst/>
          </a:prstGeom>
          <a:ln>
            <a:noFill/>
          </a:ln>
          <a:effectLst>
            <a:softEdge rad="112500"/>
          </a:effectLst>
        </p:spPr>
      </p:pic>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1417638"/>
          </a:xfrm>
        </p:spPr>
        <p:txBody>
          <a:bodyPr/>
          <a:lstStyle/>
          <a:p>
            <a:r>
              <a:rPr lang="en-US" dirty="0" smtClean="0">
                <a:solidFill>
                  <a:srgbClr val="FFFF00"/>
                </a:solidFill>
              </a:rPr>
              <a:t>4# At the resurrection of Jesus Christ</a:t>
            </a:r>
            <a:endParaRPr lang="en-US" dirty="0">
              <a:solidFill>
                <a:srgbClr val="FFFF00"/>
              </a:solidFill>
            </a:endParaRPr>
          </a:p>
        </p:txBody>
      </p:sp>
      <p:pic>
        <p:nvPicPr>
          <p:cNvPr id="111618" name="Picture 2" descr="http://www.ellenwhite.info/images/jesus-resurrection%28rh%29.jpg"/>
          <p:cNvPicPr>
            <a:picLocks noChangeAspect="1" noChangeArrowheads="1"/>
          </p:cNvPicPr>
          <p:nvPr/>
        </p:nvPicPr>
        <p:blipFill>
          <a:blip r:embed="rId2" cstate="print"/>
          <a:srcRect/>
          <a:stretch>
            <a:fillRect/>
          </a:stretch>
        </p:blipFill>
        <p:spPr bwMode="auto">
          <a:xfrm>
            <a:off x="2743200" y="1260475"/>
            <a:ext cx="4102003" cy="5597525"/>
          </a:xfrm>
          <a:prstGeom prst="rect">
            <a:avLst/>
          </a:prstGeom>
          <a:noFill/>
        </p:spPr>
      </p:pic>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1189038"/>
          </a:xfrm>
        </p:spPr>
        <p:txBody>
          <a:bodyPr>
            <a:normAutofit fontScale="90000"/>
          </a:bodyPr>
          <a:lstStyle/>
          <a:p>
            <a:r>
              <a:rPr lang="en-US" dirty="0" smtClean="0">
                <a:solidFill>
                  <a:srgbClr val="FFFF00"/>
                </a:solidFill>
              </a:rPr>
              <a:t>The Church begin on the </a:t>
            </a:r>
            <a:br>
              <a:rPr lang="en-US" dirty="0" smtClean="0">
                <a:solidFill>
                  <a:srgbClr val="FFFF00"/>
                </a:solidFill>
              </a:rPr>
            </a:br>
            <a:r>
              <a:rPr lang="en-US" dirty="0" smtClean="0">
                <a:solidFill>
                  <a:srgbClr val="FFFF00"/>
                </a:solidFill>
              </a:rPr>
              <a:t>Day of Pentecost</a:t>
            </a:r>
            <a:endParaRPr lang="en-US" dirty="0">
              <a:solidFill>
                <a:srgbClr val="FFFF00"/>
              </a:solidFill>
            </a:endParaRPr>
          </a:p>
        </p:txBody>
      </p:sp>
      <p:pic>
        <p:nvPicPr>
          <p:cNvPr id="7170" name="Picture 2" descr="http://4.bp.blogspot.com/_W9Mt-W-M5Dc/SHgqM4d2sGI/AAAAAAAAAAM/B8jlpkhs2ak/s320/Tongues_Of_Fire.jpg"/>
          <p:cNvPicPr>
            <a:picLocks noChangeAspect="1" noChangeArrowheads="1"/>
          </p:cNvPicPr>
          <p:nvPr/>
        </p:nvPicPr>
        <p:blipFill>
          <a:blip r:embed="rId2" cstate="print">
            <a:lum bright="-10000" contrast="30000"/>
          </a:blip>
          <a:srcRect/>
          <a:stretch>
            <a:fillRect/>
          </a:stretch>
        </p:blipFill>
        <p:spPr bwMode="auto">
          <a:xfrm>
            <a:off x="609600" y="1600200"/>
            <a:ext cx="7769407" cy="4953000"/>
          </a:xfrm>
          <a:prstGeom prst="rect">
            <a:avLst/>
          </a:prstGeom>
          <a:noFill/>
        </p:spPr>
      </p:pic>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ubtitle 7"/>
          <p:cNvSpPr txBox="1">
            <a:spLocks/>
          </p:cNvSpPr>
          <p:nvPr/>
        </p:nvSpPr>
        <p:spPr>
          <a:xfrm>
            <a:off x="0" y="304800"/>
            <a:ext cx="9144000" cy="6324600"/>
          </a:xfrm>
          <a:prstGeom prst="rect">
            <a:avLst/>
          </a:prstGeom>
        </p:spPr>
        <p:txBody>
          <a:bodyPr vert="horz" lIns="91440" tIns="45720" rIns="91440" bIns="45720" rtlCol="0">
            <a:noAutofit/>
            <a:scene3d>
              <a:camera prst="orthographicFront"/>
              <a:lightRig rig="threePt" dir="t"/>
            </a:scene3d>
            <a:sp3d extrusionH="57150">
              <a:bevelT w="38100" h="38100" prst="convex"/>
            </a:sp3d>
          </a:bodyPr>
          <a:lstStyle/>
          <a:p>
            <a:pPr marL="342900" marR="0" lvl="0" indent="-342900" algn="ctr" defTabSz="914400" rtl="0" eaLnBrk="1" fontAlgn="auto" latinLnBrk="0" hangingPunct="1">
              <a:lnSpc>
                <a:spcPct val="100000"/>
              </a:lnSpc>
              <a:spcBef>
                <a:spcPct val="20000"/>
              </a:spcBef>
              <a:spcAft>
                <a:spcPts val="0"/>
              </a:spcAft>
              <a:buClrTx/>
              <a:buSzTx/>
              <a:tabLst/>
              <a:defRPr/>
            </a:pPr>
            <a:r>
              <a:rPr kumimoji="0" lang="en-US" sz="3600" b="1" i="0" u="none" strike="noStrike" kern="1200" cap="none" spc="0" normalizeH="0" baseline="0" noProof="0" dirty="0" smtClean="0">
                <a:ln>
                  <a:noFill/>
                </a:ln>
                <a:solidFill>
                  <a:schemeClr val="tx1"/>
                </a:solidFill>
                <a:effectLst>
                  <a:reflection blurRad="6350" stA="50000" endA="300" endPos="50000" dist="29997" dir="5400000" sy="-100000" algn="bl" rotWithShape="0"/>
                </a:effectLst>
                <a:uLnTx/>
                <a:uFillTx/>
                <a:latin typeface="Adobe Caslon Pro Bold" pitchFamily="18" charset="0"/>
                <a:ea typeface="+mn-ea"/>
                <a:cs typeface="+mn-cs"/>
              </a:rPr>
              <a:t>The Nature of the Church</a:t>
            </a:r>
          </a:p>
          <a:p>
            <a:pPr marL="342900" marR="0" lvl="0" indent="-342900" algn="ctr" defTabSz="914400" rtl="0" eaLnBrk="1" fontAlgn="auto" latinLnBrk="0" hangingPunct="1">
              <a:lnSpc>
                <a:spcPct val="100000"/>
              </a:lnSpc>
              <a:spcBef>
                <a:spcPct val="20000"/>
              </a:spcBef>
              <a:spcAft>
                <a:spcPts val="0"/>
              </a:spcAft>
              <a:buClrTx/>
              <a:buSzTx/>
              <a:tabLst/>
              <a:defRPr/>
            </a:pPr>
            <a:r>
              <a:rPr kumimoji="0" lang="en-US" sz="3000" b="0" i="1" u="none" strike="noStrike" kern="1200" cap="none" spc="0" normalizeH="0" baseline="0" noProof="0" dirty="0" smtClean="0">
                <a:ln>
                  <a:noFill/>
                </a:ln>
                <a:solidFill>
                  <a:schemeClr val="tx1"/>
                </a:solidFill>
                <a:effectLst/>
                <a:uLnTx/>
                <a:uFillTx/>
                <a:latin typeface="+mn-lt"/>
                <a:ea typeface="+mn-ea"/>
                <a:cs typeface="+mn-cs"/>
              </a:rPr>
              <a:t>“The characteristics </a:t>
            </a:r>
            <a:r>
              <a:rPr lang="en-US" sz="3000" i="1" dirty="0" smtClean="0"/>
              <a:t>and</a:t>
            </a:r>
            <a:r>
              <a:rPr kumimoji="0" lang="en-US" sz="3000" b="0" i="1" u="none" strike="noStrike" kern="1200" cap="none" spc="0" normalizeH="0" baseline="0" noProof="0" dirty="0" smtClean="0">
                <a:ln>
                  <a:noFill/>
                </a:ln>
                <a:solidFill>
                  <a:schemeClr val="tx1"/>
                </a:solidFill>
                <a:effectLst/>
                <a:uLnTx/>
                <a:uFillTx/>
                <a:latin typeface="+mn-lt"/>
                <a:ea typeface="+mn-ea"/>
                <a:cs typeface="+mn-cs"/>
              </a:rPr>
              <a:t> inherent features of the Church”</a:t>
            </a:r>
            <a:endParaRPr kumimoji="0" lang="en-US" sz="3000" b="1" i="1" u="none" strike="noStrike" kern="1200" cap="none" spc="0" normalizeH="0" baseline="0" noProof="0" dirty="0" smtClean="0">
              <a:ln>
                <a:noFill/>
              </a:ln>
              <a:solidFill>
                <a:schemeClr val="tx1"/>
              </a:solidFill>
              <a:effectLst>
                <a:reflection blurRad="6350" stA="50000" endA="300" endPos="50000" dist="29997" dir="5400000" sy="-100000" algn="bl" rotWithShape="0"/>
              </a:effectLst>
              <a:uLnTx/>
              <a:uFillTx/>
              <a:latin typeface="Adobe Caslon Pro Bold" pitchFamily="18" charset="0"/>
              <a:ea typeface="+mn-ea"/>
              <a:cs typeface="+mn-cs"/>
            </a:endParaRPr>
          </a:p>
          <a:p>
            <a:pPr marL="342900" marR="0" lvl="0" indent="-342900" algn="ctr" defTabSz="914400" rtl="0" eaLnBrk="1" fontAlgn="auto" latinLnBrk="0" hangingPunct="1">
              <a:lnSpc>
                <a:spcPct val="100000"/>
              </a:lnSpc>
              <a:spcBef>
                <a:spcPct val="20000"/>
              </a:spcBef>
              <a:spcAft>
                <a:spcPts val="0"/>
              </a:spcAft>
              <a:buClrTx/>
              <a:buSzTx/>
              <a:buFont typeface="Arial" pitchFamily="34" charset="0"/>
              <a:buChar char="•"/>
              <a:tabLst/>
              <a:defRPr/>
            </a:pPr>
            <a:endParaRPr kumimoji="0" lang="en-US" sz="3600" b="1" i="0" u="none" strike="noStrike" kern="1200" cap="none" spc="0" normalizeH="0" baseline="0" noProof="0" dirty="0" smtClean="0">
              <a:ln>
                <a:noFill/>
              </a:ln>
              <a:solidFill>
                <a:schemeClr val="tx1"/>
              </a:solidFill>
              <a:effectLst>
                <a:reflection blurRad="6350" stA="50000" endA="300" endPos="50000" dist="29997" dir="5400000" sy="-100000" algn="bl" rotWithShape="0"/>
              </a:effectLst>
              <a:uLnTx/>
              <a:uFillTx/>
              <a:latin typeface="Adobe Caslon Pro Bold" pitchFamily="18" charset="0"/>
              <a:ea typeface="+mn-ea"/>
              <a:cs typeface="+mn-cs"/>
            </a:endParaRPr>
          </a:p>
        </p:txBody>
      </p:sp>
      <p:pic>
        <p:nvPicPr>
          <p:cNvPr id="6" name="Picture 2" descr="http://biblicalproof.files.wordpress.com/2013/06/what-the-church-is-and-is-not.jpg"/>
          <p:cNvPicPr>
            <a:picLocks noChangeAspect="1" noChangeArrowheads="1"/>
          </p:cNvPicPr>
          <p:nvPr/>
        </p:nvPicPr>
        <p:blipFill>
          <a:blip r:embed="rId2" cstate="print"/>
          <a:srcRect t="19611" r="131" b="22042"/>
          <a:stretch>
            <a:fillRect/>
          </a:stretch>
        </p:blipFill>
        <p:spPr bwMode="auto">
          <a:xfrm>
            <a:off x="0" y="1905000"/>
            <a:ext cx="9152467" cy="4335379"/>
          </a:xfrm>
          <a:prstGeom prst="rect">
            <a:avLst/>
          </a:prstGeom>
          <a:ln>
            <a:noFill/>
          </a:ln>
          <a:effectLst>
            <a:softEdge rad="112500"/>
          </a:effectLst>
        </p:spPr>
      </p:pic>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6858000"/>
          </a:xfrm>
        </p:spPr>
        <p:txBody>
          <a:bodyPr>
            <a:noAutofit/>
          </a:bodyPr>
          <a:lstStyle/>
          <a:p>
            <a:r>
              <a:rPr lang="en-US" sz="5400" b="1" dirty="0">
                <a:solidFill>
                  <a:schemeClr val="bg2">
                    <a:lumMod val="20000"/>
                    <a:lumOff val="80000"/>
                  </a:schemeClr>
                </a:solidFill>
                <a:effectLst>
                  <a:glow rad="63500">
                    <a:schemeClr val="accent5">
                      <a:satMod val="175000"/>
                      <a:alpha val="40000"/>
                    </a:schemeClr>
                  </a:glow>
                  <a:reflection blurRad="6350" stA="55000" endA="300" endPos="45500" dir="5400000" sy="-100000" algn="bl" rotWithShape="0"/>
                </a:effectLst>
              </a:rPr>
              <a:t>The </a:t>
            </a:r>
            <a:r>
              <a:rPr lang="en-US" sz="5400" b="1" dirty="0" smtClean="0">
                <a:solidFill>
                  <a:schemeClr val="bg2">
                    <a:lumMod val="20000"/>
                    <a:lumOff val="80000"/>
                  </a:schemeClr>
                </a:solidFill>
                <a:effectLst>
                  <a:glow rad="63500">
                    <a:schemeClr val="accent5">
                      <a:satMod val="175000"/>
                      <a:alpha val="40000"/>
                    </a:schemeClr>
                  </a:glow>
                  <a:reflection blurRad="6350" stA="55000" endA="300" endPos="45500" dir="5400000" sy="-100000" algn="bl" rotWithShape="0"/>
                </a:effectLst>
              </a:rPr>
              <a:t>Church </a:t>
            </a:r>
            <a:r>
              <a:rPr lang="en-US" sz="5400" b="1" dirty="0">
                <a:solidFill>
                  <a:schemeClr val="bg2">
                    <a:lumMod val="20000"/>
                    <a:lumOff val="80000"/>
                  </a:schemeClr>
                </a:solidFill>
                <a:effectLst>
                  <a:glow rad="63500">
                    <a:schemeClr val="accent5">
                      <a:satMod val="175000"/>
                      <a:alpha val="40000"/>
                    </a:schemeClr>
                  </a:glow>
                  <a:reflection blurRad="6350" stA="55000" endA="300" endPos="45500" dir="5400000" sy="-100000" algn="bl" rotWithShape="0"/>
                </a:effectLst>
              </a:rPr>
              <a:t>considered from a </a:t>
            </a:r>
            <a:r>
              <a:rPr lang="en-US" sz="5400" b="1" dirty="0" smtClean="0">
                <a:solidFill>
                  <a:schemeClr val="bg2">
                    <a:lumMod val="20000"/>
                    <a:lumOff val="80000"/>
                  </a:schemeClr>
                </a:solidFill>
                <a:effectLst>
                  <a:glow rad="63500">
                    <a:schemeClr val="accent5">
                      <a:satMod val="175000"/>
                      <a:alpha val="40000"/>
                    </a:schemeClr>
                  </a:glow>
                  <a:reflection blurRad="6350" stA="55000" endA="300" endPos="45500" dir="5400000" sy="-100000" algn="bl" rotWithShape="0"/>
                </a:effectLst>
              </a:rPr>
              <a:t/>
            </a:r>
            <a:br>
              <a:rPr lang="en-US" sz="5400" b="1" dirty="0" smtClean="0">
                <a:solidFill>
                  <a:schemeClr val="bg2">
                    <a:lumMod val="20000"/>
                    <a:lumOff val="80000"/>
                  </a:schemeClr>
                </a:solidFill>
                <a:effectLst>
                  <a:glow rad="63500">
                    <a:schemeClr val="accent5">
                      <a:satMod val="175000"/>
                      <a:alpha val="40000"/>
                    </a:schemeClr>
                  </a:glow>
                  <a:reflection blurRad="6350" stA="55000" endA="300" endPos="45500" dir="5400000" sy="-100000" algn="bl" rotWithShape="0"/>
                </a:effectLst>
              </a:rPr>
            </a:br>
            <a:r>
              <a:rPr lang="en-US" sz="5400" b="1" dirty="0" smtClean="0">
                <a:solidFill>
                  <a:schemeClr val="bg2">
                    <a:lumMod val="20000"/>
                    <a:lumOff val="80000"/>
                  </a:schemeClr>
                </a:solidFill>
                <a:effectLst>
                  <a:glow rad="63500">
                    <a:schemeClr val="accent5">
                      <a:satMod val="175000"/>
                      <a:alpha val="40000"/>
                    </a:schemeClr>
                  </a:glow>
                  <a:reflection blurRad="6350" stA="55000" endA="300" endPos="45500" dir="5400000" sy="-100000" algn="bl" rotWithShape="0"/>
                </a:effectLst>
              </a:rPr>
              <a:t>negative viewpoint. </a:t>
            </a:r>
            <a:br>
              <a:rPr lang="en-US" sz="5400" b="1" dirty="0" smtClean="0">
                <a:solidFill>
                  <a:schemeClr val="bg2">
                    <a:lumMod val="20000"/>
                    <a:lumOff val="80000"/>
                  </a:schemeClr>
                </a:solidFill>
                <a:effectLst>
                  <a:glow rad="63500">
                    <a:schemeClr val="accent5">
                      <a:satMod val="175000"/>
                      <a:alpha val="40000"/>
                    </a:schemeClr>
                  </a:glow>
                  <a:reflection blurRad="6350" stA="55000" endA="300" endPos="45500" dir="5400000" sy="-100000" algn="bl" rotWithShape="0"/>
                </a:effectLst>
              </a:rPr>
            </a:br>
            <a:r>
              <a:rPr lang="en-US" sz="5400" b="1" i="1" dirty="0">
                <a:solidFill>
                  <a:schemeClr val="bg2">
                    <a:lumMod val="20000"/>
                    <a:lumOff val="80000"/>
                  </a:schemeClr>
                </a:solidFill>
                <a:effectLst>
                  <a:glow rad="63500">
                    <a:schemeClr val="accent5">
                      <a:satMod val="175000"/>
                      <a:alpha val="40000"/>
                    </a:schemeClr>
                  </a:glow>
                  <a:reflection blurRad="6350" stA="55000" endA="300" endPos="45500" dir="5400000" sy="-100000" algn="bl" rotWithShape="0"/>
                </a:effectLst>
              </a:rPr>
              <a:t>(</a:t>
            </a:r>
            <a:r>
              <a:rPr lang="en-US" sz="5400" b="1" i="1" dirty="0" smtClean="0">
                <a:solidFill>
                  <a:schemeClr val="bg2">
                    <a:lumMod val="20000"/>
                    <a:lumOff val="80000"/>
                  </a:schemeClr>
                </a:solidFill>
                <a:effectLst>
                  <a:glow rad="63500">
                    <a:schemeClr val="accent5">
                      <a:satMod val="175000"/>
                      <a:alpha val="40000"/>
                    </a:schemeClr>
                  </a:glow>
                  <a:reflection blurRad="6350" stA="55000" endA="300" endPos="45500" dir="5400000" sy="-100000" algn="bl" rotWithShape="0"/>
                </a:effectLst>
              </a:rPr>
              <a:t>What the Church is not)</a:t>
            </a:r>
            <a:endParaRPr lang="en-US" sz="5400" b="1" i="1" dirty="0">
              <a:solidFill>
                <a:schemeClr val="bg2">
                  <a:lumMod val="20000"/>
                  <a:lumOff val="80000"/>
                </a:schemeClr>
              </a:solidFill>
              <a:effectLst>
                <a:glow rad="63500">
                  <a:schemeClr val="accent5">
                    <a:satMod val="175000"/>
                    <a:alpha val="40000"/>
                  </a:schemeClr>
                </a:glow>
                <a:reflection blurRad="6350" stA="55000" endA="300" endPos="45500" dir="5400000" sy="-100000" algn="bl" rotWithShape="0"/>
              </a:effectLst>
            </a:endParaRPr>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9144000" cy="6858000"/>
          </a:xfrm>
        </p:spPr>
        <p:txBody>
          <a:bodyPr>
            <a:normAutofit fontScale="92500"/>
          </a:bodyPr>
          <a:lstStyle/>
          <a:p>
            <a:r>
              <a:rPr lang="en-US" dirty="0"/>
              <a:t>It is not a new name for </a:t>
            </a:r>
            <a:r>
              <a:rPr lang="en-US" dirty="0" smtClean="0"/>
              <a:t>Israel </a:t>
            </a:r>
            <a:r>
              <a:rPr lang="en-US" dirty="0" smtClean="0">
                <a:solidFill>
                  <a:srgbClr val="FFFF00"/>
                </a:solidFill>
              </a:rPr>
              <a:t>– </a:t>
            </a:r>
            <a:r>
              <a:rPr lang="en-US" i="1" dirty="0" smtClean="0">
                <a:solidFill>
                  <a:srgbClr val="FFFF00"/>
                </a:solidFill>
              </a:rPr>
              <a:t> (I Corinthians 10:32) “Give none offence, neither to the Jews (Israel), nor to the Gentiles, nor to the church of God.”</a:t>
            </a:r>
            <a:endParaRPr lang="en-US" dirty="0" smtClean="0">
              <a:solidFill>
                <a:srgbClr val="FFFF00"/>
              </a:solidFill>
            </a:endParaRPr>
          </a:p>
          <a:p>
            <a:endParaRPr lang="en-US" dirty="0"/>
          </a:p>
          <a:p>
            <a:endParaRPr lang="en-US" dirty="0" smtClean="0"/>
          </a:p>
          <a:p>
            <a:endParaRPr lang="en-US" dirty="0"/>
          </a:p>
          <a:p>
            <a:endParaRPr lang="en-US" dirty="0" smtClean="0"/>
          </a:p>
          <a:p>
            <a:endParaRPr lang="en-US" dirty="0"/>
          </a:p>
          <a:p>
            <a:pPr>
              <a:buNone/>
            </a:pPr>
            <a:endParaRPr lang="en-US" dirty="0" smtClean="0"/>
          </a:p>
          <a:p>
            <a:r>
              <a:rPr lang="en-US" dirty="0"/>
              <a:t>Covenant theologians teach that the church has become God’s elect people, as Israel once was. </a:t>
            </a:r>
            <a:endParaRPr lang="en-US" dirty="0" smtClean="0"/>
          </a:p>
          <a:p>
            <a:r>
              <a:rPr lang="en-US" dirty="0"/>
              <a:t>T</a:t>
            </a:r>
            <a:r>
              <a:rPr lang="en-US" dirty="0" smtClean="0"/>
              <a:t>his </a:t>
            </a:r>
            <a:r>
              <a:rPr lang="en-US" dirty="0"/>
              <a:t>is not the case, as seen by the following arguments.</a:t>
            </a:r>
          </a:p>
          <a:p>
            <a:endParaRPr lang="en-US" dirty="0" smtClean="0"/>
          </a:p>
          <a:p>
            <a:endParaRPr lang="en-US" dirty="0"/>
          </a:p>
        </p:txBody>
      </p:sp>
      <p:pic>
        <p:nvPicPr>
          <p:cNvPr id="4" name="Picture 4" descr="https://encrypted-tbn2.gstatic.com/images?q=tbn:ANd9GcTe_sFLk2KOk7IsBPvk3U00hbR-WW1HQhD2oaEdNk280QX_tKeHCmk9mp5k"/>
          <p:cNvPicPr>
            <a:picLocks noChangeAspect="1" noChangeArrowheads="1"/>
          </p:cNvPicPr>
          <p:nvPr/>
        </p:nvPicPr>
        <p:blipFill>
          <a:blip r:embed="rId2" cstate="print"/>
          <a:srcRect/>
          <a:stretch>
            <a:fillRect/>
          </a:stretch>
        </p:blipFill>
        <p:spPr bwMode="auto">
          <a:xfrm>
            <a:off x="1371600" y="1600200"/>
            <a:ext cx="6019800" cy="3009900"/>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to="" calcmode="lin" valueType="num">
                                      <p:cBhvr>
                                        <p:cTn id="7" dur="1" fill="hold"/>
                                        <p:tgtEl>
                                          <p:spTgt spid="4"/>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nodeType="clickEffect">
                                  <p:stCondLst>
                                    <p:cond delay="0"/>
                                  </p:stCondLst>
                                  <p:childTnLst>
                                    <p:set>
                                      <p:cBhvr>
                                        <p:cTn id="11" dur="1" fill="hold">
                                          <p:stCondLst>
                                            <p:cond delay="0"/>
                                          </p:stCondLst>
                                        </p:cTn>
                                        <p:tgtEl>
                                          <p:spTgt spid="3">
                                            <p:txEl>
                                              <p:pRg st="7" end="7"/>
                                            </p:txEl>
                                          </p:spTgt>
                                        </p:tgtEl>
                                        <p:attrNameLst>
                                          <p:attrName>style.visibility</p:attrName>
                                        </p:attrNameLst>
                                      </p:cBhvr>
                                      <p:to>
                                        <p:strVal val="visible"/>
                                      </p:to>
                                    </p:set>
                                    <p:anim to="" calcmode="lin" valueType="num">
                                      <p:cBhvr>
                                        <p:cTn id="12" dur="1" fill="hold"/>
                                        <p:tgtEl>
                                          <p:spTgt spid="3">
                                            <p:txEl>
                                              <p:pRg st="7" end="7"/>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nodeType="clickEffect">
                                  <p:stCondLst>
                                    <p:cond delay="0"/>
                                  </p:stCondLst>
                                  <p:childTnLst>
                                    <p:set>
                                      <p:cBhvr>
                                        <p:cTn id="16" dur="1" fill="hold">
                                          <p:stCondLst>
                                            <p:cond delay="0"/>
                                          </p:stCondLst>
                                        </p:cTn>
                                        <p:tgtEl>
                                          <p:spTgt spid="3">
                                            <p:txEl>
                                              <p:pRg st="8" end="8"/>
                                            </p:txEl>
                                          </p:spTgt>
                                        </p:tgtEl>
                                        <p:attrNameLst>
                                          <p:attrName>style.visibility</p:attrName>
                                        </p:attrNameLst>
                                      </p:cBhvr>
                                      <p:to>
                                        <p:strVal val="visible"/>
                                      </p:to>
                                    </p:set>
                                    <p:anim to="" calcmode="lin" valueType="num">
                                      <p:cBhvr>
                                        <p:cTn id="17" dur="1" fill="hold"/>
                                        <p:tgtEl>
                                          <p:spTgt spid="3">
                                            <p:txEl>
                                              <p:pRg st="8" end="8"/>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9144000" cy="2971800"/>
          </a:xfrm>
        </p:spPr>
        <p:txBody>
          <a:bodyPr/>
          <a:lstStyle/>
          <a:p>
            <a:pPr lvl="0">
              <a:buNone/>
            </a:pPr>
            <a:r>
              <a:rPr lang="en-US" dirty="0" smtClean="0">
                <a:solidFill>
                  <a:srgbClr val="FFFF00"/>
                </a:solidFill>
              </a:rPr>
              <a:t>1. The </a:t>
            </a:r>
            <a:r>
              <a:rPr lang="en-US" dirty="0">
                <a:solidFill>
                  <a:srgbClr val="FFFF00"/>
                </a:solidFill>
              </a:rPr>
              <a:t>promises are different. </a:t>
            </a:r>
          </a:p>
          <a:p>
            <a:pPr lvl="0"/>
            <a:r>
              <a:rPr lang="en-US" dirty="0"/>
              <a:t>The promises and provisions concerning Israel were basically earthly in scope </a:t>
            </a:r>
            <a:r>
              <a:rPr lang="en-US" i="1" dirty="0"/>
              <a:t>(see </a:t>
            </a:r>
            <a:r>
              <a:rPr lang="en-US" i="1" dirty="0" smtClean="0"/>
              <a:t>Exod. </a:t>
            </a:r>
            <a:r>
              <a:rPr lang="en-US" i="1" dirty="0"/>
              <a:t>15:26; Deut. 28</a:t>
            </a:r>
            <a:r>
              <a:rPr lang="en-US" i="1" dirty="0" smtClean="0"/>
              <a:t>)</a:t>
            </a:r>
            <a:endParaRPr lang="en-US" i="1" dirty="0"/>
          </a:p>
          <a:p>
            <a:pPr lvl="0"/>
            <a:r>
              <a:rPr lang="en-US" dirty="0"/>
              <a:t>The promises concerning the </a:t>
            </a:r>
            <a:r>
              <a:rPr lang="en-US" dirty="0" smtClean="0"/>
              <a:t>Church </a:t>
            </a:r>
            <a:r>
              <a:rPr lang="en-US" dirty="0"/>
              <a:t>are basically heavenly in scope </a:t>
            </a:r>
            <a:r>
              <a:rPr lang="en-US" i="1" dirty="0"/>
              <a:t>(see Eph. 1:3; Col. 3:1-3</a:t>
            </a:r>
            <a:r>
              <a:rPr lang="en-US" i="1" dirty="0" smtClean="0"/>
              <a:t>)</a:t>
            </a:r>
            <a:endParaRPr lang="en-US" i="1" dirty="0"/>
          </a:p>
          <a:p>
            <a:endParaRPr lang="en-US" dirty="0"/>
          </a:p>
        </p:txBody>
      </p:sp>
      <p:pic>
        <p:nvPicPr>
          <p:cNvPr id="41986" name="Picture 2" descr="http://borivaliassembly.net/wp-content/uploads/2013/09/FK_BLESSINGS.jpg"/>
          <p:cNvPicPr>
            <a:picLocks noChangeAspect="1" noChangeArrowheads="1"/>
          </p:cNvPicPr>
          <p:nvPr/>
        </p:nvPicPr>
        <p:blipFill>
          <a:blip r:embed="rId2" cstate="print"/>
          <a:srcRect r="18545" b="-5128"/>
          <a:stretch>
            <a:fillRect/>
          </a:stretch>
        </p:blipFill>
        <p:spPr bwMode="auto">
          <a:xfrm>
            <a:off x="304800" y="2971800"/>
            <a:ext cx="4267200" cy="3124200"/>
          </a:xfrm>
          <a:prstGeom prst="rect">
            <a:avLst/>
          </a:prstGeom>
          <a:noFill/>
        </p:spPr>
      </p:pic>
      <p:pic>
        <p:nvPicPr>
          <p:cNvPr id="41988" name="Picture 4" descr="http://www.kingjamesbibleonline.org/Inspirational-Images/large/Ephesians_1-3.jpg"/>
          <p:cNvPicPr>
            <a:picLocks noChangeAspect="1" noChangeArrowheads="1"/>
          </p:cNvPicPr>
          <p:nvPr/>
        </p:nvPicPr>
        <p:blipFill>
          <a:blip r:embed="rId3" cstate="print"/>
          <a:srcRect/>
          <a:stretch>
            <a:fillRect/>
          </a:stretch>
        </p:blipFill>
        <p:spPr bwMode="auto">
          <a:xfrm>
            <a:off x="4724400" y="2819400"/>
            <a:ext cx="4191000" cy="4191000"/>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to="" calcmode="lin" valueType="num">
                                      <p:cBhvr>
                                        <p:cTn id="7" dur="1" fill="hold"/>
                                        <p:tgtEl>
                                          <p:spTgt spid="3">
                                            <p:txEl>
                                              <p:pRg st="1" end="1"/>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 to="" calcmode="lin" valueType="num">
                                      <p:cBhvr>
                                        <p:cTn id="12" dur="1" fill="hold"/>
                                        <p:tgtEl>
                                          <p:spTgt spid="3">
                                            <p:txEl>
                                              <p:pRg st="2" end="2"/>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nodeType="clickEffect">
                                  <p:stCondLst>
                                    <p:cond delay="0"/>
                                  </p:stCondLst>
                                  <p:childTnLst>
                                    <p:set>
                                      <p:cBhvr>
                                        <p:cTn id="16" dur="1" fill="hold">
                                          <p:stCondLst>
                                            <p:cond delay="0"/>
                                          </p:stCondLst>
                                        </p:cTn>
                                        <p:tgtEl>
                                          <p:spTgt spid="41986"/>
                                        </p:tgtEl>
                                        <p:attrNameLst>
                                          <p:attrName>style.visibility</p:attrName>
                                        </p:attrNameLst>
                                      </p:cBhvr>
                                      <p:to>
                                        <p:strVal val="visible"/>
                                      </p:to>
                                    </p:set>
                                    <p:anim to="" calcmode="lin" valueType="num">
                                      <p:cBhvr>
                                        <p:cTn id="17" dur="1" fill="hold"/>
                                        <p:tgtEl>
                                          <p:spTgt spid="41986"/>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nodeType="clickEffect">
                                  <p:stCondLst>
                                    <p:cond delay="0"/>
                                  </p:stCondLst>
                                  <p:childTnLst>
                                    <p:set>
                                      <p:cBhvr>
                                        <p:cTn id="21" dur="1" fill="hold">
                                          <p:stCondLst>
                                            <p:cond delay="0"/>
                                          </p:stCondLst>
                                        </p:cTn>
                                        <p:tgtEl>
                                          <p:spTgt spid="41988"/>
                                        </p:tgtEl>
                                        <p:attrNameLst>
                                          <p:attrName>style.visibility</p:attrName>
                                        </p:attrNameLst>
                                      </p:cBhvr>
                                      <p:to>
                                        <p:strVal val="visible"/>
                                      </p:to>
                                    </p:set>
                                    <p:anim to="" calcmode="lin" valueType="num">
                                      <p:cBhvr>
                                        <p:cTn id="22" dur="1" fill="hold"/>
                                        <p:tgtEl>
                                          <p:spTgt spid="41988"/>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228600" y="-76200"/>
            <a:ext cx="9525000" cy="7162800"/>
          </a:xfrm>
          <a:prstGeom prst="rect">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pic>
        <p:nvPicPr>
          <p:cNvPr id="69634" name="Picture 2" descr="http://media.tumblr.com/tumblr_lrqaz8AxDh1qdhf83.gif"/>
          <p:cNvPicPr>
            <a:picLocks noChangeAspect="1" noChangeArrowheads="1"/>
          </p:cNvPicPr>
          <p:nvPr/>
        </p:nvPicPr>
        <p:blipFill>
          <a:blip r:embed="rId2" cstate="print"/>
          <a:srcRect/>
          <a:stretch>
            <a:fillRect/>
          </a:stretch>
        </p:blipFill>
        <p:spPr bwMode="auto">
          <a:xfrm>
            <a:off x="-178420" y="304800"/>
            <a:ext cx="9017619" cy="6412982"/>
          </a:xfrm>
          <a:prstGeom prst="rect">
            <a:avLst/>
          </a:prstGeom>
          <a:noFill/>
        </p:spPr>
      </p:pic>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8612" name="Picture 4" descr="http://media-cache-ak0.pinimg.com/736x/a6/19/8d/a6198dc4824c67388a65d05d18109275.jpg"/>
          <p:cNvPicPr>
            <a:picLocks noChangeAspect="1" noChangeArrowheads="1"/>
          </p:cNvPicPr>
          <p:nvPr/>
        </p:nvPicPr>
        <p:blipFill>
          <a:blip r:embed="rId2" cstate="print"/>
          <a:srcRect/>
          <a:stretch>
            <a:fillRect/>
          </a:stretch>
        </p:blipFill>
        <p:spPr bwMode="auto">
          <a:xfrm>
            <a:off x="1905000" y="-105415"/>
            <a:ext cx="5372100" cy="6963415"/>
          </a:xfrm>
          <a:prstGeom prst="rect">
            <a:avLst/>
          </a:prstGeom>
          <a:noFill/>
        </p:spPr>
      </p:pic>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4036" name="Picture 4" descr="http://biblegodquotes.com/wp-content/uploads/2013/02/bible-god-quotes-226.jpg"/>
          <p:cNvPicPr>
            <a:picLocks noChangeAspect="1" noChangeArrowheads="1"/>
          </p:cNvPicPr>
          <p:nvPr/>
        </p:nvPicPr>
        <p:blipFill>
          <a:blip r:embed="rId2" cstate="print"/>
          <a:srcRect r="189" b="6645"/>
          <a:stretch>
            <a:fillRect/>
          </a:stretch>
        </p:blipFill>
        <p:spPr bwMode="auto">
          <a:xfrm>
            <a:off x="1524000" y="0"/>
            <a:ext cx="6286500" cy="6858000"/>
          </a:xfrm>
          <a:prstGeom prst="rect">
            <a:avLst/>
          </a:prstGeom>
          <a:noFill/>
        </p:spPr>
      </p:pic>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5058" name="Picture 2" descr="http://www.godsoutreachministryint.org/AbrahamsPersonality.gif"/>
          <p:cNvPicPr>
            <a:picLocks noChangeAspect="1" noChangeArrowheads="1"/>
          </p:cNvPicPr>
          <p:nvPr/>
        </p:nvPicPr>
        <p:blipFill>
          <a:blip r:embed="rId2" cstate="print"/>
          <a:srcRect/>
          <a:stretch>
            <a:fillRect/>
          </a:stretch>
        </p:blipFill>
        <p:spPr bwMode="auto">
          <a:xfrm>
            <a:off x="7239000" y="4174434"/>
            <a:ext cx="1905000" cy="2683566"/>
          </a:xfrm>
          <a:prstGeom prst="rect">
            <a:avLst/>
          </a:prstGeom>
          <a:noFill/>
        </p:spPr>
      </p:pic>
      <p:sp>
        <p:nvSpPr>
          <p:cNvPr id="3" name="Content Placeholder 2"/>
          <p:cNvSpPr>
            <a:spLocks noGrp="1"/>
          </p:cNvSpPr>
          <p:nvPr>
            <p:ph idx="1"/>
          </p:nvPr>
        </p:nvSpPr>
        <p:spPr>
          <a:xfrm>
            <a:off x="0" y="0"/>
            <a:ext cx="9144000" cy="7162800"/>
          </a:xfrm>
        </p:spPr>
        <p:txBody>
          <a:bodyPr>
            <a:normAutofit fontScale="92500" lnSpcReduction="10000"/>
          </a:bodyPr>
          <a:lstStyle/>
          <a:p>
            <a:pPr lvl="0">
              <a:buNone/>
            </a:pPr>
            <a:r>
              <a:rPr lang="en-US" dirty="0" smtClean="0">
                <a:solidFill>
                  <a:srgbClr val="FFFF00"/>
                </a:solidFill>
              </a:rPr>
              <a:t>2. The </a:t>
            </a:r>
            <a:r>
              <a:rPr lang="en-US" dirty="0">
                <a:solidFill>
                  <a:srgbClr val="FFFF00"/>
                </a:solidFill>
              </a:rPr>
              <a:t>seed is different. </a:t>
            </a:r>
          </a:p>
          <a:p>
            <a:pPr lvl="0"/>
            <a:r>
              <a:rPr lang="en-US" dirty="0"/>
              <a:t>Abraham’s physical seed refers to Israel </a:t>
            </a:r>
            <a:r>
              <a:rPr lang="en-US" i="1" dirty="0"/>
              <a:t>(Rom. 9:7</a:t>
            </a:r>
            <a:r>
              <a:rPr lang="en-US" i="1" dirty="0" smtClean="0"/>
              <a:t>) </a:t>
            </a:r>
            <a:endParaRPr lang="en-US" i="1" dirty="0"/>
          </a:p>
          <a:p>
            <a:pPr lvl="0"/>
            <a:r>
              <a:rPr lang="en-US" dirty="0"/>
              <a:t>Abraham’s spiritual seed refers to the church </a:t>
            </a:r>
            <a:r>
              <a:rPr lang="en-US" i="1" dirty="0" smtClean="0"/>
              <a:t>(</a:t>
            </a:r>
            <a:r>
              <a:rPr lang="en-US" i="1" dirty="0"/>
              <a:t>Gal</a:t>
            </a:r>
            <a:r>
              <a:rPr lang="en-US" i="1" dirty="0" smtClean="0"/>
              <a:t>.)</a:t>
            </a:r>
          </a:p>
          <a:p>
            <a:pPr lvl="0"/>
            <a:r>
              <a:rPr lang="en-US" i="1" dirty="0" smtClean="0"/>
              <a:t>Rom. 4:16 “Therefore it is of faith, that it might be by grace; to the end the promise might be sure to all the seed; not to that only which is of the law, but to that also which is of the faith of Abraham; who is the father of us all.” </a:t>
            </a:r>
          </a:p>
          <a:p>
            <a:pPr lvl="0"/>
            <a:r>
              <a:rPr lang="en-US" i="1" dirty="0" smtClean="0"/>
              <a:t>Gal. 3:7-8 “Know ye therefore that they which are of faith, the same are the children of Abraham.                     And the scripture, foreseeing that God                        would justify the heathen through faith,                preached before the gospel unto Abraham,                 saying, In thee shall all nations                                                   be blessed.”</a:t>
            </a:r>
          </a:p>
          <a:p>
            <a:pPr lvl="0"/>
            <a:endParaRPr lang="en-US" i="1" dirty="0"/>
          </a:p>
          <a:p>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 to="" calcmode="lin" valueType="num">
                                      <p:cBhvr>
                                        <p:cTn id="12" dur="1" fill="hold"/>
                                        <p:tgtEl>
                                          <p:spTgt spid="3">
                                            <p:txEl>
                                              <p:pRg st="1" end="1"/>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 to="" calcmode="lin" valueType="num">
                                      <p:cBhvr>
                                        <p:cTn id="17" dur="1" fill="hold"/>
                                        <p:tgtEl>
                                          <p:spTgt spid="3">
                                            <p:txEl>
                                              <p:pRg st="2" end="2"/>
                                            </p:txEl>
                                          </p:spTgt>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 to="" calcmode="lin" valueType="num">
                                      <p:cBhvr>
                                        <p:cTn id="22" dur="1" fill="hold"/>
                                        <p:tgtEl>
                                          <p:spTgt spid="3">
                                            <p:txEl>
                                              <p:pRg st="3" end="3"/>
                                            </p:txEl>
                                          </p:spTgt>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 to="" calcmode="lin" valueType="num">
                                      <p:cBhvr>
                                        <p:cTn id="27" dur="1" fill="hold"/>
                                        <p:tgtEl>
                                          <p:spTgt spid="3">
                                            <p:txEl>
                                              <p:pRg st="4" end="4"/>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www.qfd-id.de/isqfd2011/review-button%5B1%5D.png"/>
          <p:cNvPicPr>
            <a:picLocks noChangeAspect="1" noChangeArrowheads="1"/>
          </p:cNvPicPr>
          <p:nvPr/>
        </p:nvPicPr>
        <p:blipFill>
          <a:blip r:embed="rId2" cstate="print"/>
          <a:srcRect/>
          <a:stretch>
            <a:fillRect/>
          </a:stretch>
        </p:blipFill>
        <p:spPr bwMode="auto">
          <a:xfrm>
            <a:off x="685800" y="1447800"/>
            <a:ext cx="7743825" cy="3743325"/>
          </a:xfrm>
          <a:prstGeom prst="rect">
            <a:avLst/>
          </a:prstGeom>
          <a:noFill/>
        </p:spPr>
      </p:pic>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 y="0"/>
            <a:ext cx="8915400" cy="6705600"/>
          </a:xfrm>
        </p:spPr>
        <p:txBody>
          <a:bodyPr>
            <a:noAutofit/>
          </a:bodyPr>
          <a:lstStyle/>
          <a:p>
            <a:r>
              <a:rPr lang="en-US" sz="3600" i="1" dirty="0" smtClean="0"/>
              <a:t>(Romans 4:1-5) </a:t>
            </a:r>
            <a:br>
              <a:rPr lang="en-US" sz="3600" i="1" dirty="0" smtClean="0"/>
            </a:br>
            <a:r>
              <a:rPr lang="en-US" sz="3600" i="1" dirty="0" smtClean="0"/>
              <a:t>“What shall we say then that Abraham our father, as pertaining to the flesh, hath found? For if Abraham were justified by works, he hath whereof to glory; but not before God. For what saith the scripture? Abraham believed God, and it was counted unto him for righteousness. Now to him that </a:t>
            </a:r>
            <a:r>
              <a:rPr lang="en-US" sz="3600" i="1" dirty="0" err="1" smtClean="0"/>
              <a:t>worketh</a:t>
            </a:r>
            <a:r>
              <a:rPr lang="en-US" sz="3600" i="1" dirty="0" smtClean="0"/>
              <a:t> is the reward not reckoned of grace, but of debt. But to him that </a:t>
            </a:r>
            <a:r>
              <a:rPr lang="en-US" sz="3600" i="1" dirty="0" err="1" smtClean="0"/>
              <a:t>worketh</a:t>
            </a:r>
            <a:r>
              <a:rPr lang="en-US" sz="3600" i="1" dirty="0" smtClean="0"/>
              <a:t> not, but believeth on him that </a:t>
            </a:r>
            <a:r>
              <a:rPr lang="en-US" sz="3600" i="1" dirty="0" err="1" smtClean="0"/>
              <a:t>justifieth</a:t>
            </a:r>
            <a:r>
              <a:rPr lang="en-US" sz="3600" i="1" dirty="0" smtClean="0"/>
              <a:t> the ungodly, his faith is counted for righteousness.”</a:t>
            </a:r>
            <a:endParaRPr lang="en-US" sz="3600" i="1" dirty="0"/>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9144000" cy="4114800"/>
          </a:xfrm>
        </p:spPr>
        <p:txBody>
          <a:bodyPr>
            <a:normAutofit fontScale="92500"/>
          </a:bodyPr>
          <a:lstStyle/>
          <a:p>
            <a:pPr lvl="0">
              <a:buNone/>
            </a:pPr>
            <a:r>
              <a:rPr lang="en-US" dirty="0" smtClean="0">
                <a:solidFill>
                  <a:srgbClr val="FFFF00"/>
                </a:solidFill>
              </a:rPr>
              <a:t>3. The </a:t>
            </a:r>
            <a:r>
              <a:rPr lang="en-US" dirty="0">
                <a:solidFill>
                  <a:srgbClr val="FFFF00"/>
                </a:solidFill>
              </a:rPr>
              <a:t>births are different. </a:t>
            </a:r>
          </a:p>
          <a:p>
            <a:pPr lvl="0"/>
            <a:r>
              <a:rPr lang="en-US" dirty="0"/>
              <a:t>Israel celebrated its </a:t>
            </a:r>
            <a:r>
              <a:rPr lang="en-US" dirty="0" smtClean="0"/>
              <a:t>birthday </a:t>
            </a:r>
            <a:r>
              <a:rPr lang="en-US" i="1" dirty="0" smtClean="0"/>
              <a:t>(Shavuot) </a:t>
            </a:r>
            <a:r>
              <a:rPr lang="en-US" dirty="0" smtClean="0"/>
              <a:t>at </a:t>
            </a:r>
            <a:r>
              <a:rPr lang="en-US" dirty="0"/>
              <a:t>the base of Mt. Sinai </a:t>
            </a:r>
            <a:r>
              <a:rPr lang="en-US" i="1" dirty="0"/>
              <a:t>(</a:t>
            </a:r>
            <a:r>
              <a:rPr lang="en-US" i="1" dirty="0" smtClean="0"/>
              <a:t>Exod. </a:t>
            </a:r>
            <a:r>
              <a:rPr lang="en-US" i="1" dirty="0"/>
              <a:t>19-20</a:t>
            </a:r>
            <a:r>
              <a:rPr lang="en-US" i="1" dirty="0" smtClean="0"/>
              <a:t>)</a:t>
            </a:r>
            <a:r>
              <a:rPr lang="en-US" dirty="0" smtClean="0"/>
              <a:t> where they were given the Law and became a nation committed to serving God.</a:t>
            </a:r>
            <a:endParaRPr lang="en-US" i="1" dirty="0"/>
          </a:p>
          <a:p>
            <a:pPr lvl="0"/>
            <a:r>
              <a:rPr lang="en-US" dirty="0"/>
              <a:t>The </a:t>
            </a:r>
            <a:r>
              <a:rPr lang="en-US" dirty="0" smtClean="0"/>
              <a:t>Church </a:t>
            </a:r>
            <a:r>
              <a:rPr lang="en-US" dirty="0"/>
              <a:t>celebrated its birthday at Pentecost </a:t>
            </a:r>
            <a:r>
              <a:rPr lang="en-US" i="1" dirty="0"/>
              <a:t>(Acts 2</a:t>
            </a:r>
            <a:r>
              <a:rPr lang="en-US" i="1" dirty="0" smtClean="0"/>
              <a:t>) </a:t>
            </a:r>
            <a:endParaRPr lang="en-US" i="1" dirty="0"/>
          </a:p>
          <a:p>
            <a:pPr lvl="0"/>
            <a:r>
              <a:rPr lang="en-US" dirty="0"/>
              <a:t>Israelites became what they were by physical birth. </a:t>
            </a:r>
          </a:p>
          <a:p>
            <a:pPr lvl="0"/>
            <a:r>
              <a:rPr lang="en-US" dirty="0"/>
              <a:t>Believers become what they are by spiritual birth. </a:t>
            </a:r>
          </a:p>
          <a:p>
            <a:pPr>
              <a:buNone/>
            </a:pPr>
            <a:endParaRPr lang="en-US" dirty="0"/>
          </a:p>
        </p:txBody>
      </p:sp>
      <p:pic>
        <p:nvPicPr>
          <p:cNvPr id="4" name="Picture 2" descr="http://www.emergingtruths.com/sinai/files/page16_blog_entry0_1.jpg"/>
          <p:cNvPicPr>
            <a:picLocks noChangeAspect="1" noChangeArrowheads="1"/>
          </p:cNvPicPr>
          <p:nvPr/>
        </p:nvPicPr>
        <p:blipFill>
          <a:blip r:embed="rId2" cstate="print">
            <a:lum bright="-10000" contrast="30000"/>
          </a:blip>
          <a:srcRect r="2222" b="3590"/>
          <a:stretch>
            <a:fillRect/>
          </a:stretch>
        </p:blipFill>
        <p:spPr bwMode="auto">
          <a:xfrm>
            <a:off x="685800" y="4038600"/>
            <a:ext cx="3657600" cy="2660073"/>
          </a:xfrm>
          <a:prstGeom prst="rect">
            <a:avLst/>
          </a:prstGeom>
          <a:ln>
            <a:noFill/>
          </a:ln>
          <a:effectLst>
            <a:outerShdw blurRad="292100" dist="139700" dir="2700000" algn="tl" rotWithShape="0">
              <a:srgbClr val="333333">
                <a:alpha val="65000"/>
              </a:srgbClr>
            </a:outerShdw>
          </a:effectLst>
        </p:spPr>
      </p:pic>
      <p:pic>
        <p:nvPicPr>
          <p:cNvPr id="49154" name="Picture 2" descr="http://apprising.org/wp-content/uploads/2011/04/Born-Again.jpg"/>
          <p:cNvPicPr>
            <a:picLocks noChangeAspect="1" noChangeArrowheads="1"/>
          </p:cNvPicPr>
          <p:nvPr/>
        </p:nvPicPr>
        <p:blipFill>
          <a:blip r:embed="rId3" cstate="print"/>
          <a:srcRect/>
          <a:stretch>
            <a:fillRect/>
          </a:stretch>
        </p:blipFill>
        <p:spPr bwMode="auto">
          <a:xfrm>
            <a:off x="4763193" y="4114800"/>
            <a:ext cx="3828357" cy="2567801"/>
          </a:xfrm>
          <a:prstGeom prst="rect">
            <a:avLst/>
          </a:prstGeom>
          <a:ln>
            <a:noFill/>
          </a:ln>
          <a:effectLst>
            <a:outerShdw blurRad="292100" dist="139700" dir="2700000" algn="tl" rotWithShape="0">
              <a:srgbClr val="333333">
                <a:alpha val="65000"/>
              </a:srgbClr>
            </a:outerShdw>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to="" calcmode="lin" valueType="num">
                                      <p:cBhvr>
                                        <p:cTn id="7" dur="1" fill="hold"/>
                                        <p:tgtEl>
                                          <p:spTgt spid="3">
                                            <p:txEl>
                                              <p:pRg st="1" end="1"/>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 to="" calcmode="lin" valueType="num">
                                      <p:cBhvr>
                                        <p:cTn id="12" dur="1" fill="hold"/>
                                        <p:tgtEl>
                                          <p:spTgt spid="3">
                                            <p:txEl>
                                              <p:pRg st="2" end="2"/>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 to="" calcmode="lin" valueType="num">
                                      <p:cBhvr>
                                        <p:cTn id="17" dur="1" fill="hold"/>
                                        <p:tgtEl>
                                          <p:spTgt spid="3">
                                            <p:txEl>
                                              <p:pRg st="3" end="3"/>
                                            </p:txEl>
                                          </p:spTgt>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grpId="0" nodeType="clickEffect">
                                  <p:stCondLst>
                                    <p:cond delay="0"/>
                                  </p:stCondLst>
                                  <p:childTnLst>
                                    <p:set>
                                      <p:cBhvr>
                                        <p:cTn id="21" dur="1" fill="hold">
                                          <p:stCondLst>
                                            <p:cond delay="0"/>
                                          </p:stCondLst>
                                        </p:cTn>
                                        <p:tgtEl>
                                          <p:spTgt spid="3">
                                            <p:txEl>
                                              <p:pRg st="4" end="4"/>
                                            </p:txEl>
                                          </p:spTgt>
                                        </p:tgtEl>
                                        <p:attrNameLst>
                                          <p:attrName>style.visibility</p:attrName>
                                        </p:attrNameLst>
                                      </p:cBhvr>
                                      <p:to>
                                        <p:strVal val="visible"/>
                                      </p:to>
                                    </p:set>
                                    <p:anim to="" calcmode="lin" valueType="num">
                                      <p:cBhvr>
                                        <p:cTn id="22" dur="1" fill="hold"/>
                                        <p:tgtEl>
                                          <p:spTgt spid="3">
                                            <p:txEl>
                                              <p:pRg st="4" end="4"/>
                                            </p:txEl>
                                          </p:spTgt>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nodeType="clickEffect">
                                  <p:stCondLst>
                                    <p:cond delay="0"/>
                                  </p:stCondLst>
                                  <p:childTnLst>
                                    <p:set>
                                      <p:cBhvr>
                                        <p:cTn id="26" dur="1" fill="hold">
                                          <p:stCondLst>
                                            <p:cond delay="0"/>
                                          </p:stCondLst>
                                        </p:cTn>
                                        <p:tgtEl>
                                          <p:spTgt spid="4"/>
                                        </p:tgtEl>
                                        <p:attrNameLst>
                                          <p:attrName>style.visibility</p:attrName>
                                        </p:attrNameLst>
                                      </p:cBhvr>
                                      <p:to>
                                        <p:strVal val="visible"/>
                                      </p:to>
                                    </p:set>
                                    <p:anim to="" calcmode="lin" valueType="num">
                                      <p:cBhvr>
                                        <p:cTn id="27" dur="1" fill="hold"/>
                                        <p:tgtEl>
                                          <p:spTgt spid="4"/>
                                        </p:tgtEl>
                                        <p:attrNameLst>
                                          <p:attrName/>
                                        </p:attrNameLst>
                                      </p:cBhvr>
                                    </p:anim>
                                  </p:childTnLst>
                                </p:cTn>
                              </p:par>
                            </p:childTnLst>
                          </p:cTn>
                        </p:par>
                      </p:childTnLst>
                    </p:cTn>
                  </p:par>
                  <p:par>
                    <p:cTn id="28" fill="hold">
                      <p:stCondLst>
                        <p:cond delay="indefinite"/>
                      </p:stCondLst>
                      <p:childTnLst>
                        <p:par>
                          <p:cTn id="29" fill="hold">
                            <p:stCondLst>
                              <p:cond delay="0"/>
                            </p:stCondLst>
                            <p:childTnLst>
                              <p:par>
                                <p:cTn id="30" presetID="24" presetClass="entr" presetSubtype="0" fill="hold" nodeType="clickEffect">
                                  <p:stCondLst>
                                    <p:cond delay="0"/>
                                  </p:stCondLst>
                                  <p:childTnLst>
                                    <p:set>
                                      <p:cBhvr>
                                        <p:cTn id="31" dur="1" fill="hold">
                                          <p:stCondLst>
                                            <p:cond delay="0"/>
                                          </p:stCondLst>
                                        </p:cTn>
                                        <p:tgtEl>
                                          <p:spTgt spid="49154"/>
                                        </p:tgtEl>
                                        <p:attrNameLst>
                                          <p:attrName>style.visibility</p:attrName>
                                        </p:attrNameLst>
                                      </p:cBhvr>
                                      <p:to>
                                        <p:strVal val="visible"/>
                                      </p:to>
                                    </p:set>
                                    <p:anim to="" calcmode="lin" valueType="num">
                                      <p:cBhvr>
                                        <p:cTn id="32" dur="1" fill="hold"/>
                                        <p:tgtEl>
                                          <p:spTgt spid="49154"/>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295400"/>
          </a:xfrm>
        </p:spPr>
        <p:txBody>
          <a:bodyPr>
            <a:normAutofit/>
          </a:bodyPr>
          <a:lstStyle/>
          <a:p>
            <a:r>
              <a:rPr lang="en-US" sz="3600" dirty="0" smtClean="0">
                <a:solidFill>
                  <a:srgbClr val="FFFF00"/>
                </a:solidFill>
              </a:rPr>
              <a:t>The author of Hebrews brings out the great contrast between these two.</a:t>
            </a:r>
            <a:endParaRPr lang="en-US" sz="3600" dirty="0">
              <a:solidFill>
                <a:srgbClr val="FFFF00"/>
              </a:solidFill>
            </a:endParaRPr>
          </a:p>
        </p:txBody>
      </p:sp>
      <p:sp>
        <p:nvSpPr>
          <p:cNvPr id="3" name="Content Placeholder 2"/>
          <p:cNvSpPr>
            <a:spLocks noGrp="1"/>
          </p:cNvSpPr>
          <p:nvPr>
            <p:ph idx="1"/>
          </p:nvPr>
        </p:nvSpPr>
        <p:spPr>
          <a:xfrm>
            <a:off x="76200" y="1524000"/>
            <a:ext cx="8915400" cy="5334000"/>
          </a:xfrm>
        </p:spPr>
        <p:txBody>
          <a:bodyPr>
            <a:normAutofit fontScale="92500"/>
          </a:bodyPr>
          <a:lstStyle/>
          <a:p>
            <a:pPr algn="ctr">
              <a:buNone/>
            </a:pPr>
            <a:r>
              <a:rPr lang="en-US" i="1" dirty="0" smtClean="0"/>
              <a:t>    (Hebrews 12:18-24)</a:t>
            </a:r>
          </a:p>
          <a:p>
            <a:pPr algn="ctr">
              <a:buNone/>
            </a:pPr>
            <a:r>
              <a:rPr lang="en-US" i="1" dirty="0" smtClean="0"/>
              <a:t> “For ye are not come unto the mount that might be touched, and that burned with fire, nor unto blackness, and darkness, and tempest, And the sound of a trumpet, and the voice of words; which voice they that heard </a:t>
            </a:r>
            <a:r>
              <a:rPr lang="en-US" i="1" dirty="0" err="1" smtClean="0"/>
              <a:t>intreated</a:t>
            </a:r>
            <a:r>
              <a:rPr lang="en-US" i="1" dirty="0" smtClean="0"/>
              <a:t> that the word should not be spoken to them any more: For they could not endure that which was commanded, And if so much as a beast touch the mountain, it shall be stoned, or thrust through with a dart: And so terrible was the sight, that Moses said, I exceedingly fear and quake:</a:t>
            </a:r>
            <a:endParaRPr lang="en-US" i="1"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down)">
                                      <p:cBhvr>
                                        <p:cTn id="7" dur="500"/>
                                        <p:tgtEl>
                                          <p:spTgt spid="3">
                                            <p:txEl>
                                              <p:pRg st="0" end="0"/>
                                            </p:txEl>
                                          </p:spTgt>
                                        </p:tgtEl>
                                      </p:cBhvr>
                                    </p:animEffect>
                                  </p:childTnLst>
                                </p:cTn>
                              </p:par>
                              <p:par>
                                <p:cTn id="8" presetID="22" presetClass="entr" presetSubtype="4" fill="hold"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wipe(down)">
                                      <p:cBhvr>
                                        <p:cTn id="10"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02" name="Picture 2" descr="http://i138.photobucket.com/albums/q258/ParshallAE/MosesatMtSinai.jpg"/>
          <p:cNvPicPr>
            <a:picLocks noChangeAspect="1" noChangeArrowheads="1"/>
          </p:cNvPicPr>
          <p:nvPr/>
        </p:nvPicPr>
        <p:blipFill>
          <a:blip r:embed="rId2" cstate="print">
            <a:lum bright="-10000" contrast="30000"/>
          </a:blip>
          <a:srcRect/>
          <a:stretch>
            <a:fillRect/>
          </a:stretch>
        </p:blipFill>
        <p:spPr bwMode="auto">
          <a:xfrm>
            <a:off x="1905000" y="-27052"/>
            <a:ext cx="5724525" cy="6885052"/>
          </a:xfrm>
          <a:prstGeom prst="rect">
            <a:avLst/>
          </a:prstGeom>
          <a:ln>
            <a:noFill/>
          </a:ln>
          <a:effectLst>
            <a:softEdge rad="112500"/>
          </a:effectLst>
        </p:spPr>
      </p:pic>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5334000" cy="6858000"/>
          </a:xfrm>
        </p:spPr>
        <p:txBody>
          <a:bodyPr>
            <a:normAutofit fontScale="90000"/>
          </a:bodyPr>
          <a:lstStyle/>
          <a:p>
            <a:r>
              <a:rPr lang="en-US" sz="3200" i="1" dirty="0" smtClean="0"/>
              <a:t>“But ye are come unto mount </a:t>
            </a:r>
            <a:r>
              <a:rPr lang="en-US" sz="3200" i="1" dirty="0" err="1" smtClean="0"/>
              <a:t>Sion</a:t>
            </a:r>
            <a:r>
              <a:rPr lang="en-US" sz="3200" i="1" dirty="0" smtClean="0"/>
              <a:t>, and unto the city of the living God, the heavenly Jerusalem, and to an innumerable company of angels, To the general assembly and church of the firstborn, which are written in heaven, and to God the Judge of all, and to the spirits of just men made perfect, And to Jesus the mediator of the new covenant, and to the blood of sprinkling, that </a:t>
            </a:r>
            <a:r>
              <a:rPr lang="en-US" sz="3200" i="1" dirty="0" err="1" smtClean="0"/>
              <a:t>speaketh</a:t>
            </a:r>
            <a:r>
              <a:rPr lang="en-US" sz="3200" i="1" dirty="0" smtClean="0"/>
              <a:t> better things than that of Abel.”</a:t>
            </a:r>
            <a:endParaRPr lang="en-US" sz="3200" i="1" dirty="0"/>
          </a:p>
        </p:txBody>
      </p:sp>
      <p:pic>
        <p:nvPicPr>
          <p:cNvPr id="47106" name="Picture 2" descr="http://www.lightomega.org/images/HeavenAndEarth.jpg"/>
          <p:cNvPicPr>
            <a:picLocks noChangeAspect="1" noChangeArrowheads="1"/>
          </p:cNvPicPr>
          <p:nvPr/>
        </p:nvPicPr>
        <p:blipFill>
          <a:blip r:embed="rId2" cstate="print"/>
          <a:srcRect/>
          <a:stretch>
            <a:fillRect/>
          </a:stretch>
        </p:blipFill>
        <p:spPr bwMode="auto">
          <a:xfrm>
            <a:off x="5486401" y="152400"/>
            <a:ext cx="3657599" cy="3657600"/>
          </a:xfrm>
          <a:prstGeom prst="rect">
            <a:avLst/>
          </a:prstGeom>
          <a:ln>
            <a:noFill/>
          </a:ln>
          <a:effectLst>
            <a:softEdge rad="112500"/>
          </a:effectLst>
        </p:spPr>
      </p:pic>
      <p:pic>
        <p:nvPicPr>
          <p:cNvPr id="47108" name="Picture 4" descr="http://www.images.elijahlist.com/email_images/Angels_Praise.jpg"/>
          <p:cNvPicPr>
            <a:picLocks noChangeAspect="1" noChangeArrowheads="1"/>
          </p:cNvPicPr>
          <p:nvPr/>
        </p:nvPicPr>
        <p:blipFill>
          <a:blip r:embed="rId3" cstate="print"/>
          <a:srcRect/>
          <a:stretch>
            <a:fillRect/>
          </a:stretch>
        </p:blipFill>
        <p:spPr bwMode="auto">
          <a:xfrm>
            <a:off x="5867400" y="1600200"/>
            <a:ext cx="2857500" cy="2143125"/>
          </a:xfrm>
          <a:prstGeom prst="ellipse">
            <a:avLst/>
          </a:prstGeom>
          <a:ln>
            <a:noFill/>
          </a:ln>
          <a:effectLst>
            <a:softEdge rad="112500"/>
          </a:effectLst>
        </p:spPr>
      </p:pic>
      <p:pic>
        <p:nvPicPr>
          <p:cNvPr id="47110" name="Picture 6" descr="http://church-of-the-firstborn.com/wp-content/uploads/2013/01/image1.png"/>
          <p:cNvPicPr>
            <a:picLocks noChangeAspect="1" noChangeArrowheads="1"/>
          </p:cNvPicPr>
          <p:nvPr/>
        </p:nvPicPr>
        <p:blipFill>
          <a:blip r:embed="rId4" cstate="print"/>
          <a:srcRect/>
          <a:stretch>
            <a:fillRect/>
          </a:stretch>
        </p:blipFill>
        <p:spPr bwMode="auto">
          <a:xfrm>
            <a:off x="5435600" y="3886200"/>
            <a:ext cx="3708400" cy="2781300"/>
          </a:xfrm>
          <a:prstGeom prst="rect">
            <a:avLst/>
          </a:prstGeom>
          <a:ln>
            <a:noFill/>
          </a:ln>
          <a:effectLst>
            <a:softEdge rad="112500"/>
          </a:effectLst>
        </p:spPr>
      </p:pic>
      <p:pic>
        <p:nvPicPr>
          <p:cNvPr id="47112" name="Picture 8" descr="http://metroangels.asia/assets/1844+Santuary.jpg"/>
          <p:cNvPicPr>
            <a:picLocks noChangeAspect="1" noChangeArrowheads="1"/>
          </p:cNvPicPr>
          <p:nvPr/>
        </p:nvPicPr>
        <p:blipFill>
          <a:blip r:embed="rId5" cstate="print"/>
          <a:srcRect r="13017"/>
          <a:stretch>
            <a:fillRect/>
          </a:stretch>
        </p:blipFill>
        <p:spPr bwMode="auto">
          <a:xfrm>
            <a:off x="76200" y="1905000"/>
            <a:ext cx="5410200" cy="2800351"/>
          </a:xfrm>
          <a:prstGeom prst="rect">
            <a:avLst/>
          </a:prstGeom>
          <a:ln>
            <a:noFill/>
          </a:ln>
          <a:effectLst>
            <a:softEdge rad="112500"/>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7108"/>
                                        </p:tgtEl>
                                        <p:attrNameLst>
                                          <p:attrName>style.visibility</p:attrName>
                                        </p:attrNameLst>
                                      </p:cBhvr>
                                      <p:to>
                                        <p:strVal val="visible"/>
                                      </p:to>
                                    </p:set>
                                    <p:animEffect transition="in" filter="fade">
                                      <p:cBhvr>
                                        <p:cTn id="7" dur="2000"/>
                                        <p:tgtEl>
                                          <p:spTgt spid="47108"/>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47110"/>
                                        </p:tgtEl>
                                        <p:attrNameLst>
                                          <p:attrName>style.visibility</p:attrName>
                                        </p:attrNameLst>
                                      </p:cBhvr>
                                      <p:to>
                                        <p:strVal val="visible"/>
                                      </p:to>
                                    </p:set>
                                    <p:animEffect transition="in" filter="fade">
                                      <p:cBhvr>
                                        <p:cTn id="12" dur="2000"/>
                                        <p:tgtEl>
                                          <p:spTgt spid="47110"/>
                                        </p:tgtEl>
                                      </p:cBhvr>
                                    </p:animEffect>
                                  </p:childTnLst>
                                </p:cTn>
                              </p:par>
                            </p:childTnLst>
                          </p:cTn>
                        </p:par>
                      </p:childTnLst>
                    </p:cTn>
                  </p:par>
                  <p:par>
                    <p:cTn id="13" fill="hold">
                      <p:stCondLst>
                        <p:cond delay="indefinite"/>
                      </p:stCondLst>
                      <p:childTnLst>
                        <p:par>
                          <p:cTn id="14" fill="hold">
                            <p:stCondLst>
                              <p:cond delay="0"/>
                            </p:stCondLst>
                            <p:childTnLst>
                              <p:par>
                                <p:cTn id="15" presetID="55" presetClass="entr" presetSubtype="0" fill="hold" nodeType="clickEffect">
                                  <p:stCondLst>
                                    <p:cond delay="0"/>
                                  </p:stCondLst>
                                  <p:childTnLst>
                                    <p:set>
                                      <p:cBhvr>
                                        <p:cTn id="16" dur="1" fill="hold">
                                          <p:stCondLst>
                                            <p:cond delay="0"/>
                                          </p:stCondLst>
                                        </p:cTn>
                                        <p:tgtEl>
                                          <p:spTgt spid="47112"/>
                                        </p:tgtEl>
                                        <p:attrNameLst>
                                          <p:attrName>style.visibility</p:attrName>
                                        </p:attrNameLst>
                                      </p:cBhvr>
                                      <p:to>
                                        <p:strVal val="visible"/>
                                      </p:to>
                                    </p:set>
                                    <p:anim calcmode="lin" valueType="num">
                                      <p:cBhvr>
                                        <p:cTn id="17" dur="1000" fill="hold"/>
                                        <p:tgtEl>
                                          <p:spTgt spid="47112"/>
                                        </p:tgtEl>
                                        <p:attrNameLst>
                                          <p:attrName>ppt_w</p:attrName>
                                        </p:attrNameLst>
                                      </p:cBhvr>
                                      <p:tavLst>
                                        <p:tav tm="0">
                                          <p:val>
                                            <p:strVal val="#ppt_w*0.70"/>
                                          </p:val>
                                        </p:tav>
                                        <p:tav tm="100000">
                                          <p:val>
                                            <p:strVal val="#ppt_w"/>
                                          </p:val>
                                        </p:tav>
                                      </p:tavLst>
                                    </p:anim>
                                    <p:anim calcmode="lin" valueType="num">
                                      <p:cBhvr>
                                        <p:cTn id="18" dur="1000" fill="hold"/>
                                        <p:tgtEl>
                                          <p:spTgt spid="47112"/>
                                        </p:tgtEl>
                                        <p:attrNameLst>
                                          <p:attrName>ppt_h</p:attrName>
                                        </p:attrNameLst>
                                      </p:cBhvr>
                                      <p:tavLst>
                                        <p:tav tm="0">
                                          <p:val>
                                            <p:strVal val="#ppt_h"/>
                                          </p:val>
                                        </p:tav>
                                        <p:tav tm="100000">
                                          <p:val>
                                            <p:strVal val="#ppt_h"/>
                                          </p:val>
                                        </p:tav>
                                      </p:tavLst>
                                    </p:anim>
                                    <p:animEffect transition="in" filter="fade">
                                      <p:cBhvr>
                                        <p:cTn id="19" dur="1000"/>
                                        <p:tgtEl>
                                          <p:spTgt spid="471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1"/>
            <a:ext cx="9144000" cy="5486399"/>
          </a:xfrm>
        </p:spPr>
        <p:txBody>
          <a:bodyPr>
            <a:normAutofit/>
          </a:bodyPr>
          <a:lstStyle/>
          <a:p>
            <a:pPr lvl="0">
              <a:buNone/>
            </a:pPr>
            <a:r>
              <a:rPr lang="en-US" dirty="0" smtClean="0">
                <a:solidFill>
                  <a:srgbClr val="FFFF00"/>
                </a:solidFill>
              </a:rPr>
              <a:t>4. The </a:t>
            </a:r>
            <a:r>
              <a:rPr lang="en-US" dirty="0">
                <a:solidFill>
                  <a:srgbClr val="FFFF00"/>
                </a:solidFill>
              </a:rPr>
              <a:t>nationality is different. </a:t>
            </a:r>
          </a:p>
          <a:p>
            <a:pPr lvl="0"/>
            <a:r>
              <a:rPr lang="en-US" dirty="0"/>
              <a:t>Israel belonged to this earth and </a:t>
            </a:r>
            <a:r>
              <a:rPr lang="en-US" dirty="0" smtClean="0"/>
              <a:t>this world. </a:t>
            </a:r>
            <a:endParaRPr lang="en-US" dirty="0"/>
          </a:p>
          <a:p>
            <a:pPr lvl="0"/>
            <a:r>
              <a:rPr lang="en-US" dirty="0"/>
              <a:t>The church is composed of all nations and has no citizenship down here, but its members are strangers and pilgrims </a:t>
            </a:r>
            <a:r>
              <a:rPr lang="en-US" i="1" dirty="0" smtClean="0"/>
              <a:t>- (I </a:t>
            </a:r>
            <a:r>
              <a:rPr lang="en-US" i="1" dirty="0"/>
              <a:t>Pet. 2:11</a:t>
            </a:r>
            <a:r>
              <a:rPr lang="en-US" i="1" dirty="0" smtClean="0"/>
              <a:t>)</a:t>
            </a:r>
          </a:p>
          <a:p>
            <a:pPr lvl="0"/>
            <a:r>
              <a:rPr lang="en-US" i="1" dirty="0" smtClean="0"/>
              <a:t>Phil. 3:20 “For our conversation (citizenship) is in heaven; from whence also we look for the Saviour, the Lord Jesus Christ.”</a:t>
            </a:r>
            <a:endParaRPr lang="en-US" i="1" dirty="0"/>
          </a:p>
          <a:p>
            <a:r>
              <a:rPr lang="en-US" i="1" dirty="0" smtClean="0"/>
              <a:t>Luke 10:20 “…rejoice, because your names are written in heaven.”</a:t>
            </a:r>
          </a:p>
          <a:p>
            <a:endParaRPr lang="en-US" dirty="0"/>
          </a:p>
        </p:txBody>
      </p:sp>
      <p:pic>
        <p:nvPicPr>
          <p:cNvPr id="54274" name="Picture 2" descr="http://ubdavid.org/kidsworld/bestfriends1/graphics/1_book-of-life.jpg"/>
          <p:cNvPicPr>
            <a:picLocks noChangeAspect="1" noChangeArrowheads="1"/>
          </p:cNvPicPr>
          <p:nvPr/>
        </p:nvPicPr>
        <p:blipFill>
          <a:blip r:embed="rId2" cstate="print"/>
          <a:srcRect/>
          <a:stretch>
            <a:fillRect/>
          </a:stretch>
        </p:blipFill>
        <p:spPr bwMode="auto">
          <a:xfrm>
            <a:off x="4038600" y="4933949"/>
            <a:ext cx="4762500" cy="1924051"/>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to="" calcmode="lin" valueType="num">
                                      <p:cBhvr>
                                        <p:cTn id="7" dur="1" fill="hold"/>
                                        <p:tgtEl>
                                          <p:spTgt spid="3">
                                            <p:txEl>
                                              <p:pRg st="1" end="1"/>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 to="" calcmode="lin" valueType="num">
                                      <p:cBhvr>
                                        <p:cTn id="12" dur="1" fill="hold"/>
                                        <p:tgtEl>
                                          <p:spTgt spid="3">
                                            <p:txEl>
                                              <p:pRg st="2" end="2"/>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 to="" calcmode="lin" valueType="num">
                                      <p:cBhvr>
                                        <p:cTn id="17" dur="1" fill="hold"/>
                                        <p:tgtEl>
                                          <p:spTgt spid="3">
                                            <p:txEl>
                                              <p:pRg st="3" end="3"/>
                                            </p:txEl>
                                          </p:spTgt>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grpId="0" nodeType="clickEffect">
                                  <p:stCondLst>
                                    <p:cond delay="0"/>
                                  </p:stCondLst>
                                  <p:childTnLst>
                                    <p:set>
                                      <p:cBhvr>
                                        <p:cTn id="21" dur="1" fill="hold">
                                          <p:stCondLst>
                                            <p:cond delay="0"/>
                                          </p:stCondLst>
                                        </p:cTn>
                                        <p:tgtEl>
                                          <p:spTgt spid="3">
                                            <p:txEl>
                                              <p:pRg st="4" end="4"/>
                                            </p:txEl>
                                          </p:spTgt>
                                        </p:tgtEl>
                                        <p:attrNameLst>
                                          <p:attrName>style.visibility</p:attrName>
                                        </p:attrNameLst>
                                      </p:cBhvr>
                                      <p:to>
                                        <p:strVal val="visible"/>
                                      </p:to>
                                    </p:set>
                                    <p:anim to="" calcmode="lin" valueType="num">
                                      <p:cBhvr>
                                        <p:cTn id="22" dur="1" fill="hold"/>
                                        <p:tgtEl>
                                          <p:spTgt spid="3">
                                            <p:txEl>
                                              <p:pRg st="4" end="4"/>
                                            </p:txEl>
                                          </p:spTgt>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 presetClass="entr" presetSubtype="4" fill="hold" nodeType="clickEffect">
                                  <p:stCondLst>
                                    <p:cond delay="0"/>
                                  </p:stCondLst>
                                  <p:childTnLst>
                                    <p:set>
                                      <p:cBhvr>
                                        <p:cTn id="26" dur="1" fill="hold">
                                          <p:stCondLst>
                                            <p:cond delay="0"/>
                                          </p:stCondLst>
                                        </p:cTn>
                                        <p:tgtEl>
                                          <p:spTgt spid="54274"/>
                                        </p:tgtEl>
                                        <p:attrNameLst>
                                          <p:attrName>style.visibility</p:attrName>
                                        </p:attrNameLst>
                                      </p:cBhvr>
                                      <p:to>
                                        <p:strVal val="visible"/>
                                      </p:to>
                                    </p:set>
                                    <p:anim calcmode="lin" valueType="num">
                                      <p:cBhvr additive="base">
                                        <p:cTn id="27" dur="500" fill="hold"/>
                                        <p:tgtEl>
                                          <p:spTgt spid="54274"/>
                                        </p:tgtEl>
                                        <p:attrNameLst>
                                          <p:attrName>ppt_x</p:attrName>
                                        </p:attrNameLst>
                                      </p:cBhvr>
                                      <p:tavLst>
                                        <p:tav tm="0">
                                          <p:val>
                                            <p:strVal val="#ppt_x"/>
                                          </p:val>
                                        </p:tav>
                                        <p:tav tm="100000">
                                          <p:val>
                                            <p:strVal val="#ppt_x"/>
                                          </p:val>
                                        </p:tav>
                                      </p:tavLst>
                                    </p:anim>
                                    <p:anim calcmode="lin" valueType="num">
                                      <p:cBhvr additive="base">
                                        <p:cTn id="28" dur="500" fill="hold"/>
                                        <p:tgtEl>
                                          <p:spTgt spid="5427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1"/>
            <a:ext cx="9144000" cy="3352800"/>
          </a:xfrm>
        </p:spPr>
        <p:txBody>
          <a:bodyPr/>
          <a:lstStyle/>
          <a:p>
            <a:pPr lvl="0">
              <a:buNone/>
            </a:pPr>
            <a:r>
              <a:rPr lang="en-US" dirty="0" smtClean="0">
                <a:solidFill>
                  <a:srgbClr val="FFFF00"/>
                </a:solidFill>
              </a:rPr>
              <a:t>5. The </a:t>
            </a:r>
            <a:r>
              <a:rPr lang="en-US" dirty="0">
                <a:solidFill>
                  <a:srgbClr val="FFFF00"/>
                </a:solidFill>
              </a:rPr>
              <a:t>relationship with the Father is different. </a:t>
            </a:r>
          </a:p>
          <a:p>
            <a:pPr lvl="0"/>
            <a:r>
              <a:rPr lang="en-US" dirty="0"/>
              <a:t>God is never presented as the Father of individual Israelites in the Old Testament. </a:t>
            </a:r>
          </a:p>
          <a:p>
            <a:pPr lvl="0"/>
            <a:r>
              <a:rPr lang="en-US" dirty="0"/>
              <a:t>God is presented as the Father of all New Testament believers </a:t>
            </a:r>
            <a:r>
              <a:rPr lang="en-US" dirty="0" smtClean="0"/>
              <a:t>- </a:t>
            </a:r>
            <a:r>
              <a:rPr lang="en-US" i="1" dirty="0" smtClean="0"/>
              <a:t>(</a:t>
            </a:r>
            <a:r>
              <a:rPr lang="en-US" i="1" dirty="0"/>
              <a:t>Rom. 8:15; </a:t>
            </a:r>
            <a:r>
              <a:rPr lang="en-US" i="1" dirty="0" smtClean="0"/>
              <a:t>I John3:1) </a:t>
            </a:r>
            <a:endParaRPr lang="en-US" i="1" dirty="0"/>
          </a:p>
          <a:p>
            <a:endParaRPr lang="en-US" dirty="0"/>
          </a:p>
        </p:txBody>
      </p:sp>
      <p:pic>
        <p:nvPicPr>
          <p:cNvPr id="55298" name="Picture 2" descr="http://www.canadianlutheran.ca/wp-content/uploads/2012/06/our-father.jpg"/>
          <p:cNvPicPr>
            <a:picLocks noChangeAspect="1" noChangeArrowheads="1"/>
          </p:cNvPicPr>
          <p:nvPr/>
        </p:nvPicPr>
        <p:blipFill>
          <a:blip r:embed="rId2" cstate="print"/>
          <a:srcRect/>
          <a:stretch>
            <a:fillRect/>
          </a:stretch>
        </p:blipFill>
        <p:spPr bwMode="auto">
          <a:xfrm>
            <a:off x="1981200" y="2895600"/>
            <a:ext cx="5715000" cy="3724276"/>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to="" calcmode="lin" valueType="num">
                                      <p:cBhvr>
                                        <p:cTn id="7" dur="1" fill="hold"/>
                                        <p:tgtEl>
                                          <p:spTgt spid="3">
                                            <p:txEl>
                                              <p:pRg st="1" end="1"/>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 to="" calcmode="lin" valueType="num">
                                      <p:cBhvr>
                                        <p:cTn id="12" dur="1" fill="hold"/>
                                        <p:tgtEl>
                                          <p:spTgt spid="3">
                                            <p:txEl>
                                              <p:pRg st="2" end="2"/>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nodeType="clickEffect">
                                  <p:stCondLst>
                                    <p:cond delay="0"/>
                                  </p:stCondLst>
                                  <p:childTnLst>
                                    <p:set>
                                      <p:cBhvr>
                                        <p:cTn id="16" dur="1" fill="hold">
                                          <p:stCondLst>
                                            <p:cond delay="0"/>
                                          </p:stCondLst>
                                        </p:cTn>
                                        <p:tgtEl>
                                          <p:spTgt spid="55298"/>
                                        </p:tgtEl>
                                        <p:attrNameLst>
                                          <p:attrName>style.visibility</p:attrName>
                                        </p:attrNameLst>
                                      </p:cBhvr>
                                      <p:to>
                                        <p:strVal val="visible"/>
                                      </p:to>
                                    </p:set>
                                    <p:anim to="" calcmode="lin" valueType="num">
                                      <p:cBhvr>
                                        <p:cTn id="17" dur="1" fill="hold"/>
                                        <p:tgtEl>
                                          <p:spTgt spid="55298"/>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1"/>
            <a:ext cx="9067800" cy="2514599"/>
          </a:xfrm>
        </p:spPr>
        <p:txBody>
          <a:bodyPr>
            <a:normAutofit lnSpcReduction="10000"/>
          </a:bodyPr>
          <a:lstStyle/>
          <a:p>
            <a:pPr lvl="0">
              <a:buNone/>
            </a:pPr>
            <a:r>
              <a:rPr lang="en-US" dirty="0" smtClean="0">
                <a:solidFill>
                  <a:srgbClr val="FFFF00"/>
                </a:solidFill>
              </a:rPr>
              <a:t>6. The </a:t>
            </a:r>
            <a:r>
              <a:rPr lang="en-US" dirty="0">
                <a:solidFill>
                  <a:srgbClr val="FFFF00"/>
                </a:solidFill>
              </a:rPr>
              <a:t>relationship with the Son is different. </a:t>
            </a:r>
          </a:p>
          <a:p>
            <a:pPr lvl="0"/>
            <a:r>
              <a:rPr lang="en-US" dirty="0"/>
              <a:t>Israel is pictured as an unfaithful wife </a:t>
            </a:r>
            <a:r>
              <a:rPr lang="en-US" i="1" dirty="0"/>
              <a:t>(Isa. 54:1-17; Jer. 3:1, 14, 20; Ezek. 16:1-59; Hosea 2:1-23</a:t>
            </a:r>
            <a:r>
              <a:rPr lang="en-US" i="1" dirty="0" smtClean="0"/>
              <a:t>)</a:t>
            </a:r>
            <a:endParaRPr lang="en-US" i="1" dirty="0"/>
          </a:p>
          <a:p>
            <a:pPr lvl="0"/>
            <a:r>
              <a:rPr lang="en-US" dirty="0"/>
              <a:t>The </a:t>
            </a:r>
            <a:r>
              <a:rPr lang="en-US" dirty="0" smtClean="0"/>
              <a:t>Church </a:t>
            </a:r>
            <a:r>
              <a:rPr lang="en-US" dirty="0"/>
              <a:t>is pictured as a chaste virgin bride yet to be married in heaven </a:t>
            </a:r>
            <a:r>
              <a:rPr lang="en-US" i="1" dirty="0" smtClean="0"/>
              <a:t>(II Cor</a:t>
            </a:r>
            <a:r>
              <a:rPr lang="en-US" i="1" dirty="0"/>
              <a:t>. 11:2; Rev. 19:7-9</a:t>
            </a:r>
            <a:r>
              <a:rPr lang="en-US" i="1" dirty="0" smtClean="0"/>
              <a:t>)</a:t>
            </a:r>
            <a:endParaRPr lang="en-US" i="1" dirty="0"/>
          </a:p>
          <a:p>
            <a:endParaRPr lang="en-US" dirty="0"/>
          </a:p>
        </p:txBody>
      </p:sp>
      <p:pic>
        <p:nvPicPr>
          <p:cNvPr id="56322" name="Picture 2" descr="https://encrypted-tbn3.gstatic.com/images?q=tbn:ANd9GcS_xF4xtImsFCPSZdz7ssCeCDe2SpgnKciTP7FaOeBWVUJKsmRgYA"/>
          <p:cNvPicPr>
            <a:picLocks noChangeAspect="1" noChangeArrowheads="1"/>
          </p:cNvPicPr>
          <p:nvPr/>
        </p:nvPicPr>
        <p:blipFill>
          <a:blip r:embed="rId2" cstate="print"/>
          <a:srcRect/>
          <a:stretch>
            <a:fillRect/>
          </a:stretch>
        </p:blipFill>
        <p:spPr bwMode="auto">
          <a:xfrm>
            <a:off x="1905000" y="2667000"/>
            <a:ext cx="5029200" cy="4028018"/>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to="" calcmode="lin" valueType="num">
                                      <p:cBhvr>
                                        <p:cTn id="7" dur="1" fill="hold"/>
                                        <p:tgtEl>
                                          <p:spTgt spid="3">
                                            <p:txEl>
                                              <p:pRg st="1" end="1"/>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 to="" calcmode="lin" valueType="num">
                                      <p:cBhvr>
                                        <p:cTn id="12" dur="1" fill="hold"/>
                                        <p:tgtEl>
                                          <p:spTgt spid="3">
                                            <p:txEl>
                                              <p:pRg st="2" end="2"/>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53" presetClass="entr" presetSubtype="0" fill="hold" nodeType="clickEffect">
                                  <p:stCondLst>
                                    <p:cond delay="0"/>
                                  </p:stCondLst>
                                  <p:childTnLst>
                                    <p:set>
                                      <p:cBhvr>
                                        <p:cTn id="16" dur="1" fill="hold">
                                          <p:stCondLst>
                                            <p:cond delay="0"/>
                                          </p:stCondLst>
                                        </p:cTn>
                                        <p:tgtEl>
                                          <p:spTgt spid="56322"/>
                                        </p:tgtEl>
                                        <p:attrNameLst>
                                          <p:attrName>style.visibility</p:attrName>
                                        </p:attrNameLst>
                                      </p:cBhvr>
                                      <p:to>
                                        <p:strVal val="visible"/>
                                      </p:to>
                                    </p:set>
                                    <p:anim calcmode="lin" valueType="num">
                                      <p:cBhvr>
                                        <p:cTn id="17" dur="500" fill="hold"/>
                                        <p:tgtEl>
                                          <p:spTgt spid="56322"/>
                                        </p:tgtEl>
                                        <p:attrNameLst>
                                          <p:attrName>ppt_w</p:attrName>
                                        </p:attrNameLst>
                                      </p:cBhvr>
                                      <p:tavLst>
                                        <p:tav tm="0">
                                          <p:val>
                                            <p:fltVal val="0"/>
                                          </p:val>
                                        </p:tav>
                                        <p:tav tm="100000">
                                          <p:val>
                                            <p:strVal val="#ppt_w"/>
                                          </p:val>
                                        </p:tav>
                                      </p:tavLst>
                                    </p:anim>
                                    <p:anim calcmode="lin" valueType="num">
                                      <p:cBhvr>
                                        <p:cTn id="18" dur="500" fill="hold"/>
                                        <p:tgtEl>
                                          <p:spTgt spid="56322"/>
                                        </p:tgtEl>
                                        <p:attrNameLst>
                                          <p:attrName>ppt_h</p:attrName>
                                        </p:attrNameLst>
                                      </p:cBhvr>
                                      <p:tavLst>
                                        <p:tav tm="0">
                                          <p:val>
                                            <p:fltVal val="0"/>
                                          </p:val>
                                        </p:tav>
                                        <p:tav tm="100000">
                                          <p:val>
                                            <p:strVal val="#ppt_h"/>
                                          </p:val>
                                        </p:tav>
                                      </p:tavLst>
                                    </p:anim>
                                    <p:animEffect transition="in" filter="fade">
                                      <p:cBhvr>
                                        <p:cTn id="19" dur="500"/>
                                        <p:tgtEl>
                                          <p:spTgt spid="563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9144000" cy="2667000"/>
          </a:xfrm>
        </p:spPr>
        <p:txBody>
          <a:bodyPr/>
          <a:lstStyle/>
          <a:p>
            <a:pPr lvl="0"/>
            <a:r>
              <a:rPr lang="en-US" dirty="0"/>
              <a:t>Christ was a stumbling stone to Israel </a:t>
            </a:r>
            <a:r>
              <a:rPr lang="en-US" i="1" dirty="0" smtClean="0"/>
              <a:t>(I </a:t>
            </a:r>
            <a:r>
              <a:rPr lang="en-US" i="1" dirty="0"/>
              <a:t>Cor. 1:23; </a:t>
            </a:r>
            <a:r>
              <a:rPr lang="en-US" i="1" dirty="0" smtClean="0"/>
              <a:t>      I </a:t>
            </a:r>
            <a:r>
              <a:rPr lang="en-US" i="1" dirty="0"/>
              <a:t>Pet. 2:8</a:t>
            </a:r>
            <a:r>
              <a:rPr lang="en-US" i="1" dirty="0" smtClean="0"/>
              <a:t>)</a:t>
            </a:r>
            <a:endParaRPr lang="en-US" i="1" dirty="0"/>
          </a:p>
          <a:p>
            <a:pPr lvl="0"/>
            <a:r>
              <a:rPr lang="en-US" dirty="0"/>
              <a:t>Christ is the Foundation and </a:t>
            </a:r>
            <a:r>
              <a:rPr lang="en-US" dirty="0" smtClean="0"/>
              <a:t>Chief </a:t>
            </a:r>
            <a:r>
              <a:rPr lang="en-US" dirty="0"/>
              <a:t>Cornerstone of the </a:t>
            </a:r>
            <a:r>
              <a:rPr lang="en-US" dirty="0" smtClean="0"/>
              <a:t>Church </a:t>
            </a:r>
            <a:r>
              <a:rPr lang="en-US" i="1" dirty="0"/>
              <a:t>(Eph. 2:20-22; </a:t>
            </a:r>
            <a:r>
              <a:rPr lang="en-US" i="1" dirty="0" smtClean="0"/>
              <a:t>I </a:t>
            </a:r>
            <a:r>
              <a:rPr lang="en-US" i="1" dirty="0"/>
              <a:t>Pet. </a:t>
            </a:r>
            <a:r>
              <a:rPr lang="en-US" i="1" dirty="0" smtClean="0"/>
              <a:t>2:4-5)</a:t>
            </a:r>
            <a:endParaRPr lang="en-US" i="1" dirty="0"/>
          </a:p>
          <a:p>
            <a:endParaRPr lang="en-US" dirty="0"/>
          </a:p>
        </p:txBody>
      </p:sp>
      <p:sp>
        <p:nvSpPr>
          <p:cNvPr id="4" name="Rectangle 3"/>
          <p:cNvSpPr/>
          <p:nvPr/>
        </p:nvSpPr>
        <p:spPr>
          <a:xfrm>
            <a:off x="152400" y="2438400"/>
            <a:ext cx="4953000" cy="1569660"/>
          </a:xfrm>
          <a:prstGeom prst="rect">
            <a:avLst/>
          </a:prstGeom>
        </p:spPr>
        <p:txBody>
          <a:bodyPr wrap="square">
            <a:spAutoFit/>
          </a:bodyPr>
          <a:lstStyle/>
          <a:p>
            <a:pPr algn="ctr"/>
            <a:r>
              <a:rPr lang="en-US" sz="3200" i="1" dirty="0" smtClean="0">
                <a:solidFill>
                  <a:srgbClr val="FFFF00"/>
                </a:solidFill>
              </a:rPr>
              <a:t> John 1:11 “He came unto his own, and his own received him not.”</a:t>
            </a:r>
            <a:endParaRPr lang="en-US" sz="3200" i="1" dirty="0">
              <a:solidFill>
                <a:srgbClr val="FFFF00"/>
              </a:solidFill>
            </a:endParaRPr>
          </a:p>
        </p:txBody>
      </p:sp>
      <p:pic>
        <p:nvPicPr>
          <p:cNvPr id="57350" name="Picture 6" descr="http://dephnevictorious.files.wordpress.com/2010/03/jesus-cross.jpg"/>
          <p:cNvPicPr>
            <a:picLocks noChangeAspect="1" noChangeArrowheads="1"/>
          </p:cNvPicPr>
          <p:nvPr/>
        </p:nvPicPr>
        <p:blipFill>
          <a:blip r:embed="rId2" cstate="print"/>
          <a:srcRect/>
          <a:stretch>
            <a:fillRect/>
          </a:stretch>
        </p:blipFill>
        <p:spPr bwMode="auto">
          <a:xfrm>
            <a:off x="5257800" y="3505200"/>
            <a:ext cx="3886200" cy="2556257"/>
          </a:xfrm>
          <a:prstGeom prst="rect">
            <a:avLst/>
          </a:prstGeom>
          <a:noFill/>
        </p:spPr>
      </p:pic>
      <p:pic>
        <p:nvPicPr>
          <p:cNvPr id="57352" name="Picture 8" descr="http://www.thechristiangift.com/newsletters/wp-content/uploads/2012/09/foundation-corrected-595.jpg"/>
          <p:cNvPicPr>
            <a:picLocks noChangeAspect="1" noChangeArrowheads="1"/>
          </p:cNvPicPr>
          <p:nvPr/>
        </p:nvPicPr>
        <p:blipFill>
          <a:blip r:embed="rId3" cstate="print"/>
          <a:srcRect t="246" r="14286" b="41758"/>
          <a:stretch>
            <a:fillRect/>
          </a:stretch>
        </p:blipFill>
        <p:spPr bwMode="auto">
          <a:xfrm>
            <a:off x="0" y="4267200"/>
            <a:ext cx="4974336" cy="2590800"/>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to="" calcmode="lin" valueType="num">
                                      <p:cBhvr>
                                        <p:cTn id="7" dur="1" fill="hold"/>
                                        <p:tgtEl>
                                          <p:spTgt spid="4"/>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nodeType="clickEffect">
                                  <p:stCondLst>
                                    <p:cond delay="0"/>
                                  </p:stCondLst>
                                  <p:childTnLst>
                                    <p:set>
                                      <p:cBhvr>
                                        <p:cTn id="11" dur="1" fill="hold">
                                          <p:stCondLst>
                                            <p:cond delay="0"/>
                                          </p:stCondLst>
                                        </p:cTn>
                                        <p:tgtEl>
                                          <p:spTgt spid="57350"/>
                                        </p:tgtEl>
                                        <p:attrNameLst>
                                          <p:attrName>style.visibility</p:attrName>
                                        </p:attrNameLst>
                                      </p:cBhvr>
                                      <p:to>
                                        <p:strVal val="visible"/>
                                      </p:to>
                                    </p:set>
                                    <p:anim to="" calcmode="lin" valueType="num">
                                      <p:cBhvr>
                                        <p:cTn id="12" dur="1" fill="hold"/>
                                        <p:tgtEl>
                                          <p:spTgt spid="57350"/>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 to="" calcmode="lin" valueType="num">
                                      <p:cBhvr>
                                        <p:cTn id="17" dur="1" fill="hold"/>
                                        <p:tgtEl>
                                          <p:spTgt spid="3">
                                            <p:txEl>
                                              <p:pRg st="1" end="1"/>
                                            </p:txEl>
                                          </p:spTgt>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nodeType="clickEffect">
                                  <p:stCondLst>
                                    <p:cond delay="0"/>
                                  </p:stCondLst>
                                  <p:childTnLst>
                                    <p:set>
                                      <p:cBhvr>
                                        <p:cTn id="21" dur="1" fill="hold">
                                          <p:stCondLst>
                                            <p:cond delay="0"/>
                                          </p:stCondLst>
                                        </p:cTn>
                                        <p:tgtEl>
                                          <p:spTgt spid="57352"/>
                                        </p:tgtEl>
                                        <p:attrNameLst>
                                          <p:attrName>style.visibility</p:attrName>
                                        </p:attrNameLst>
                                      </p:cBhvr>
                                      <p:to>
                                        <p:strVal val="visible"/>
                                      </p:to>
                                    </p:set>
                                    <p:anim to="" calcmode="lin" valueType="num">
                                      <p:cBhvr>
                                        <p:cTn id="22" dur="1" fill="hold"/>
                                        <p:tgtEl>
                                          <p:spTgt spid="57352"/>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1"/>
            <a:ext cx="8991600" cy="2286000"/>
          </a:xfrm>
        </p:spPr>
        <p:txBody>
          <a:bodyPr/>
          <a:lstStyle/>
          <a:p>
            <a:pPr lvl="0"/>
            <a:r>
              <a:rPr lang="en-US" dirty="0"/>
              <a:t>Christ is Israel’s Messiah and King </a:t>
            </a:r>
            <a:r>
              <a:rPr lang="en-US" i="1" dirty="0"/>
              <a:t>(</a:t>
            </a:r>
            <a:r>
              <a:rPr lang="en-US" i="1" dirty="0" smtClean="0"/>
              <a:t>John </a:t>
            </a:r>
            <a:r>
              <a:rPr lang="en-US" i="1" dirty="0"/>
              <a:t>1:49</a:t>
            </a:r>
            <a:r>
              <a:rPr lang="en-US" i="1" dirty="0" smtClean="0"/>
              <a:t>) </a:t>
            </a:r>
            <a:endParaRPr lang="en-US" i="1" dirty="0"/>
          </a:p>
          <a:p>
            <a:pPr lvl="0"/>
            <a:r>
              <a:rPr lang="en-US" dirty="0"/>
              <a:t>Christ is the </a:t>
            </a:r>
            <a:r>
              <a:rPr lang="en-US" dirty="0" smtClean="0"/>
              <a:t>Church’s </a:t>
            </a:r>
            <a:r>
              <a:rPr lang="en-US" dirty="0"/>
              <a:t>Savior, Bridegroom, and Head </a:t>
            </a:r>
            <a:r>
              <a:rPr lang="en-US" i="1" dirty="0"/>
              <a:t>(Eph. 5:23</a:t>
            </a:r>
            <a:r>
              <a:rPr lang="en-US" i="1" dirty="0" smtClean="0"/>
              <a:t>) </a:t>
            </a:r>
            <a:endParaRPr lang="en-US" i="1" dirty="0"/>
          </a:p>
          <a:p>
            <a:endParaRPr lang="en-US" dirty="0"/>
          </a:p>
        </p:txBody>
      </p:sp>
      <p:pic>
        <p:nvPicPr>
          <p:cNvPr id="58370" name="Picture 2" descr="http://www.jesusmessiah.com/Jesus_Messiah.jpg"/>
          <p:cNvPicPr>
            <a:picLocks noChangeAspect="1" noChangeArrowheads="1"/>
          </p:cNvPicPr>
          <p:nvPr/>
        </p:nvPicPr>
        <p:blipFill>
          <a:blip r:embed="rId2" cstate="print"/>
          <a:srcRect/>
          <a:stretch>
            <a:fillRect/>
          </a:stretch>
        </p:blipFill>
        <p:spPr bwMode="auto">
          <a:xfrm rot="21043838">
            <a:off x="609600" y="1981200"/>
            <a:ext cx="3252651" cy="1828800"/>
          </a:xfrm>
          <a:prstGeom prst="rect">
            <a:avLst/>
          </a:prstGeom>
          <a:noFill/>
        </p:spPr>
      </p:pic>
      <p:pic>
        <p:nvPicPr>
          <p:cNvPr id="58372" name="Picture 4" descr="http://www.urantiansojourn.com/wp-content/uploads/2008/04/whiteboard.jpg"/>
          <p:cNvPicPr>
            <a:picLocks noChangeAspect="1" noChangeArrowheads="1"/>
          </p:cNvPicPr>
          <p:nvPr/>
        </p:nvPicPr>
        <p:blipFill>
          <a:blip r:embed="rId3" cstate="print"/>
          <a:srcRect/>
          <a:stretch>
            <a:fillRect/>
          </a:stretch>
        </p:blipFill>
        <p:spPr bwMode="auto">
          <a:xfrm rot="412691">
            <a:off x="5562600" y="1524000"/>
            <a:ext cx="2670372" cy="2057400"/>
          </a:xfrm>
          <a:prstGeom prst="rect">
            <a:avLst/>
          </a:prstGeom>
          <a:noFill/>
        </p:spPr>
      </p:pic>
      <p:pic>
        <p:nvPicPr>
          <p:cNvPr id="58374" name="Picture 6" descr="http://images.fineartamerica.com/images-medium-large/jesus-christ-the-savior-pamela-johnson.jpg"/>
          <p:cNvPicPr>
            <a:picLocks noChangeAspect="1" noChangeArrowheads="1"/>
          </p:cNvPicPr>
          <p:nvPr/>
        </p:nvPicPr>
        <p:blipFill>
          <a:blip r:embed="rId4" cstate="print"/>
          <a:srcRect/>
          <a:stretch>
            <a:fillRect/>
          </a:stretch>
        </p:blipFill>
        <p:spPr bwMode="auto">
          <a:xfrm rot="433960">
            <a:off x="1159591" y="3576578"/>
            <a:ext cx="2524125" cy="2844085"/>
          </a:xfrm>
          <a:prstGeom prst="rect">
            <a:avLst/>
          </a:prstGeom>
          <a:noFill/>
        </p:spPr>
      </p:pic>
      <p:pic>
        <p:nvPicPr>
          <p:cNvPr id="58376" name="Picture 8" descr="http://2.bp.blogspot.com/_3giJHcgq7Zk/S_nOAgBkUTI/AAAAAAAAASs/q9FyT2u855Q/s1600/abride.jpg"/>
          <p:cNvPicPr>
            <a:picLocks noChangeAspect="1" noChangeArrowheads="1"/>
          </p:cNvPicPr>
          <p:nvPr/>
        </p:nvPicPr>
        <p:blipFill>
          <a:blip r:embed="rId5" cstate="print"/>
          <a:srcRect/>
          <a:stretch>
            <a:fillRect/>
          </a:stretch>
        </p:blipFill>
        <p:spPr bwMode="auto">
          <a:xfrm>
            <a:off x="3581400" y="3124200"/>
            <a:ext cx="2514600" cy="2602832"/>
          </a:xfrm>
          <a:prstGeom prst="rect">
            <a:avLst/>
          </a:prstGeom>
          <a:noFill/>
        </p:spPr>
      </p:pic>
      <p:pic>
        <p:nvPicPr>
          <p:cNvPr id="58378" name="Picture 10" descr="http://65cc56e20a0495d4264c-e72ee38a1ba1595ee931f859befd3aba.r74.cf2.rackcdn.com/uploaded/j/0e303231_jesus-christ-head-of-church-web.png"/>
          <p:cNvPicPr>
            <a:picLocks noChangeAspect="1" noChangeArrowheads="1"/>
          </p:cNvPicPr>
          <p:nvPr/>
        </p:nvPicPr>
        <p:blipFill>
          <a:blip r:embed="rId6" cstate="print"/>
          <a:srcRect l="56000" t="-1493" r="10000"/>
          <a:stretch>
            <a:fillRect/>
          </a:stretch>
        </p:blipFill>
        <p:spPr bwMode="auto">
          <a:xfrm rot="715139">
            <a:off x="5775769" y="4595353"/>
            <a:ext cx="3352800" cy="1676400"/>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58370"/>
                                        </p:tgtEl>
                                        <p:attrNameLst>
                                          <p:attrName>style.visibility</p:attrName>
                                        </p:attrNameLst>
                                      </p:cBhvr>
                                      <p:to>
                                        <p:strVal val="visible"/>
                                      </p:to>
                                    </p:set>
                                    <p:anim to="" calcmode="lin" valueType="num">
                                      <p:cBhvr>
                                        <p:cTn id="7" dur="1" fill="hold"/>
                                        <p:tgtEl>
                                          <p:spTgt spid="58370"/>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nodeType="clickEffect">
                                  <p:stCondLst>
                                    <p:cond delay="0"/>
                                  </p:stCondLst>
                                  <p:childTnLst>
                                    <p:set>
                                      <p:cBhvr>
                                        <p:cTn id="11" dur="1" fill="hold">
                                          <p:stCondLst>
                                            <p:cond delay="0"/>
                                          </p:stCondLst>
                                        </p:cTn>
                                        <p:tgtEl>
                                          <p:spTgt spid="58372"/>
                                        </p:tgtEl>
                                        <p:attrNameLst>
                                          <p:attrName>style.visibility</p:attrName>
                                        </p:attrNameLst>
                                      </p:cBhvr>
                                      <p:to>
                                        <p:strVal val="visible"/>
                                      </p:to>
                                    </p:set>
                                    <p:anim to="" calcmode="lin" valueType="num">
                                      <p:cBhvr>
                                        <p:cTn id="12" dur="1" fill="hold"/>
                                        <p:tgtEl>
                                          <p:spTgt spid="58372"/>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 to="" calcmode="lin" valueType="num">
                                      <p:cBhvr>
                                        <p:cTn id="17" dur="1" fill="hold"/>
                                        <p:tgtEl>
                                          <p:spTgt spid="3">
                                            <p:txEl>
                                              <p:pRg st="1" end="1"/>
                                            </p:txEl>
                                          </p:spTgt>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nodeType="clickEffect">
                                  <p:stCondLst>
                                    <p:cond delay="0"/>
                                  </p:stCondLst>
                                  <p:childTnLst>
                                    <p:set>
                                      <p:cBhvr>
                                        <p:cTn id="21" dur="1" fill="hold">
                                          <p:stCondLst>
                                            <p:cond delay="0"/>
                                          </p:stCondLst>
                                        </p:cTn>
                                        <p:tgtEl>
                                          <p:spTgt spid="58374"/>
                                        </p:tgtEl>
                                        <p:attrNameLst>
                                          <p:attrName>style.visibility</p:attrName>
                                        </p:attrNameLst>
                                      </p:cBhvr>
                                      <p:to>
                                        <p:strVal val="visible"/>
                                      </p:to>
                                    </p:set>
                                    <p:anim to="" calcmode="lin" valueType="num">
                                      <p:cBhvr>
                                        <p:cTn id="22" dur="1" fill="hold"/>
                                        <p:tgtEl>
                                          <p:spTgt spid="58374"/>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nodeType="clickEffect">
                                  <p:stCondLst>
                                    <p:cond delay="0"/>
                                  </p:stCondLst>
                                  <p:childTnLst>
                                    <p:set>
                                      <p:cBhvr>
                                        <p:cTn id="26" dur="1" fill="hold">
                                          <p:stCondLst>
                                            <p:cond delay="0"/>
                                          </p:stCondLst>
                                        </p:cTn>
                                        <p:tgtEl>
                                          <p:spTgt spid="58376"/>
                                        </p:tgtEl>
                                        <p:attrNameLst>
                                          <p:attrName>style.visibility</p:attrName>
                                        </p:attrNameLst>
                                      </p:cBhvr>
                                      <p:to>
                                        <p:strVal val="visible"/>
                                      </p:to>
                                    </p:set>
                                    <p:anim to="" calcmode="lin" valueType="num">
                                      <p:cBhvr>
                                        <p:cTn id="27" dur="1" fill="hold"/>
                                        <p:tgtEl>
                                          <p:spTgt spid="58376"/>
                                        </p:tgtEl>
                                        <p:attrNameLst>
                                          <p:attrName/>
                                        </p:attrNameLst>
                                      </p:cBhvr>
                                    </p:anim>
                                  </p:childTnLst>
                                </p:cTn>
                              </p:par>
                            </p:childTnLst>
                          </p:cTn>
                        </p:par>
                      </p:childTnLst>
                    </p:cTn>
                  </p:par>
                  <p:par>
                    <p:cTn id="28" fill="hold">
                      <p:stCondLst>
                        <p:cond delay="indefinite"/>
                      </p:stCondLst>
                      <p:childTnLst>
                        <p:par>
                          <p:cTn id="29" fill="hold">
                            <p:stCondLst>
                              <p:cond delay="0"/>
                            </p:stCondLst>
                            <p:childTnLst>
                              <p:par>
                                <p:cTn id="30" presetID="24" presetClass="entr" presetSubtype="0" fill="hold" nodeType="clickEffect">
                                  <p:stCondLst>
                                    <p:cond delay="0"/>
                                  </p:stCondLst>
                                  <p:childTnLst>
                                    <p:set>
                                      <p:cBhvr>
                                        <p:cTn id="31" dur="1" fill="hold">
                                          <p:stCondLst>
                                            <p:cond delay="0"/>
                                          </p:stCondLst>
                                        </p:cTn>
                                        <p:tgtEl>
                                          <p:spTgt spid="58378"/>
                                        </p:tgtEl>
                                        <p:attrNameLst>
                                          <p:attrName>style.visibility</p:attrName>
                                        </p:attrNameLst>
                                      </p:cBhvr>
                                      <p:to>
                                        <p:strVal val="visible"/>
                                      </p:to>
                                    </p:set>
                                    <p:anim to="" calcmode="lin" valueType="num">
                                      <p:cBhvr>
                                        <p:cTn id="32" dur="1" fill="hold"/>
                                        <p:tgtEl>
                                          <p:spTgt spid="58378"/>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8" name="Picture 2" descr="http://2.bp.blogspot.com/-pSf8RVXw9TU/T0vCJ-65cyI/AAAAAAAAA8Q/x2vPwQsrE9M/s1600/Matthew1618.jpg"/>
          <p:cNvPicPr>
            <a:picLocks noChangeAspect="1" noChangeArrowheads="1"/>
          </p:cNvPicPr>
          <p:nvPr/>
        </p:nvPicPr>
        <p:blipFill>
          <a:blip r:embed="rId2" cstate="print"/>
          <a:srcRect/>
          <a:stretch>
            <a:fillRect/>
          </a:stretch>
        </p:blipFill>
        <p:spPr bwMode="auto">
          <a:xfrm>
            <a:off x="-9150" y="457200"/>
            <a:ext cx="9153150" cy="6096000"/>
          </a:xfrm>
          <a:prstGeom prst="rect">
            <a:avLst/>
          </a:prstGeom>
          <a:ln>
            <a:noFill/>
          </a:ln>
          <a:effectLst>
            <a:softEdge rad="112500"/>
          </a:effectLst>
        </p:spPr>
      </p:pic>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9144000" cy="3124200"/>
          </a:xfrm>
        </p:spPr>
        <p:txBody>
          <a:bodyPr/>
          <a:lstStyle/>
          <a:p>
            <a:pPr lvl="0">
              <a:buNone/>
            </a:pPr>
            <a:r>
              <a:rPr lang="en-US" dirty="0" smtClean="0">
                <a:solidFill>
                  <a:srgbClr val="FFFF00"/>
                </a:solidFill>
              </a:rPr>
              <a:t>7. The </a:t>
            </a:r>
            <a:r>
              <a:rPr lang="en-US" dirty="0">
                <a:solidFill>
                  <a:srgbClr val="FFFF00"/>
                </a:solidFill>
              </a:rPr>
              <a:t>relationship with the Holy Spirit is different. </a:t>
            </a:r>
          </a:p>
          <a:p>
            <a:pPr lvl="0"/>
            <a:r>
              <a:rPr lang="en-US" dirty="0"/>
              <a:t>The Holy Spirit rarely came upon individual Old Testament </a:t>
            </a:r>
            <a:r>
              <a:rPr lang="en-US" dirty="0" smtClean="0"/>
              <a:t>Israelites</a:t>
            </a:r>
            <a:r>
              <a:rPr lang="en-US" dirty="0"/>
              <a:t> </a:t>
            </a:r>
            <a:r>
              <a:rPr lang="en-US" dirty="0" smtClean="0"/>
              <a:t>– </a:t>
            </a:r>
            <a:r>
              <a:rPr lang="en-US" i="1" dirty="0" smtClean="0"/>
              <a:t>(Psalm 51:11)</a:t>
            </a:r>
            <a:endParaRPr lang="en-US" i="1" dirty="0"/>
          </a:p>
          <a:p>
            <a:pPr lvl="0"/>
            <a:r>
              <a:rPr lang="en-US" dirty="0"/>
              <a:t>The Holy Spirit actually lives inside each New Testament believer </a:t>
            </a:r>
            <a:r>
              <a:rPr lang="en-US" dirty="0" smtClean="0"/>
              <a:t> - </a:t>
            </a:r>
            <a:r>
              <a:rPr lang="en-US" i="1" dirty="0" smtClean="0"/>
              <a:t>(I </a:t>
            </a:r>
            <a:r>
              <a:rPr lang="en-US" i="1" dirty="0"/>
              <a:t>Cor. 6:19</a:t>
            </a:r>
            <a:r>
              <a:rPr lang="en-US" i="1" dirty="0" smtClean="0"/>
              <a:t>) </a:t>
            </a:r>
            <a:endParaRPr lang="en-US" i="1" dirty="0"/>
          </a:p>
          <a:p>
            <a:endParaRPr lang="en-US" dirty="0"/>
          </a:p>
        </p:txBody>
      </p:sp>
      <p:pic>
        <p:nvPicPr>
          <p:cNvPr id="59396" name="Picture 4" descr="http://enloeministries.org/wp-content/uploads/2012/01/HOLYSPIRITINSIDECDCOVERlowres.jpg"/>
          <p:cNvPicPr>
            <a:picLocks noChangeAspect="1" noChangeArrowheads="1"/>
          </p:cNvPicPr>
          <p:nvPr/>
        </p:nvPicPr>
        <p:blipFill>
          <a:blip r:embed="rId2" cstate="print"/>
          <a:srcRect t="14474" b="23684"/>
          <a:stretch>
            <a:fillRect/>
          </a:stretch>
        </p:blipFill>
        <p:spPr bwMode="auto">
          <a:xfrm>
            <a:off x="1524000" y="3048000"/>
            <a:ext cx="5791199" cy="3581400"/>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to="" calcmode="lin" valueType="num">
                                      <p:cBhvr>
                                        <p:cTn id="7" dur="1" fill="hold"/>
                                        <p:tgtEl>
                                          <p:spTgt spid="3">
                                            <p:txEl>
                                              <p:pRg st="1" end="1"/>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 to="" calcmode="lin" valueType="num">
                                      <p:cBhvr>
                                        <p:cTn id="12" dur="1" fill="hold"/>
                                        <p:tgtEl>
                                          <p:spTgt spid="3">
                                            <p:txEl>
                                              <p:pRg st="2" end="2"/>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nodeType="clickEffect">
                                  <p:stCondLst>
                                    <p:cond delay="0"/>
                                  </p:stCondLst>
                                  <p:childTnLst>
                                    <p:set>
                                      <p:cBhvr>
                                        <p:cTn id="16" dur="1" fill="hold">
                                          <p:stCondLst>
                                            <p:cond delay="0"/>
                                          </p:stCondLst>
                                        </p:cTn>
                                        <p:tgtEl>
                                          <p:spTgt spid="59396"/>
                                        </p:tgtEl>
                                        <p:attrNameLst>
                                          <p:attrName>style.visibility</p:attrName>
                                        </p:attrNameLst>
                                      </p:cBhvr>
                                      <p:to>
                                        <p:strVal val="visible"/>
                                      </p:to>
                                    </p:set>
                                    <p:anim to="" calcmode="lin" valueType="num">
                                      <p:cBhvr>
                                        <p:cTn id="17" dur="1" fill="hold"/>
                                        <p:tgtEl>
                                          <p:spTgt spid="59396"/>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http://4.bp.blogspot.com/-Ix2Y-vBKy1Y/T38OwNI74SI/AAAAAAAAAPA/o6uJy8zdVt0/s1600/34321_You_Are_Gods_Temple_t_sm.jpg"/>
          <p:cNvPicPr>
            <a:picLocks noChangeAspect="1" noChangeArrowheads="1"/>
          </p:cNvPicPr>
          <p:nvPr/>
        </p:nvPicPr>
        <p:blipFill>
          <a:blip r:embed="rId2" cstate="print"/>
          <a:srcRect/>
          <a:stretch>
            <a:fillRect/>
          </a:stretch>
        </p:blipFill>
        <p:spPr bwMode="auto">
          <a:xfrm>
            <a:off x="2057400" y="2400300"/>
            <a:ext cx="5638800" cy="4229100"/>
          </a:xfrm>
          <a:prstGeom prst="rect">
            <a:avLst/>
          </a:prstGeom>
          <a:noFill/>
        </p:spPr>
      </p:pic>
      <p:sp>
        <p:nvSpPr>
          <p:cNvPr id="4" name="Content Placeholder 3"/>
          <p:cNvSpPr>
            <a:spLocks noGrp="1"/>
          </p:cNvSpPr>
          <p:nvPr>
            <p:ph idx="1"/>
          </p:nvPr>
        </p:nvSpPr>
        <p:spPr>
          <a:xfrm>
            <a:off x="0" y="228599"/>
            <a:ext cx="9144000" cy="2590801"/>
          </a:xfrm>
        </p:spPr>
        <p:txBody>
          <a:bodyPr/>
          <a:lstStyle/>
          <a:p>
            <a:pPr lvl="0">
              <a:buNone/>
            </a:pPr>
            <a:r>
              <a:rPr lang="en-US" dirty="0" smtClean="0">
                <a:solidFill>
                  <a:srgbClr val="FFFF00"/>
                </a:solidFill>
              </a:rPr>
              <a:t>8. The </a:t>
            </a:r>
            <a:r>
              <a:rPr lang="en-US" dirty="0">
                <a:solidFill>
                  <a:srgbClr val="FFFF00"/>
                </a:solidFill>
              </a:rPr>
              <a:t>temple is different. </a:t>
            </a:r>
          </a:p>
          <a:p>
            <a:pPr lvl="0"/>
            <a:r>
              <a:rPr lang="en-US" dirty="0"/>
              <a:t>Israel </a:t>
            </a:r>
            <a:r>
              <a:rPr lang="en-US" i="1" dirty="0"/>
              <a:t>had</a:t>
            </a:r>
            <a:r>
              <a:rPr lang="en-US" dirty="0"/>
              <a:t> a Temple </a:t>
            </a:r>
            <a:r>
              <a:rPr lang="en-US" dirty="0" smtClean="0"/>
              <a:t>- </a:t>
            </a:r>
            <a:r>
              <a:rPr lang="en-US" i="1" dirty="0" smtClean="0"/>
              <a:t>(Exod. </a:t>
            </a:r>
            <a:r>
              <a:rPr lang="en-US" i="1" dirty="0"/>
              <a:t>25:8</a:t>
            </a:r>
            <a:r>
              <a:rPr lang="en-US" i="1" dirty="0" smtClean="0"/>
              <a:t>)</a:t>
            </a:r>
            <a:endParaRPr lang="en-US" i="1" dirty="0"/>
          </a:p>
          <a:p>
            <a:pPr lvl="0"/>
            <a:r>
              <a:rPr lang="en-US" dirty="0"/>
              <a:t>The </a:t>
            </a:r>
            <a:r>
              <a:rPr lang="en-US" dirty="0" smtClean="0"/>
              <a:t>church </a:t>
            </a:r>
            <a:r>
              <a:rPr lang="en-US" i="1" dirty="0"/>
              <a:t>is</a:t>
            </a:r>
            <a:r>
              <a:rPr lang="en-US" dirty="0"/>
              <a:t> a temple </a:t>
            </a:r>
            <a:r>
              <a:rPr lang="en-US" dirty="0" smtClean="0"/>
              <a:t>- </a:t>
            </a:r>
            <a:r>
              <a:rPr lang="en-US" i="1" dirty="0" smtClean="0"/>
              <a:t>(</a:t>
            </a:r>
            <a:r>
              <a:rPr lang="en-US" i="1" dirty="0"/>
              <a:t>Eph. 2:21) </a:t>
            </a:r>
          </a:p>
          <a:p>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4">
                                            <p:txEl>
                                              <p:pRg st="1" end="1"/>
                                            </p:txEl>
                                          </p:spTgt>
                                        </p:tgtEl>
                                        <p:attrNameLst>
                                          <p:attrName>style.visibility</p:attrName>
                                        </p:attrNameLst>
                                      </p:cBhvr>
                                      <p:to>
                                        <p:strVal val="visible"/>
                                      </p:to>
                                    </p:set>
                                    <p:anim to="" calcmode="lin" valueType="num">
                                      <p:cBhvr>
                                        <p:cTn id="7" dur="1" fill="hold"/>
                                        <p:tgtEl>
                                          <p:spTgt spid="4">
                                            <p:txEl>
                                              <p:pRg st="1" end="1"/>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4">
                                            <p:txEl>
                                              <p:pRg st="2" end="2"/>
                                            </p:txEl>
                                          </p:spTgt>
                                        </p:tgtEl>
                                        <p:attrNameLst>
                                          <p:attrName>style.visibility</p:attrName>
                                        </p:attrNameLst>
                                      </p:cBhvr>
                                      <p:to>
                                        <p:strVal val="visible"/>
                                      </p:to>
                                    </p:set>
                                    <p:anim to="" calcmode="lin" valueType="num">
                                      <p:cBhvr>
                                        <p:cTn id="12" dur="1" fill="hold"/>
                                        <p:tgtEl>
                                          <p:spTgt spid="4">
                                            <p:txEl>
                                              <p:pRg st="2" end="2"/>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nodeType="clickEffect">
                                  <p:stCondLst>
                                    <p:cond delay="0"/>
                                  </p:stCondLst>
                                  <p:childTnLst>
                                    <p:set>
                                      <p:cBhvr>
                                        <p:cTn id="16" dur="1" fill="hold">
                                          <p:stCondLst>
                                            <p:cond delay="0"/>
                                          </p:stCondLst>
                                        </p:cTn>
                                        <p:tgtEl>
                                          <p:spTgt spid="2"/>
                                        </p:tgtEl>
                                        <p:attrNameLst>
                                          <p:attrName>style.visibility</p:attrName>
                                        </p:attrNameLst>
                                      </p:cBhvr>
                                      <p:to>
                                        <p:strVal val="visible"/>
                                      </p:to>
                                    </p:set>
                                    <p:anim to="" calcmode="lin" valueType="num">
                                      <p:cBhvr>
                                        <p:cTn id="17" dur="1" fill="hold"/>
                                        <p:tgtEl>
                                          <p:spTgt spid="2"/>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uiExpand="1" build="p"/>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5592762"/>
          </a:xfrm>
        </p:spPr>
        <p:txBody>
          <a:bodyPr>
            <a:normAutofit/>
          </a:bodyPr>
          <a:lstStyle/>
          <a:p>
            <a:r>
              <a:rPr lang="en-US" dirty="0" smtClean="0">
                <a:effectLst>
                  <a:reflection blurRad="6350" stA="55000" endA="300" endPos="45500" dir="5400000" sy="-100000" algn="bl" rotWithShape="0"/>
                </a:effectLst>
              </a:rPr>
              <a:t>These contrasts </a:t>
            </a:r>
            <a:r>
              <a:rPr lang="en-US" dirty="0">
                <a:effectLst>
                  <a:reflection blurRad="6350" stA="55000" endA="300" endPos="45500" dir="5400000" sy="-100000" algn="bl" rotWithShape="0"/>
                </a:effectLst>
              </a:rPr>
              <a:t>should make it clear that the church is not Israel. </a:t>
            </a:r>
          </a:p>
        </p:txBody>
      </p:sp>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417638"/>
          </a:xfrm>
        </p:spPr>
        <p:txBody>
          <a:bodyPr/>
          <a:lstStyle/>
          <a:p>
            <a:r>
              <a:rPr lang="en-US" dirty="0" smtClean="0">
                <a:solidFill>
                  <a:srgbClr val="FFFF00"/>
                </a:solidFill>
              </a:rPr>
              <a:t>The Church is </a:t>
            </a:r>
            <a:r>
              <a:rPr lang="en-US" dirty="0">
                <a:solidFill>
                  <a:srgbClr val="FFFF00"/>
                </a:solidFill>
              </a:rPr>
              <a:t>not the </a:t>
            </a:r>
            <a:r>
              <a:rPr lang="en-US" dirty="0" smtClean="0">
                <a:solidFill>
                  <a:srgbClr val="FFFF00"/>
                </a:solidFill>
              </a:rPr>
              <a:t>Kingdom</a:t>
            </a:r>
            <a:endParaRPr lang="en-US" dirty="0">
              <a:solidFill>
                <a:srgbClr val="FFFF00"/>
              </a:solidFill>
            </a:endParaRPr>
          </a:p>
        </p:txBody>
      </p:sp>
      <p:sp>
        <p:nvSpPr>
          <p:cNvPr id="3" name="Content Placeholder 2"/>
          <p:cNvSpPr>
            <a:spLocks noGrp="1"/>
          </p:cNvSpPr>
          <p:nvPr>
            <p:ph idx="1"/>
          </p:nvPr>
        </p:nvSpPr>
        <p:spPr>
          <a:xfrm>
            <a:off x="152400" y="1447800"/>
            <a:ext cx="8763000" cy="2438401"/>
          </a:xfrm>
        </p:spPr>
        <p:txBody>
          <a:bodyPr/>
          <a:lstStyle/>
          <a:p>
            <a:r>
              <a:rPr lang="en-US" dirty="0"/>
              <a:t>The </a:t>
            </a:r>
            <a:r>
              <a:rPr lang="en-US" dirty="0" smtClean="0"/>
              <a:t>Church </a:t>
            </a:r>
            <a:r>
              <a:rPr lang="en-US" dirty="0"/>
              <a:t>is </a:t>
            </a:r>
            <a:r>
              <a:rPr lang="en-US" dirty="0" smtClean="0"/>
              <a:t>being built at this </a:t>
            </a:r>
            <a:r>
              <a:rPr lang="en-US" dirty="0"/>
              <a:t>present </a:t>
            </a:r>
            <a:r>
              <a:rPr lang="en-US" dirty="0" smtClean="0"/>
              <a:t>time - </a:t>
            </a:r>
            <a:r>
              <a:rPr lang="en-US" i="1" dirty="0"/>
              <a:t>(Eph. 4:12</a:t>
            </a:r>
            <a:r>
              <a:rPr lang="en-US" i="1" dirty="0" smtClean="0"/>
              <a:t>)</a:t>
            </a:r>
          </a:p>
          <a:p>
            <a:r>
              <a:rPr lang="en-US" dirty="0" smtClean="0"/>
              <a:t>The Kingdom </a:t>
            </a:r>
            <a:r>
              <a:rPr lang="en-US" dirty="0"/>
              <a:t>will be set up at a future time </a:t>
            </a:r>
            <a:r>
              <a:rPr lang="en-US" dirty="0" smtClean="0"/>
              <a:t>- </a:t>
            </a:r>
            <a:r>
              <a:rPr lang="en-US" i="1" dirty="0" smtClean="0"/>
              <a:t>(</a:t>
            </a:r>
            <a:r>
              <a:rPr lang="en-US" i="1" dirty="0"/>
              <a:t>Acts 15:16; Rev. 11:15</a:t>
            </a:r>
            <a:r>
              <a:rPr lang="en-US" i="1" dirty="0" smtClean="0"/>
              <a:t>)</a:t>
            </a:r>
            <a:endParaRPr lang="en-US" i="1" dirty="0"/>
          </a:p>
        </p:txBody>
      </p:sp>
      <p:pic>
        <p:nvPicPr>
          <p:cNvPr id="61442" name="Picture 2" descr="http://www.godsoutreachministryint.org/REVELATION-Jesus-Conquer-2-sd-Coming-703.jpg"/>
          <p:cNvPicPr>
            <a:picLocks noChangeAspect="1" noChangeArrowheads="1"/>
          </p:cNvPicPr>
          <p:nvPr/>
        </p:nvPicPr>
        <p:blipFill>
          <a:blip r:embed="rId2" cstate="print"/>
          <a:srcRect/>
          <a:stretch>
            <a:fillRect/>
          </a:stretch>
        </p:blipFill>
        <p:spPr bwMode="auto">
          <a:xfrm>
            <a:off x="304800" y="3716240"/>
            <a:ext cx="4190999" cy="3141760"/>
          </a:xfrm>
          <a:prstGeom prst="rect">
            <a:avLst/>
          </a:prstGeom>
          <a:noFill/>
        </p:spPr>
      </p:pic>
      <p:pic>
        <p:nvPicPr>
          <p:cNvPr id="61444" name="Picture 4" descr="http://howik.com/images/4/49/Jesus_king.jpg"/>
          <p:cNvPicPr>
            <a:picLocks noChangeAspect="1" noChangeArrowheads="1"/>
          </p:cNvPicPr>
          <p:nvPr/>
        </p:nvPicPr>
        <p:blipFill>
          <a:blip r:embed="rId3" cstate="print"/>
          <a:srcRect/>
          <a:stretch>
            <a:fillRect/>
          </a:stretch>
        </p:blipFill>
        <p:spPr bwMode="auto">
          <a:xfrm>
            <a:off x="5257800" y="3200400"/>
            <a:ext cx="3229638" cy="3429000"/>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 to="" calcmode="lin" valueType="num">
                                      <p:cBhvr>
                                        <p:cTn id="12" dur="1" fill="hold"/>
                                        <p:tgtEl>
                                          <p:spTgt spid="3">
                                            <p:txEl>
                                              <p:pRg st="1" end="1"/>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nodeType="clickEffect">
                                  <p:stCondLst>
                                    <p:cond delay="0"/>
                                  </p:stCondLst>
                                  <p:childTnLst>
                                    <p:set>
                                      <p:cBhvr>
                                        <p:cTn id="16" dur="1" fill="hold">
                                          <p:stCondLst>
                                            <p:cond delay="0"/>
                                          </p:stCondLst>
                                        </p:cTn>
                                        <p:tgtEl>
                                          <p:spTgt spid="61442"/>
                                        </p:tgtEl>
                                        <p:attrNameLst>
                                          <p:attrName>style.visibility</p:attrName>
                                        </p:attrNameLst>
                                      </p:cBhvr>
                                      <p:to>
                                        <p:strVal val="visible"/>
                                      </p:to>
                                    </p:set>
                                    <p:anim to="" calcmode="lin" valueType="num">
                                      <p:cBhvr>
                                        <p:cTn id="17" dur="1" fill="hold"/>
                                        <p:tgtEl>
                                          <p:spTgt spid="61442"/>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nodeType="clickEffect">
                                  <p:stCondLst>
                                    <p:cond delay="0"/>
                                  </p:stCondLst>
                                  <p:childTnLst>
                                    <p:set>
                                      <p:cBhvr>
                                        <p:cTn id="21" dur="1" fill="hold">
                                          <p:stCondLst>
                                            <p:cond delay="0"/>
                                          </p:stCondLst>
                                        </p:cTn>
                                        <p:tgtEl>
                                          <p:spTgt spid="61444"/>
                                        </p:tgtEl>
                                        <p:attrNameLst>
                                          <p:attrName>style.visibility</p:attrName>
                                        </p:attrNameLst>
                                      </p:cBhvr>
                                      <p:to>
                                        <p:strVal val="visible"/>
                                      </p:to>
                                    </p:set>
                                    <p:anim to="" calcmode="lin" valueType="num">
                                      <p:cBhvr>
                                        <p:cTn id="22" dur="1" fill="hold"/>
                                        <p:tgtEl>
                                          <p:spTgt spid="61444"/>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685800"/>
            <a:ext cx="3886200" cy="1015663"/>
          </a:xfrm>
          <a:prstGeom prst="rect">
            <a:avLst/>
          </a:prstGeom>
        </p:spPr>
        <p:txBody>
          <a:bodyPr wrap="square">
            <a:spAutoFit/>
          </a:bodyPr>
          <a:lstStyle/>
          <a:p>
            <a:pPr algn="ctr"/>
            <a:r>
              <a:rPr lang="en-US" sz="2000" dirty="0" smtClean="0"/>
              <a:t>Luke 17:21 “Neither shall they say, Lo here! or, lo there! for, behold, the kingdom of God is within you.”</a:t>
            </a:r>
            <a:endParaRPr lang="en-US" sz="2000" dirty="0"/>
          </a:p>
        </p:txBody>
      </p:sp>
      <p:sp>
        <p:nvSpPr>
          <p:cNvPr id="3" name="Rectangle 2"/>
          <p:cNvSpPr/>
          <p:nvPr/>
        </p:nvSpPr>
        <p:spPr>
          <a:xfrm>
            <a:off x="3886200" y="990600"/>
            <a:ext cx="5105400" cy="1631216"/>
          </a:xfrm>
          <a:prstGeom prst="rect">
            <a:avLst/>
          </a:prstGeom>
        </p:spPr>
        <p:txBody>
          <a:bodyPr wrap="square">
            <a:spAutoFit/>
          </a:bodyPr>
          <a:lstStyle/>
          <a:p>
            <a:pPr algn="ctr"/>
            <a:r>
              <a:rPr lang="en-US" sz="2000" dirty="0" smtClean="0"/>
              <a:t> Matt. 5:20 “For I say unto you, That except your righteousness shall exceed the righteousness of the scribes and Pharisees, ye shall in no case enter into the kingdom of heaven.”</a:t>
            </a:r>
            <a:endParaRPr lang="en-US" sz="2000" dirty="0"/>
          </a:p>
        </p:txBody>
      </p:sp>
      <p:sp>
        <p:nvSpPr>
          <p:cNvPr id="4" name="Rectangle 3"/>
          <p:cNvSpPr/>
          <p:nvPr/>
        </p:nvSpPr>
        <p:spPr>
          <a:xfrm>
            <a:off x="228600" y="4953000"/>
            <a:ext cx="4413738" cy="1631216"/>
          </a:xfrm>
          <a:prstGeom prst="rect">
            <a:avLst/>
          </a:prstGeom>
        </p:spPr>
        <p:txBody>
          <a:bodyPr wrap="square">
            <a:spAutoFit/>
          </a:bodyPr>
          <a:lstStyle/>
          <a:p>
            <a:pPr algn="ctr"/>
            <a:r>
              <a:rPr lang="en-US" sz="2000" dirty="0" smtClean="0"/>
              <a:t> Luke 11:2 “And he said unto them, When ye pray, say, Our Father which art in heaven, Hallowed be thy name. Thy kingdom come. Thy will be done, as in heaven, so in earth.”</a:t>
            </a:r>
            <a:endParaRPr lang="en-US" sz="2000" dirty="0"/>
          </a:p>
        </p:txBody>
      </p:sp>
      <p:pic>
        <p:nvPicPr>
          <p:cNvPr id="70658" name="Picture 2" descr="http://farm7.staticflickr.com/6011/5925493031_50f1b6e02b.jpg"/>
          <p:cNvPicPr>
            <a:picLocks noChangeAspect="1" noChangeArrowheads="1"/>
          </p:cNvPicPr>
          <p:nvPr/>
        </p:nvPicPr>
        <p:blipFill>
          <a:blip r:embed="rId2" cstate="print"/>
          <a:srcRect/>
          <a:stretch>
            <a:fillRect/>
          </a:stretch>
        </p:blipFill>
        <p:spPr bwMode="auto">
          <a:xfrm>
            <a:off x="609600" y="1905000"/>
            <a:ext cx="1971675" cy="2245643"/>
          </a:xfrm>
          <a:prstGeom prst="rect">
            <a:avLst/>
          </a:prstGeom>
          <a:noFill/>
        </p:spPr>
      </p:pic>
      <p:pic>
        <p:nvPicPr>
          <p:cNvPr id="70660" name="Picture 4" descr="http://2.bp.blogspot.com/-qJXeD8yP9vo/T99rpm8u8cI/AAAAAAAAIKg/Zw5xOCoGLvc/s1600/kingdom-of-heaven-city-heavenly-city-mary-k-baxter.jpg"/>
          <p:cNvPicPr>
            <a:picLocks noChangeAspect="1" noChangeArrowheads="1"/>
          </p:cNvPicPr>
          <p:nvPr/>
        </p:nvPicPr>
        <p:blipFill>
          <a:blip r:embed="rId3" cstate="print"/>
          <a:srcRect r="748" b="8170"/>
          <a:stretch>
            <a:fillRect/>
          </a:stretch>
        </p:blipFill>
        <p:spPr bwMode="auto">
          <a:xfrm>
            <a:off x="4198815" y="2588847"/>
            <a:ext cx="4495800" cy="1848273"/>
          </a:xfrm>
          <a:prstGeom prst="rect">
            <a:avLst/>
          </a:prstGeom>
          <a:noFill/>
        </p:spPr>
      </p:pic>
      <p:pic>
        <p:nvPicPr>
          <p:cNvPr id="70662" name="Picture 6" descr="http://griles.files.wordpress.com/2012/11/l.jpg"/>
          <p:cNvPicPr>
            <a:picLocks noChangeAspect="1" noChangeArrowheads="1"/>
          </p:cNvPicPr>
          <p:nvPr/>
        </p:nvPicPr>
        <p:blipFill>
          <a:blip r:embed="rId4" cstate="print"/>
          <a:srcRect/>
          <a:stretch>
            <a:fillRect/>
          </a:stretch>
        </p:blipFill>
        <p:spPr bwMode="auto">
          <a:xfrm>
            <a:off x="5410200" y="4800600"/>
            <a:ext cx="2514600" cy="1885950"/>
          </a:xfrm>
          <a:prstGeom prst="rect">
            <a:avLst/>
          </a:prstGeom>
          <a:noFill/>
        </p:spPr>
      </p:pic>
    </p:spTree>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ubdavid.org/advanced/all-about-me/graphics/17_many-local-churches.jpg"/>
          <p:cNvPicPr>
            <a:picLocks noChangeAspect="1" noChangeArrowheads="1"/>
          </p:cNvPicPr>
          <p:nvPr/>
        </p:nvPicPr>
        <p:blipFill>
          <a:blip r:embed="rId2" cstate="print"/>
          <a:srcRect/>
          <a:stretch>
            <a:fillRect/>
          </a:stretch>
        </p:blipFill>
        <p:spPr bwMode="auto">
          <a:xfrm>
            <a:off x="-54429" y="1219200"/>
            <a:ext cx="9198429" cy="429260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3" name="Title 2"/>
          <p:cNvSpPr>
            <a:spLocks noGrp="1"/>
          </p:cNvSpPr>
          <p:nvPr>
            <p:ph type="title"/>
          </p:nvPr>
        </p:nvSpPr>
        <p:spPr/>
        <p:txBody>
          <a:bodyPr/>
          <a:lstStyle/>
          <a:p>
            <a:endParaRPr lang="en-US"/>
          </a:p>
        </p:txBody>
      </p:sp>
    </p:spTree>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0"/>
            <a:ext cx="8763000" cy="1752600"/>
          </a:xfrm>
        </p:spPr>
        <p:txBody>
          <a:bodyPr>
            <a:normAutofit/>
          </a:bodyPr>
          <a:lstStyle/>
          <a:p>
            <a:pPr lvl="0"/>
            <a:r>
              <a:rPr lang="en-US" sz="3600" dirty="0" smtClean="0">
                <a:solidFill>
                  <a:srgbClr val="FFFF00"/>
                </a:solidFill>
              </a:rPr>
              <a:t>The Church is not a building structure composed of wood, bricks, nails, and mortar. </a:t>
            </a:r>
            <a:br>
              <a:rPr lang="en-US" sz="3600" dirty="0" smtClean="0">
                <a:solidFill>
                  <a:srgbClr val="FFFF00"/>
                </a:solidFill>
              </a:rPr>
            </a:br>
            <a:endParaRPr lang="en-US" sz="3600" dirty="0">
              <a:solidFill>
                <a:srgbClr val="FFFF00"/>
              </a:solidFill>
            </a:endParaRPr>
          </a:p>
        </p:txBody>
      </p:sp>
      <p:sp>
        <p:nvSpPr>
          <p:cNvPr id="3" name="Content Placeholder 2"/>
          <p:cNvSpPr>
            <a:spLocks noGrp="1"/>
          </p:cNvSpPr>
          <p:nvPr>
            <p:ph idx="1"/>
          </p:nvPr>
        </p:nvSpPr>
        <p:spPr>
          <a:xfrm>
            <a:off x="0" y="1676400"/>
            <a:ext cx="9067800" cy="5181600"/>
          </a:xfrm>
        </p:spPr>
        <p:txBody>
          <a:bodyPr>
            <a:normAutofit/>
          </a:bodyPr>
          <a:lstStyle/>
          <a:p>
            <a:pPr algn="ctr">
              <a:buNone/>
            </a:pPr>
            <a:r>
              <a:rPr lang="en-US" i="1" dirty="0" smtClean="0"/>
              <a:t>    “If so be ye have tasted that the Lord is gracious. To whom coming, as unto a living stone, disallowed indeed of men, but chosen of God, and precious, Ye also, as lively stones, are built up a </a:t>
            </a:r>
            <a:r>
              <a:rPr lang="en-US" i="1" u="sng" dirty="0" smtClean="0"/>
              <a:t>spiritual house</a:t>
            </a:r>
            <a:r>
              <a:rPr lang="en-US" i="1" dirty="0" smtClean="0"/>
              <a:t>, an holy priesthood, to offer up spiritual sacrifices, acceptable to God by Jesus Christ. Wherefore also it is contained in the scripture, Behold, I lay in </a:t>
            </a:r>
            <a:r>
              <a:rPr lang="en-US" i="1" dirty="0" err="1" smtClean="0"/>
              <a:t>Sion</a:t>
            </a:r>
            <a:r>
              <a:rPr lang="en-US" i="1" dirty="0" smtClean="0"/>
              <a:t> a chief corner stone, elect, precious: and he that believeth on him shall not be confounded.” </a:t>
            </a:r>
          </a:p>
          <a:p>
            <a:pPr algn="ctr">
              <a:buNone/>
            </a:pPr>
            <a:r>
              <a:rPr lang="en-US" i="1" dirty="0" smtClean="0"/>
              <a:t>(I Peter 2:3-6) </a:t>
            </a:r>
            <a:endParaRPr lang="en-US" i="1" dirty="0"/>
          </a:p>
        </p:txBody>
      </p:sp>
    </p:spTree>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685800"/>
          </a:xfrm>
        </p:spPr>
        <p:txBody>
          <a:bodyPr>
            <a:normAutofit fontScale="90000"/>
          </a:bodyPr>
          <a:lstStyle/>
          <a:p>
            <a:r>
              <a:rPr lang="en-US" b="1" i="1" dirty="0" smtClean="0">
                <a:solidFill>
                  <a:srgbClr val="FFFF00"/>
                </a:solidFill>
              </a:rPr>
              <a:t>The Importance of the Local Church</a:t>
            </a:r>
            <a:endParaRPr lang="en-US" b="1" i="1" dirty="0">
              <a:solidFill>
                <a:srgbClr val="FFFF00"/>
              </a:solidFill>
            </a:endParaRPr>
          </a:p>
        </p:txBody>
      </p:sp>
      <p:sp>
        <p:nvSpPr>
          <p:cNvPr id="3" name="Content Placeholder 2"/>
          <p:cNvSpPr>
            <a:spLocks noGrp="1"/>
          </p:cNvSpPr>
          <p:nvPr>
            <p:ph idx="1"/>
          </p:nvPr>
        </p:nvSpPr>
        <p:spPr>
          <a:xfrm>
            <a:off x="0" y="685800"/>
            <a:ext cx="9144000" cy="6172200"/>
          </a:xfrm>
        </p:spPr>
        <p:txBody>
          <a:bodyPr>
            <a:noAutofit/>
          </a:bodyPr>
          <a:lstStyle/>
          <a:p>
            <a:r>
              <a:rPr lang="en-US" sz="3600" dirty="0" smtClean="0"/>
              <a:t>The word </a:t>
            </a:r>
            <a:r>
              <a:rPr lang="en-US" sz="3600" b="1" i="1" dirty="0" smtClean="0"/>
              <a:t>“Church” </a:t>
            </a:r>
            <a:r>
              <a:rPr lang="en-US" sz="3600" dirty="0" smtClean="0"/>
              <a:t>appears 114 times in the New Testament</a:t>
            </a:r>
          </a:p>
          <a:p>
            <a:r>
              <a:rPr lang="en-US" sz="3600" dirty="0" smtClean="0"/>
              <a:t>Greek </a:t>
            </a:r>
            <a:r>
              <a:rPr lang="en-US" sz="3600" i="1" dirty="0" smtClean="0"/>
              <a:t>(ekklesia) = “An assembly of people called out”</a:t>
            </a:r>
          </a:p>
          <a:p>
            <a:r>
              <a:rPr lang="en-US" sz="3600" dirty="0" smtClean="0"/>
              <a:t>99 times the word </a:t>
            </a:r>
            <a:r>
              <a:rPr lang="en-US" sz="3600" b="1" i="1" dirty="0" smtClean="0"/>
              <a:t>“Church” </a:t>
            </a:r>
            <a:r>
              <a:rPr lang="en-US" sz="3600" dirty="0" smtClean="0"/>
              <a:t>is used in reference to particular local churches</a:t>
            </a:r>
          </a:p>
          <a:p>
            <a:r>
              <a:rPr lang="en-US" sz="3600" dirty="0" smtClean="0"/>
              <a:t>7 times in reference to the </a:t>
            </a:r>
            <a:r>
              <a:rPr lang="en-US" sz="3600" b="1" i="1" dirty="0" smtClean="0"/>
              <a:t>“Universal Church”</a:t>
            </a:r>
          </a:p>
          <a:p>
            <a:r>
              <a:rPr lang="en-US" sz="3600" i="1" dirty="0" smtClean="0"/>
              <a:t>8</a:t>
            </a:r>
            <a:r>
              <a:rPr lang="en-US" sz="3600" i="1" dirty="0" smtClean="0"/>
              <a:t> </a:t>
            </a:r>
            <a:r>
              <a:rPr lang="en-US" sz="3600" i="1" dirty="0" smtClean="0"/>
              <a:t>times in reference to the </a:t>
            </a:r>
            <a:r>
              <a:rPr lang="en-US" sz="3600" b="1" i="1" dirty="0" smtClean="0"/>
              <a:t>“Local Church” </a:t>
            </a:r>
            <a:r>
              <a:rPr lang="en-US" sz="3600" i="1" dirty="0" smtClean="0"/>
              <a:t>in</a:t>
            </a:r>
            <a:r>
              <a:rPr lang="en-US" sz="3600" b="1" i="1" dirty="0" smtClean="0"/>
              <a:t> </a:t>
            </a:r>
            <a:r>
              <a:rPr lang="en-US" sz="3600" i="1" dirty="0" smtClean="0"/>
              <a:t>general not a particular church</a:t>
            </a:r>
          </a:p>
          <a:p>
            <a:r>
              <a:rPr lang="en-US" sz="3600" i="1" dirty="0" smtClean="0"/>
              <a:t>107 </a:t>
            </a:r>
            <a:r>
              <a:rPr lang="en-US" sz="3600" i="1" dirty="0" smtClean="0"/>
              <a:t>Local / 7 Universal</a:t>
            </a:r>
          </a:p>
          <a:p>
            <a:pPr>
              <a:buNone/>
            </a:pPr>
            <a:endParaRPr lang="en-US" sz="3600" i="1" dirty="0"/>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 to="" calcmode="lin" valueType="num">
                                      <p:cBhvr>
                                        <p:cTn id="12" dur="1" fill="hold"/>
                                        <p:tgtEl>
                                          <p:spTgt spid="3">
                                            <p:txEl>
                                              <p:pRg st="1" end="1"/>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 to="" calcmode="lin" valueType="num">
                                      <p:cBhvr>
                                        <p:cTn id="17" dur="1" fill="hold"/>
                                        <p:tgtEl>
                                          <p:spTgt spid="3">
                                            <p:txEl>
                                              <p:pRg st="2" end="2"/>
                                            </p:txEl>
                                          </p:spTgt>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 to="" calcmode="lin" valueType="num">
                                      <p:cBhvr>
                                        <p:cTn id="22" dur="1" fill="hold"/>
                                        <p:tgtEl>
                                          <p:spTgt spid="3">
                                            <p:txEl>
                                              <p:pRg st="3" end="3"/>
                                            </p:txEl>
                                          </p:spTgt>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 to="" calcmode="lin" valueType="num">
                                      <p:cBhvr>
                                        <p:cTn id="27" dur="1" fill="hold"/>
                                        <p:tgtEl>
                                          <p:spTgt spid="3">
                                            <p:txEl>
                                              <p:pRg st="4" end="4"/>
                                            </p:txEl>
                                          </p:spTgt>
                                        </p:tgtEl>
                                        <p:attrNameLst>
                                          <p:attrName/>
                                        </p:attrNameLst>
                                      </p:cBhvr>
                                    </p:anim>
                                  </p:childTnLst>
                                </p:cTn>
                              </p:par>
                            </p:childTnLst>
                          </p:cTn>
                        </p:par>
                      </p:childTnLst>
                    </p:cTn>
                  </p:par>
                  <p:par>
                    <p:cTn id="28" fill="hold">
                      <p:stCondLst>
                        <p:cond delay="indefinite"/>
                      </p:stCondLst>
                      <p:childTnLst>
                        <p:par>
                          <p:cTn id="29" fill="hold">
                            <p:stCondLst>
                              <p:cond delay="0"/>
                            </p:stCondLst>
                            <p:childTnLst>
                              <p:par>
                                <p:cTn id="30" presetID="24" presetClass="entr" presetSubtype="0" fill="hold" grpId="0"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 to="" calcmode="lin" valueType="num">
                                      <p:cBhvr>
                                        <p:cTn id="32" dur="1" fill="hold"/>
                                        <p:tgtEl>
                                          <p:spTgt spid="3">
                                            <p:txEl>
                                              <p:pRg st="5" end="5"/>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6858000"/>
          </a:xfrm>
        </p:spPr>
        <p:txBody>
          <a:bodyPr>
            <a:noAutofit/>
          </a:bodyPr>
          <a:lstStyle/>
          <a:p>
            <a:r>
              <a:rPr lang="en-US" sz="5400" b="1" dirty="0">
                <a:solidFill>
                  <a:schemeClr val="bg2">
                    <a:lumMod val="20000"/>
                    <a:lumOff val="80000"/>
                  </a:schemeClr>
                </a:solidFill>
                <a:effectLst>
                  <a:glow rad="63500">
                    <a:schemeClr val="accent5">
                      <a:satMod val="175000"/>
                      <a:alpha val="40000"/>
                    </a:schemeClr>
                  </a:glow>
                  <a:reflection blurRad="6350" stA="55000" endA="300" endPos="45500" dir="5400000" sy="-100000" algn="bl" rotWithShape="0"/>
                </a:effectLst>
              </a:rPr>
              <a:t>The </a:t>
            </a:r>
            <a:r>
              <a:rPr lang="en-US" sz="5400" b="1" dirty="0" smtClean="0">
                <a:solidFill>
                  <a:schemeClr val="bg2">
                    <a:lumMod val="20000"/>
                    <a:lumOff val="80000"/>
                  </a:schemeClr>
                </a:solidFill>
                <a:effectLst>
                  <a:glow rad="63500">
                    <a:schemeClr val="accent5">
                      <a:satMod val="175000"/>
                      <a:alpha val="40000"/>
                    </a:schemeClr>
                  </a:glow>
                  <a:reflection blurRad="6350" stA="55000" endA="300" endPos="45500" dir="5400000" sy="-100000" algn="bl" rotWithShape="0"/>
                </a:effectLst>
              </a:rPr>
              <a:t>Church </a:t>
            </a:r>
            <a:r>
              <a:rPr lang="en-US" sz="5400" b="1" dirty="0">
                <a:solidFill>
                  <a:schemeClr val="bg2">
                    <a:lumMod val="20000"/>
                    <a:lumOff val="80000"/>
                  </a:schemeClr>
                </a:solidFill>
                <a:effectLst>
                  <a:glow rad="63500">
                    <a:schemeClr val="accent5">
                      <a:satMod val="175000"/>
                      <a:alpha val="40000"/>
                    </a:schemeClr>
                  </a:glow>
                  <a:reflection blurRad="6350" stA="55000" endA="300" endPos="45500" dir="5400000" sy="-100000" algn="bl" rotWithShape="0"/>
                </a:effectLst>
              </a:rPr>
              <a:t>considered from a </a:t>
            </a:r>
            <a:r>
              <a:rPr lang="en-US" sz="5400" b="1" dirty="0" smtClean="0">
                <a:solidFill>
                  <a:schemeClr val="bg2">
                    <a:lumMod val="20000"/>
                    <a:lumOff val="80000"/>
                  </a:schemeClr>
                </a:solidFill>
                <a:effectLst>
                  <a:glow rad="63500">
                    <a:schemeClr val="accent5">
                      <a:satMod val="175000"/>
                      <a:alpha val="40000"/>
                    </a:schemeClr>
                  </a:glow>
                  <a:reflection blurRad="6350" stA="55000" endA="300" endPos="45500" dir="5400000" sy="-100000" algn="bl" rotWithShape="0"/>
                </a:effectLst>
              </a:rPr>
              <a:t/>
            </a:r>
            <a:br>
              <a:rPr lang="en-US" sz="5400" b="1" dirty="0" smtClean="0">
                <a:solidFill>
                  <a:schemeClr val="bg2">
                    <a:lumMod val="20000"/>
                    <a:lumOff val="80000"/>
                  </a:schemeClr>
                </a:solidFill>
                <a:effectLst>
                  <a:glow rad="63500">
                    <a:schemeClr val="accent5">
                      <a:satMod val="175000"/>
                      <a:alpha val="40000"/>
                    </a:schemeClr>
                  </a:glow>
                  <a:reflection blurRad="6350" stA="55000" endA="300" endPos="45500" dir="5400000" sy="-100000" algn="bl" rotWithShape="0"/>
                </a:effectLst>
              </a:rPr>
            </a:br>
            <a:r>
              <a:rPr lang="en-US" sz="5400" b="1" dirty="0" smtClean="0">
                <a:solidFill>
                  <a:schemeClr val="bg2">
                    <a:lumMod val="20000"/>
                    <a:lumOff val="80000"/>
                  </a:schemeClr>
                </a:solidFill>
                <a:effectLst>
                  <a:glow rad="63500">
                    <a:schemeClr val="accent5">
                      <a:satMod val="175000"/>
                      <a:alpha val="40000"/>
                    </a:schemeClr>
                  </a:glow>
                  <a:reflection blurRad="6350" stA="55000" endA="300" endPos="45500" dir="5400000" sy="-100000" algn="bl" rotWithShape="0"/>
                </a:effectLst>
              </a:rPr>
              <a:t>positive viewpoint. </a:t>
            </a:r>
            <a:br>
              <a:rPr lang="en-US" sz="5400" b="1" dirty="0" smtClean="0">
                <a:solidFill>
                  <a:schemeClr val="bg2">
                    <a:lumMod val="20000"/>
                    <a:lumOff val="80000"/>
                  </a:schemeClr>
                </a:solidFill>
                <a:effectLst>
                  <a:glow rad="63500">
                    <a:schemeClr val="accent5">
                      <a:satMod val="175000"/>
                      <a:alpha val="40000"/>
                    </a:schemeClr>
                  </a:glow>
                  <a:reflection blurRad="6350" stA="55000" endA="300" endPos="45500" dir="5400000" sy="-100000" algn="bl" rotWithShape="0"/>
                </a:effectLst>
              </a:rPr>
            </a:br>
            <a:r>
              <a:rPr lang="en-US" sz="5400" b="1" i="1" dirty="0">
                <a:solidFill>
                  <a:schemeClr val="bg2">
                    <a:lumMod val="20000"/>
                    <a:lumOff val="80000"/>
                  </a:schemeClr>
                </a:solidFill>
                <a:effectLst>
                  <a:glow rad="63500">
                    <a:schemeClr val="accent5">
                      <a:satMod val="175000"/>
                      <a:alpha val="40000"/>
                    </a:schemeClr>
                  </a:glow>
                  <a:reflection blurRad="6350" stA="55000" endA="300" endPos="45500" dir="5400000" sy="-100000" algn="bl" rotWithShape="0"/>
                </a:effectLst>
              </a:rPr>
              <a:t>(</a:t>
            </a:r>
            <a:r>
              <a:rPr lang="en-US" sz="5400" b="1" i="1" dirty="0" smtClean="0">
                <a:solidFill>
                  <a:schemeClr val="bg2">
                    <a:lumMod val="20000"/>
                    <a:lumOff val="80000"/>
                  </a:schemeClr>
                </a:solidFill>
                <a:effectLst>
                  <a:glow rad="63500">
                    <a:schemeClr val="accent5">
                      <a:satMod val="175000"/>
                      <a:alpha val="40000"/>
                    </a:schemeClr>
                  </a:glow>
                  <a:reflection blurRad="6350" stA="55000" endA="300" endPos="45500" dir="5400000" sy="-100000" algn="bl" rotWithShape="0"/>
                </a:effectLst>
              </a:rPr>
              <a:t>What the Church is)</a:t>
            </a:r>
            <a:endParaRPr lang="en-US" sz="5400" b="1" i="1" dirty="0">
              <a:solidFill>
                <a:schemeClr val="bg2">
                  <a:lumMod val="20000"/>
                  <a:lumOff val="80000"/>
                </a:schemeClr>
              </a:solidFill>
              <a:effectLst>
                <a:glow rad="63500">
                  <a:schemeClr val="accent5">
                    <a:satMod val="175000"/>
                    <a:alpha val="40000"/>
                  </a:schemeClr>
                </a:glow>
                <a:reflection blurRad="6350" stA="55000" endA="300" endPos="45500" dir="5400000" sy="-100000" algn="bl" rotWithShape="0"/>
              </a:effectLst>
            </a:endParaRPr>
          </a:p>
        </p:txBody>
      </p:sp>
    </p:spTree>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457200" y="0"/>
            <a:ext cx="8229600" cy="1417638"/>
          </a:xfrm>
        </p:spPr>
        <p:txBody>
          <a:bodyPr/>
          <a:lstStyle/>
          <a:p>
            <a:r>
              <a:rPr lang="en-US" dirty="0" smtClean="0">
                <a:solidFill>
                  <a:srgbClr val="FFFF00"/>
                </a:solidFill>
              </a:rPr>
              <a:t>The Church is the Body of Christ</a:t>
            </a:r>
            <a:endParaRPr lang="en-US" dirty="0">
              <a:solidFill>
                <a:srgbClr val="FFFF00"/>
              </a:solidFill>
            </a:endParaRPr>
          </a:p>
        </p:txBody>
      </p:sp>
      <p:sp>
        <p:nvSpPr>
          <p:cNvPr id="6" name="Content Placeholder 5"/>
          <p:cNvSpPr>
            <a:spLocks noGrp="1"/>
          </p:cNvSpPr>
          <p:nvPr>
            <p:ph idx="1"/>
          </p:nvPr>
        </p:nvSpPr>
        <p:spPr>
          <a:xfrm>
            <a:off x="152400" y="1371600"/>
            <a:ext cx="8839200" cy="4754563"/>
          </a:xfrm>
        </p:spPr>
        <p:txBody>
          <a:bodyPr/>
          <a:lstStyle/>
          <a:p>
            <a:r>
              <a:rPr lang="en-US" i="1" dirty="0" smtClean="0"/>
              <a:t> I Cor. 12:27 “Now ye are the body of Christ, and members in particular.</a:t>
            </a:r>
          </a:p>
          <a:p>
            <a:r>
              <a:rPr lang="en-US" i="1" dirty="0" smtClean="0"/>
              <a:t> Eph. 4:12 “For the perfecting of the saints, for the work of the ministry, for the edifying of the body of Christ.”</a:t>
            </a:r>
            <a:endParaRPr lang="en-US" i="1" dirty="0"/>
          </a:p>
        </p:txBody>
      </p:sp>
      <p:pic>
        <p:nvPicPr>
          <p:cNvPr id="63490" name="Picture 2" descr="http://ubdavid.org/advanced/new-life3/graphics/17_people-cross-body.jpg"/>
          <p:cNvPicPr>
            <a:picLocks noChangeAspect="1" noChangeArrowheads="1"/>
          </p:cNvPicPr>
          <p:nvPr/>
        </p:nvPicPr>
        <p:blipFill>
          <a:blip r:embed="rId2" cstate="print"/>
          <a:srcRect/>
          <a:stretch>
            <a:fillRect/>
          </a:stretch>
        </p:blipFill>
        <p:spPr bwMode="auto">
          <a:xfrm>
            <a:off x="2667000" y="3581400"/>
            <a:ext cx="6191248" cy="3095626"/>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 to="" calcmode="lin" valueType="num">
                                      <p:cBhvr>
                                        <p:cTn id="7" dur="1" fill="hold"/>
                                        <p:tgtEl>
                                          <p:spTgt spid="6">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nodeType="clickEffect">
                                  <p:stCondLst>
                                    <p:cond delay="0"/>
                                  </p:stCondLst>
                                  <p:childTnLst>
                                    <p:set>
                                      <p:cBhvr>
                                        <p:cTn id="11" dur="1" fill="hold">
                                          <p:stCondLst>
                                            <p:cond delay="0"/>
                                          </p:stCondLst>
                                        </p:cTn>
                                        <p:tgtEl>
                                          <p:spTgt spid="6">
                                            <p:txEl>
                                              <p:pRg st="1" end="1"/>
                                            </p:txEl>
                                          </p:spTgt>
                                        </p:tgtEl>
                                        <p:attrNameLst>
                                          <p:attrName>style.visibility</p:attrName>
                                        </p:attrNameLst>
                                      </p:cBhvr>
                                      <p:to>
                                        <p:strVal val="visible"/>
                                      </p:to>
                                    </p:set>
                                    <p:anim to="" calcmode="lin" valueType="num">
                                      <p:cBhvr>
                                        <p:cTn id="12" dur="1" fill="hold"/>
                                        <p:tgtEl>
                                          <p:spTgt spid="6">
                                            <p:txEl>
                                              <p:pRg st="1" end="1"/>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2" name="Picture 2" descr="http://mysteryoftheinquity.files.wordpress.com/2012/05/587059014cba9930ea748dc6180c81b371cebcb427592.jpg"/>
          <p:cNvPicPr>
            <a:picLocks noChangeAspect="1" noChangeArrowheads="1"/>
          </p:cNvPicPr>
          <p:nvPr/>
        </p:nvPicPr>
        <p:blipFill>
          <a:blip r:embed="rId2" cstate="print"/>
          <a:srcRect/>
          <a:stretch>
            <a:fillRect/>
          </a:stretch>
        </p:blipFill>
        <p:spPr bwMode="auto">
          <a:xfrm>
            <a:off x="-304800" y="0"/>
            <a:ext cx="9601198" cy="6858000"/>
          </a:xfrm>
          <a:prstGeom prst="rect">
            <a:avLst/>
          </a:prstGeom>
          <a:noFill/>
        </p:spPr>
      </p:pic>
      <p:sp>
        <p:nvSpPr>
          <p:cNvPr id="3" name="Title 2"/>
          <p:cNvSpPr>
            <a:spLocks noGrp="1"/>
          </p:cNvSpPr>
          <p:nvPr>
            <p:ph type="title"/>
          </p:nvPr>
        </p:nvSpPr>
        <p:spPr>
          <a:xfrm>
            <a:off x="457200" y="1600200"/>
            <a:ext cx="8229600" cy="2590800"/>
          </a:xfrm>
        </p:spPr>
        <p:txBody>
          <a:bodyPr>
            <a:normAutofit/>
          </a:bodyPr>
          <a:lstStyle/>
          <a:p>
            <a:r>
              <a:rPr lang="en-US" sz="5400" b="1" i="1" dirty="0" smtClean="0">
                <a:effectLst>
                  <a:glow rad="101600">
                    <a:schemeClr val="bg1">
                      <a:alpha val="60000"/>
                    </a:schemeClr>
                  </a:glow>
                </a:effectLst>
                <a:latin typeface="Agency FB" pitchFamily="34" charset="0"/>
              </a:rPr>
              <a:t>“…and the gates of hell shall </a:t>
            </a:r>
            <a:br>
              <a:rPr lang="en-US" sz="5400" b="1" i="1" dirty="0" smtClean="0">
                <a:effectLst>
                  <a:glow rad="101600">
                    <a:schemeClr val="bg1">
                      <a:alpha val="60000"/>
                    </a:schemeClr>
                  </a:glow>
                </a:effectLst>
                <a:latin typeface="Agency FB" pitchFamily="34" charset="0"/>
              </a:rPr>
            </a:br>
            <a:r>
              <a:rPr lang="en-US" sz="5400" b="1" i="1" dirty="0" smtClean="0">
                <a:effectLst>
                  <a:glow rad="101600">
                    <a:schemeClr val="bg1">
                      <a:alpha val="60000"/>
                    </a:schemeClr>
                  </a:glow>
                </a:effectLst>
                <a:latin typeface="Agency FB" pitchFamily="34" charset="0"/>
              </a:rPr>
              <a:t>not prevail against it.”</a:t>
            </a:r>
            <a:endParaRPr lang="en-US" sz="5400" b="1" i="1" dirty="0">
              <a:effectLst>
                <a:glow rad="101600">
                  <a:schemeClr val="bg1">
                    <a:alpha val="60000"/>
                  </a:schemeClr>
                </a:glow>
              </a:effectLst>
              <a:latin typeface="Agency FB" pitchFamily="34" charset="0"/>
            </a:endParaRPr>
          </a:p>
        </p:txBody>
      </p:sp>
    </p:spTree>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rgbClr val="FFFF00"/>
                </a:solidFill>
              </a:rPr>
              <a:t>Christ is the head of the Church</a:t>
            </a:r>
            <a:endParaRPr lang="en-US" dirty="0">
              <a:solidFill>
                <a:srgbClr val="FFFF00"/>
              </a:solidFill>
            </a:endParaRPr>
          </a:p>
        </p:txBody>
      </p:sp>
      <p:sp>
        <p:nvSpPr>
          <p:cNvPr id="3" name="Content Placeholder 2"/>
          <p:cNvSpPr>
            <a:spLocks noGrp="1"/>
          </p:cNvSpPr>
          <p:nvPr>
            <p:ph idx="1"/>
          </p:nvPr>
        </p:nvSpPr>
        <p:spPr>
          <a:xfrm>
            <a:off x="152400" y="1524001"/>
            <a:ext cx="8839200" cy="1676400"/>
          </a:xfrm>
        </p:spPr>
        <p:txBody>
          <a:bodyPr/>
          <a:lstStyle/>
          <a:p>
            <a:pPr>
              <a:buNone/>
            </a:pPr>
            <a:r>
              <a:rPr lang="en-US" i="1" dirty="0" smtClean="0"/>
              <a:t>    Eph. 5:23 “For the husband is the head of the wife, even as Christ is the head of the church: and he is the </a:t>
            </a:r>
            <a:r>
              <a:rPr lang="en-US" i="1" dirty="0" err="1" smtClean="0"/>
              <a:t>saviour</a:t>
            </a:r>
            <a:r>
              <a:rPr lang="en-US" i="1" dirty="0" smtClean="0"/>
              <a:t> of the body.”</a:t>
            </a:r>
            <a:endParaRPr lang="en-US" i="1" dirty="0"/>
          </a:p>
        </p:txBody>
      </p:sp>
      <p:pic>
        <p:nvPicPr>
          <p:cNvPr id="67588" name="Picture 4" descr="http://photos1.blogger.com/blogger/2894/913/1600/Bible.0.jpg"/>
          <p:cNvPicPr>
            <a:picLocks noChangeAspect="1" noChangeArrowheads="1"/>
          </p:cNvPicPr>
          <p:nvPr/>
        </p:nvPicPr>
        <p:blipFill>
          <a:blip r:embed="rId2" cstate="print"/>
          <a:srcRect/>
          <a:stretch>
            <a:fillRect/>
          </a:stretch>
        </p:blipFill>
        <p:spPr bwMode="auto">
          <a:xfrm>
            <a:off x="2286000" y="3429000"/>
            <a:ext cx="4648200" cy="3266304"/>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nodeType="clickEffect">
                                  <p:stCondLst>
                                    <p:cond delay="0"/>
                                  </p:stCondLst>
                                  <p:childTnLst>
                                    <p:set>
                                      <p:cBhvr>
                                        <p:cTn id="11" dur="1" fill="hold">
                                          <p:stCondLst>
                                            <p:cond delay="0"/>
                                          </p:stCondLst>
                                        </p:cTn>
                                        <p:tgtEl>
                                          <p:spTgt spid="67588"/>
                                        </p:tgtEl>
                                        <p:attrNameLst>
                                          <p:attrName>style.visibility</p:attrName>
                                        </p:attrNameLst>
                                      </p:cBhvr>
                                      <p:to>
                                        <p:strVal val="visible"/>
                                      </p:to>
                                    </p:set>
                                    <p:anim to="" calcmode="lin" valueType="num">
                                      <p:cBhvr>
                                        <p:cTn id="12" dur="1" fill="hold"/>
                                        <p:tgtEl>
                                          <p:spTgt spid="67588"/>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solidFill>
                  <a:srgbClr val="FFFF00"/>
                </a:solidFill>
              </a:rPr>
              <a:t>The Word of God is to be the Churches only rule of faith and practice!</a:t>
            </a:r>
            <a:endParaRPr lang="en-US" dirty="0">
              <a:solidFill>
                <a:srgbClr val="FFFF00"/>
              </a:solidFill>
            </a:endParaRPr>
          </a:p>
        </p:txBody>
      </p:sp>
      <p:pic>
        <p:nvPicPr>
          <p:cNvPr id="68611" name="Picture 3" descr="http://centralcitybaptist.com/wp-content/uploads/2012/06/Open-Bible-3.png"/>
          <p:cNvPicPr>
            <a:picLocks noChangeAspect="1" noChangeArrowheads="1"/>
          </p:cNvPicPr>
          <p:nvPr/>
        </p:nvPicPr>
        <p:blipFill>
          <a:blip r:embed="rId2" cstate="print"/>
          <a:srcRect/>
          <a:stretch>
            <a:fillRect/>
          </a:stretch>
        </p:blipFill>
        <p:spPr bwMode="auto">
          <a:xfrm>
            <a:off x="457200" y="3048000"/>
            <a:ext cx="7467600" cy="3994133"/>
          </a:xfrm>
          <a:prstGeom prst="rect">
            <a:avLst/>
          </a:prstGeom>
          <a:noFill/>
        </p:spPr>
      </p:pic>
      <p:pic>
        <p:nvPicPr>
          <p:cNvPr id="68609" name="Picture 1" descr="C:\Users\Dan White\Pictures\Bible pictures\Churches\scan0007 (2).jpg"/>
          <p:cNvPicPr>
            <a:picLocks noChangeAspect="1" noChangeArrowheads="1"/>
          </p:cNvPicPr>
          <p:nvPr/>
        </p:nvPicPr>
        <p:blipFill>
          <a:blip r:embed="rId3" cstate="print"/>
          <a:srcRect/>
          <a:stretch>
            <a:fillRect/>
          </a:stretch>
        </p:blipFill>
        <p:spPr bwMode="auto">
          <a:xfrm>
            <a:off x="2971800" y="1752600"/>
            <a:ext cx="2839212" cy="3721608"/>
          </a:xfrm>
          <a:prstGeom prst="ellipse">
            <a:avLst/>
          </a:prstGeom>
          <a:ln>
            <a:noFill/>
          </a:ln>
          <a:effectLst>
            <a:softEdge rad="112500"/>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68609"/>
                                        </p:tgtEl>
                                        <p:attrNameLst>
                                          <p:attrName>style.visibility</p:attrName>
                                        </p:attrNameLst>
                                      </p:cBhvr>
                                      <p:to>
                                        <p:strVal val="visible"/>
                                      </p:to>
                                    </p:set>
                                    <p:animEffect transition="in" filter="fade">
                                      <p:cBhvr>
                                        <p:cTn id="7" dur="2000"/>
                                        <p:tgtEl>
                                          <p:spTgt spid="6860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0658" name="Picture 2" descr="http://faithmissionaryofraleigh.org/images/churchBylaws.jpg"/>
          <p:cNvPicPr>
            <a:picLocks noChangeAspect="1" noChangeArrowheads="1"/>
          </p:cNvPicPr>
          <p:nvPr/>
        </p:nvPicPr>
        <p:blipFill>
          <a:blip r:embed="rId2" cstate="print"/>
          <a:srcRect/>
          <a:stretch>
            <a:fillRect/>
          </a:stretch>
        </p:blipFill>
        <p:spPr bwMode="auto">
          <a:xfrm>
            <a:off x="6019800" y="152400"/>
            <a:ext cx="3009900" cy="2456492"/>
          </a:xfrm>
          <a:prstGeom prst="rect">
            <a:avLst/>
          </a:prstGeom>
          <a:noFill/>
        </p:spPr>
      </p:pic>
      <p:sp>
        <p:nvSpPr>
          <p:cNvPr id="70662" name="AutoShape 6" descr="data:image/jpeg;base64,/9j/4AAQSkZJRgABAQAAAQABAAD/2wCEAAkGBhQSEBUUEBQVFBUVFRQUFxYXFBcUFRQUGBYVFBYXFBYXHCYeFxkjGhcXHy8hIycpLCwsFSAxNTAqNSYrLikBCQoKDgwOGg8PGiwkHyUsLC0sNCwqKiwsLC0sLC0sLSwtLCwsLCwsLC0sLCwsLCwsLCksLCwsLCwsLCwsLCwtLP/AABEIAN4A4wMBIgACEQEDEQH/xAAcAAABBAMBAAAAAAAAAAAAAAAAAQIDBwQFBgj/xABKEAABAgQDBQYBBwkGBQUBAAABAhEAAxIhBDFBBQYiUWEHEzJxgZGhFEJSgrHB0RUjNXJ0orPh8CQlM2KSwhY0c5OyQ1Nkg6MX/8QAGwEAAgMBAQEAAAAAAAAAAAAAAAECAwQGBQf/xAA7EQABAwIEAggEBAQHAQAAAAABAAIRAwQFEiExUWEGE0FxgZGhsTLB0eEUIkLwIzNichYkQ1KCosIV/9oADAMBAAIRAxEAPwDDWOJT3FwLP5jmkP8A1nDpa2SC9IsSwsAkOLDpoImmKIu1V6lZWds2I1pGrPDpxqQGApssCxBDsktzs972JvHjLoEzDzAVAqNiHuBZABFNs1Ahm6wpmcSqQHsS3CCPXLMX1bKMWZiUhbubvS16bVEqFnyN/LnZ+FxTqYAAElJJFgUlgqoZHLnYHo0ZhCmJAHdlVIAcOBxBLlKc+Qy0brB3BCiAKmIGZC0nMAuDVkTysLc8CbtaXWx+aTWxvYjyGQt5GMtO10EBaVouANC55EPc2z84coT1sWPEFs7AeJLhi/NjCJlKypBYFQUwvwji89fSGDFh3WahVYFxdxa2Ryy9Yn+VpADnLNg7DMEAjPOFoU9Qlw80h2OQKrFmGbOcjw5eR1jEVWC6wp1Ozl0kAcNuVjfOMpMqrJSSySVnO7jkW1HsIbOmkqIKaSXLXNnSFXFrs3nDCSXvmYEhS1AFzk2b6Fxd35hoF4olISSkAEl2urMF26g9eGILJS6XX4iHsAl3J6mxH2QsvCEg5jxMoWLG54j6CBGikQhVRpdJNuFRDFmLqNgW16QycErDOQ7niF3D3b1jIwSqeHkFJNhUVvcO7kOM/fSInJcO4BLZtkQ6SMrQbIQhQShib2JWU5eKoZuU3Geh0iREtBuogAmoG5OrfW0tEVZUkFJJBJJBDMSOIm2ZtmOjB4MOVISSriLKYJYEgZk5NcPzDiEhTysNxBzUwqpbO5AH9dOsJKAdSlsQASChzkfb05g8ogVOJU4KQdc8ykWSDcZB35nnDsOKkgMxU4ZJZyxsQbBne3xaBCJkoAFSXUEkWq4gCfnJObgjKz5awTgAqnk4bMghwW5DL2iOWp87VOqwqFikpDfOZwWN4fiCTTqAFORkosSHGpMCFAiY7qCmJADlyAQmzj7PSMtSC7BALixvex5ZElnfR9Wdqp6ahahRS+WWZqU+twLQGYAlnDOGvfJ8hezC9tYSO5RjDgqZZ4gbMCWU4ISGyBf2TnpCoWFoFSS6gApi+R5kC1s+XlEKZoPiWeHqEE3NwedL6s46wxe0ZKGTWAzJJSauEtk96Wt7wbpzCnXhynw3Yhjd0XNgAWBazHIX5xLLt4TSQAeJ2Yi5Z/pWv1jFC3lkpWCk0WBAAGQckaiJahqoKskuMruXHmx9vKBCbiFqKRQAQS4NLOXcmoC9y5e0KoPYkWIKyH4WAe41t1iTvvIsDdlEJqFqUnPPNreUYiQz1OLixa7kEGrUZD35QIWZh0zKR4zb6Kk20tpBEEmeCHCim6rObcRghyksjvAOFGSybZmoZAtlfnzMRpFwCAHfqAwZi4Zn9bxLN8ddIYpOYYlwlSfI9OfrEE7CtLCgTrUAC+ppL5G0SKaw8QTSpQzLC/C/hNg19PbpHbdmCP7PNLAEzWIFg4Ql2Ggcm0chs3BKxUzuJXArjWRM8IHCzKAJKgGDtFjbp7BXhJBlqKCStS3BURcJGag5yjnsbuGCgaM/mMaclVWIyx2rbTMKhXiQlXmlJ+0RhTd28KourDSCefdIe+dwI2DK6fGChXMex/GOQbUe34XEeKyStIvcbBEf8ugfqlaOnzVCMZfZzg/mpmI/VnTP9xIjpKD9L4fzg7o/SPw/CL23tw3ao7zKeY8VyZ7NZAeidiUvymIOr5FEM/8A54EvRiZjEFLKQhQYly7NHX911V7wGUOvuYubil03aofT5p9Y7iuFmdn84FJTikmkggGSR4XpyWbAl4gmblYgO0yUqzBytAA5MEmx847xcocoxpiI1Mxi67XT4BHWuXF/8J4kMaJZblNHwCgLND/+GpwBHdkWDUmUSeb35x0WP2uJCFLVkkO3PkI4HEdoeMUqtCkoS/hCEkeRKg5jrMGssXxZpfQDMo0l0gE8BE+0LLXxNtAw7fktmNjTwzyJnCXACSQ9tU5ueenOMU7Bxi//AEJgdJzVLRxVBnBUOXwjo9199flIpmACYA9slDmOUdEJzx5eIXl/h9Y29xTaHDvI7xrstNK8FRuZmy4c7rYpd+7SC78U1IvYg8AN3A+HIRP/AMFYlRDrkpFieJaiSPqBvfQdX7dBiVMeS/G7o8B4fVT65y4mT2fzX48QhrcKZSj/ALxGTJ7PQAArEzVMCAyEBgQzAl2EdgIdGZ2L3Z/X6D6Jda7iuTHZ5hyAFLnqYN40h7k3KUg6t5WidHZ9gxnKUrzmzPuUBHSwRndiFy7eofNLrHcVpJe5uDSGGGlF86gVv51EvGXJ2JIR4JElPlKQPujYQNFLriq74nE+JUZK0e9kgfIMQGDCWSwAbhZWXpFV7JBakJzcuFAAJHhA8+K7c/S5dq4XvJE1BLVS1pdnZ0kPFRbMSVAKDAqVmeFsmsNC4fT3jqcAfNJ7ec+Y+y00DoQsqWtKgQAxBJ5BTMXvnmD8IcpBpYpcJBL8mfiVy0hoHEXPhBJLEJyLX9B1sIdjsLMSayS4CTa6RYEAjMnzD3ezGOihaJSonAABRUk5tSbPcZJ5QRlyHpHE1vpmCH4KBKhpSp1BNdmCUhqUjiSOti9uY5wk9ZoWb8LFJAuMklTZuCdMg8TYaWmWEqCho1iHNSS17ks+fLpEeIQpgtCgXKqg1TByFFxcWIGtwDrDKJRuTM/vKW1gpE08grhPhYZWi1hFU7pqI2lKqdymYOTgpVYhv6I9ItVMcRjw/wAwD/SPcqiv8XglgggjwVnRBBBAhEIRCwQITCmI1SonaEaJByFyu+GzSqSSA4GflcRU0zCMpgQz829xHoJcsEEEODmI5nHdn8iYuoEp1Zgr2ePqfQ/pfa4dbG1u5ABJBAnfsMaz++xeLf2NSq/PT8Vx26Gyz8pSUGoBNyMnYu3S4EWVLw7Qmy9iy5CWljzUczGbTHL9KMdZi951tIQ0DKJ3OpMnzW2ztzQp5TuokoiQCFpgaOVJW1LCwkERQlggggQiCCCBCZOS6SOYI9w0U/s1YDFigFV0j6PJJPrcN8IuKKhEtlLS1pa1JBAfiqVn0uzdY6no8f5g7vmtFDtUi7kUgrYMVVA8QNx184YmUAqpWViRd2SCFZZ29gInVJpAYEksASSaXIZk6m2v4w+ZMZKnzTpdxU44ulzbUho6qFplRSZpCQzD1A+DQsY6sJc1UuSTxrWFXL3ASwgiMIWcUVcGZZhZySGVwkswzygXLUkJDkM6iRqbs7W5n084jRMKyygbAFOQcuwSCbDT26xItDS+JycilwSHScud9TYO12ixIrH3cdO0ZQe/eJrDHMpUCxfK4DNrFtJiqdlFsfIACuFcsPSALkhVzdnf4cxFrCOM6QD+M3u+az19wlgghi5oT4iB5kD7Y5xZ0+CI5eISrwqSfJQP2RJDIhCIIIISEQQQkCEGEh0JDQiCCCBCGgaCCBCIIIIEIggggQiCCCBCaqKpx8hp+JGonzWa7Byocrl+fKLWXFZ7altjcSCxBWFAG11IQTfyZuojo+j5/ivHL5/dX0DBWNPUkBJUoEkVMTcsPm5AFms+vnCKoUVVOAQVF1EuCeFJU7k3Gr5xJNmpBqIcv0JsWp8/wiFJIcCxJN2FnBKWGpu75WjsFqQugklahUS5dJJ9SC0ERickWUC4ceFRysHIs7QQJ6rMkJSU5giolwQwZTjiLVANpkdIjVLKyp1Bqg5zqFgw5sxNmHFGSlNS1uw4jSSASUpqY2skgte/LpEK1FglNikkOS48Th7XDDTnEiopuAUlOLlKs4XKRZ3ZVJYv0Tz0i1oqRMsnEyEuT+eQNfFUCfKw1/CLcOccd0h/mM7is9bsTF5HyMeScJhF4jEIlJLrmzEy0lRLVKUEhzezmPW0zI+Rjyxud+lMJ+1SP4qY29GHFlO4cNwB/wClgrbhdLi+xPaMtNSO6mEXplzWV6VpSPjGJu32k47Z86icqZMQlVMyROJKksWISVcUtQ5ZcxHo+KP7fdkoRicPPSAFTULStvnGWU0k9aVgeSRFuG4qcSq/hbtjXBwMacBP7IgpPZkEtVybI2rLxMiXOkmpExIUk69QRoQXBHMGMyKY7O99hgth4iZM4jKnlElJyUuYhKgnoAQtR6PHPbK2XtLb0yYtU7gQQ5WtSZSSbhEuWkG7ch5m9/MOBEVKpe8MpsMSfTTxHip9ZoOK9EQR5zk7Xx+wsaJUxZUkUqMusqkzZZ1Q/hNiAQAQR6RZPaBs/G4+VhFbLmrEqakqWBM7pNKkoXLUsgubEhr+UU18G6mowGo3I/Z3ZoJ1+WqYfI2VhPCx58232PY7DSF4gzJUzu0mYsIWusJF1KBUkOwc5vaN/wBjO/s6ZP8AkeJWqYlSFKlKUalpUkVFFRuUlLm+VPWJ1sFb+HdXt6oqBu+kfMpCprBEK5IGik+07tVnd+vC4FZlIlkomTUllrWLKCVZpSDZxckG7Rz2A7NNqYlAn0kVCpJmzgmYoG4LKLh+rRKjgX8IVbmq2mDtO/uPmg1NYAlejYSKn3h3un7I2XhcNUTjZktSlKWrvDKBUokuSQouaU5jhPKOI2DuXtDa4XP7ypIJT3k+YviVmQiyjZxo0RoYJmpurVaobTkgGJmDEgTsezVBqawBqvR8DR5u2NvdjtkYsyphUUy1UzJC1VII/wAmdJILhSemYjru2rbZVJwE7DTFpROROWKVFDpIkKS4Bz4jEn4BUbcU6WcFr5hw20E7fdHWCCVcbQNHnTZGL2rtLDJwuFMxUuSFVkTKKytSlDvZi1CrNgl8k5Rp9nbbxmy8UQFLlzJammSlElCuaVpdlAjUc3B1jQ3o052Zgqtzj9PLsJ10nuKXW8l6jgiuO0rtCXI2fh14Q0LxiQpK8zLl0JWpv83GkPpfVorjdns/xm1JS8Smciyyh5sxZWpQAJcgKI8QzjHa4N1lA3FeoKbZjUTrMcR2qRfrAEr0ZMiut7sOU4yYUvxolE/VADjrbX7o3PZzsHE4TBmXjFlUzvVkPMMwJlgJSkJL2BYlusa/fZLYpJuxki311JcdWOukW4SxtK9dTa4OEESNjstFA6rUYeXUAkJNxdrMbNcel+sRrlq7wEM5ZzYML035ANbPo8KpRKgQCnQAsWZgoqvcAk+8JhcOGJcuSwTzYnPkGLx2K2SlmKUSTSfqu3K14WHiYBmUk6l6f3dISHCUqdIpAcsS768Xi8mOfobwzvbOQl1FX4VZh2NofhkgtXZaaqRcpBpsCrnd/hZobLdrvSxybhLMQehNiBkxygKaMCHx2HDB0rSDxZsFKBpOVg7vFpRXWxJI+WymDN3ha4IIlqLl/E7vFiGOL6QOmu0f0/MrNW3CbMyPkY8sbnfpTCftUj+KmPVCxY+RjytL2JjZE5MxGHxCFy1haT3C7KSXBuljcRu6NEFldhIBIAE/8lhrbheqooHtu3kRiMYiTKIUnDpUlRBcd6sgqAOrBKR5uNIxJ22du4pPdn5YoGxCZJlgjkpSEJt5mNxuf2ITlrSvaDSpYL90lQVMX0UU2QPUnyzi2xsqGFP/ABFzVaSAYDTO/r6eKHOLxAC5rauypknYmFUoEJn4mfN9BLRLl+4TMI6Kh252D2suQr8mGcJQmGoS5qEDvKUu4KgXppv0i898dzpeOwRw1pdNJkkC0tSAybD5rOkjkYpHD7M2vsiaruUTkPYqQjvpMwDImxSfViH0jdY4k29t3tbkFTMTD9iCZHkNPBRczKeSl2ruDtrErC8TJmzVAUhS5spRCXJYErycn3jP3h36xeBwuH2dKJkzZUlInrDGYFKJUmWhQcJZBS5F3LOGu6Tvtt7EEJlIm5jwYUJBvqspsPURk9ru4eIVilYyRKXMlzUoK0pFS5SwkJIUlLkpIALizv0ebamavTo3vVRqWhu0iBrOmxMcwlGhLZWuldmOOxGDOMxM8Ad0qcEzFrmTFICCsPolx11jV9kn6YwzZ/nv4E2NvsnHbaxuHTgZaVpk0iWqYqV3YEoBqVzSMmDMOIgNeIOzDd7EydrYZc3DT0JCpgKlSVpSHlTEhyQwuRFz6tQW1wyu9k5XZQ3sEGPNKBIhcjs1aRjZZxHhE9Bmv9HvBW/o8esweUUl2l9lE7v14nAoM1Ewla5SfGhZuopT85JN2Fw+TRzmzN6Ns4dAkSjiQEhkoVIKykaBNaCQBy0jBiFuzGaVOrQqNBA1BO0+0d2qk09WSCFnduYV+VBVl3Eqnydb/vVRaPZGpP5Hw1GnehX63ezHf4ejRze2Nx8RtXZWGmzQpGOlJWCJooM1NauFbjhJACgTbiPNxw+x9o7X2VXJlypqAouUKkGYivKpBYh7aFiwzit9Jt9YNtKb2h9MwQToYkSOR3lOcrsx7VN22KSdrKpzEqSFfrUvf6tMRb5IUNjbIrzpxhD/AETMllPwaJt3+zfHbSxJnYwTJSFqqmzZopWvmJaDcnQWpHo0dV217vTFSsDLwkiYtEoTkUy0KXQkCQEA0gtZOvIxuZc0aNW1tA8EtmTOghjhvzlRgkFy2PYIP7um/tKv4UqK/wC2dIG15jay5JP/AGwPuiyexLZ02TgJiZ0tcpRxCyErQpBI7uUHAUAWsfaOG7XdgYmbtRa5OHnTEmXKFSJS1JcID3AaMNjUYMZrOJEQe3+1ScP4YXYnchO09hYJFVE2XJSqUs3S5DFK2vSWFxcMM8jWGN2JtLY66/zkgEsJstTyltkCU2OvCoekd5tvEbSw+zNm/IZc9JlyT31MuogskJTMlkEt4jcco5Lbe8+1toSvk02TMUkqSSlGGUlSiMqmHO+kaMO/EAu/Mx1IudIJ1H5j4a7wfRJ8eKs7su38XtGStM8DvpNNSkhhMSp2U2hdJBAtk3IZO+qD3spQ/wDbWPZaDYas7+ka/sm3Gm4CTMmYkUzZ1IocHu0JcgKItUSXbRh1bZb/AEt0yf1pgfk6QTlnll+EeNTNBuLRb/BrEbfDrHKVroTIlcyhZclYYqdy9mcKtyJD3hqw6i3DYkZ8gbvc/DxGHy0MmkgqJU5LMaSzO2Rd/t5w0hC0lLEkikkCl3IuOjj4R1q39yiTsuYoOlAIOtKbnU36wRscNtVSUAAILDNSZilc7kG8ES8VAuPBMqNfipDh7X8I8DCxYZk/OiMrUlVCQlVVPiszgZag8nhXSKWJDhObmkOX/eDP18olwrkji+cC3OzOOfpz5wlNbDdsFeOBLiiSuxuXLJOWev8AOO9McRukScXNGiZNjoyplh+6THb6ekcLjpm7I4AfVZKvxIMK8BhI8NVIgghYEJIIIIEIggggQlggggQkhXghIEIggggQiCCCBJEEEECEQPBBAhNXHOb5pHcy1K+bNHxSoR0ao0W+CR8kUVZJXLP7wT/uj0MNdluqfePXRTZ8QXGLmpCRVSTxMoeFgcmsVEgH36QNT/iDxBPLIPy6BvaIu9cvNCU8QYVUuS5DPpkXeIyoVDMEnIEqycsCS4GeYt6iPoxW0ArNCCMlJFzYpJa97jTl0giOSRSOI5DlCw8p4KMlSFXC6kgiqwS7kcWQ5uCSOkQBlLJVc3AqpFLsp3FjkLjk/KElJTcgkOwZ/C3CoF8siOeRGcOm4dKUpqIcvSWNLuBqXCrs+WQyhKegXQbiS+PEEKcNLSNW8Zz/AKyjs05DyjlNxEqonlTH86ACLgigHP6zeYMdUjIeUfPsXdmu3+HsFjqfEU6MXFbTlSiBNmy5ZIcBa0pJGTgKItGVFBdvM19pSx9HDI+MyafviOF2IvrjqSY0J8lQ92USrzwu05U0kSpsuYQHIQtKyBk5CTlGTHnHso2mcLtaUlfCJwMhX/2AFH74R7xfO9W2RhcFPn6y5ainqs8KB/qKYtxLCzaXDaLDmzRB7zCTH5hKnVt/DgkHESQRYgzpbg5MeKMuRPStIUhSVJOSkkKB0sRYx5CXKVTWclKIfmoAE/8AkPePR3Y/MfY+H6GcP/2Wfvjbi2CNsKAqtfmkxtyPPkosqZjC7OEhk6elAdagkc1EJHuYSRiULDy1JWOaVBQ9xHNwYlXKWCCIMRjpcv8AxFoQ+VSkpfycwAE6BCnghqVAhwXB1FwYrXtP7TZ+Anok4ZEo1yhMK1Osgla0MEggfNe75xqtLOrd1RSpb81Fzg0SVZcaadvlg04j5MrESxOcJoKr1HJJPhCuhLxh9ne3JmK2dInYhYVNX3tRZKXadMSkUpYDhAHpFf7T7F5szaC5gxEoSFzlTCoqV3yQpVRTSzFQJIBfr0jZbWVDrqlK6qZcsjTtIMcPuVFzjAICuWCGmYBmQPMwkyclIqUQBzJAHubR5MFWJ8ERyMQlYdCkqHNJCh7iJIREaFCIIhXjJYUElaAo/NKgFexLxIpYGZA8y0OCkhUafelAODmuHASFa/NUlWnlG4dxaMDbcoqw04DMypjPk9JN402rstZh4OHupN3Vb4ebWm4yVxcwE1hPQk5+sCkPYAOQ7DqXOmV2L84kSxSksb3tbSovdi2cSLDIUVUgk/rFWppYWt6Z8o+lLesKdhb3WHtovl0LQRnylpYMUt5j3giSUpqVMWDEMnhctcXY25A+8KtVVIWHd1Pci2gZwEhkm8Bl088nIIADKypVzYGwzPtClBITndg+pfmPQl39ngTXY7ooaQq7/nFXuMkoGvV43svIRpt05bYVNweOYLFxwrKGH+mNyjKPm+Ium5qf3FYX6uKcI879ts19rKH0ZUkfulX+6PRAjzV2uTats4np3SfaTLH2vHtdFmzeOPBp9ws9b4UzfzAqwuNkzEcJVh8HOQ2ikykIJH15ZPrHe9s+84Xs3Cpln/mqZ5/6aUBQB+stP+mIu3HYjYXBz0j/AA2kKtopAUj0BQr/AFRXSMTM2hNwOFvwJRhh9aatVXRkqSPKXHv2rW3lK3unf6eafAaewKqd+UlvFZ+9Oxvk+ytmkhlTvlU9X1+4CP3Eo94sPs+3lTg93VT1h+6mTQlOVS1KFCX6qUHPJ4we3vCJRIwQQGSgzkJAyCaZQA9kxycsqVuyoJyRtEVfqmSGf6xHwiqBiFjSNTZ1WT3FztPIwn8LjHBGxNjY3b+KmKmzmSgAqWpyiWFPSiVLFg7G1rAkl84t4Ng4vYWLlqlzvEKkTEApCwCApC0GxYkOC4ZQ9MTcrd7G4vvRgJtFFJWkTzKJdwCwPELEPo/WN9jOyTa01u+UmYztXia2dnap2dh7RuqVqdG4NKpVYKYEZCBw/fKFEAkSAZXWb4dq5TsvDzMMyZ+LQS+fchBomkPrW6UvyJ0jkN1uynE7SkHFTZ9HeE0FYVNXMYkFSi9g4Ie5LG2T6DfTd2fgvk8nEs4kqIpVUkAzppYH1B9Y3O7u5W1cRhpc3CzyJKgQkDFKRSxIIpB4S72jMyhSs7XNbVGszOP5jrIkwBPL5pyXO1CZupvHiNj7ROHnqPdCb3c6W5KGJbvEDQgEKBDOLGNJvpunN2fiBLnqQorT3oKCoikrWljUkXdJjo5/Y3tSYoqmd2tRzUqeFKOlybmJ+3ZBGNw4OYwiAfMTJoMaKFzRdeM6lzSXNOfL2lux9T+wkQcuqOzns0xM1WExyVyRKE5MykqX3lMqcUqtQz8Ba/KOR23+lJ37XN/jKi+OyBQ/I2G6d8PXv5p+8RQ+2/0pO/a5v8ZUUYfd1Li9uG1P0yB3BxTc0Bohdj2+D+8ZJ/8AjJ+E2d+Ma7Zm6+0tryEKSU9xIQmTKC1lCD3aQk0JYurmo6lnsw2Xb7+kJP7MP4s2LE7H/wBDYfznfxVxkdeOs8KoVmAF2wkTEz9IUsuZ5Co3d3b0/ZmNqFSDLXROlPZQSploUMic2OhYxbPbDv6vCypcjCrpmTk1qmCykSshQdCovfQJPNxVfaOP72xf/WV90bXtflqGMklWRweHKfIBQPxf3jfVtqN3c29ao0SWknnoCPKVAEtBAUG6vZli9oylT0KQhBJAXNUp5ihnSySSAbEnXmxjS7zKxKZwkY0kzMMO5FRqIQ5WAFfOTxODyIi/+yrFIXsjDd2RwJUhQGiwtRUDyJcH6wimO1yaFbYxFJBbuklvpJky0qHmCCPSK8PxGrc4hUoVGiGzGmogxvzBTcwBoIV77jj+7MH+zSf/AABjaz0uhQ5pUPcERq9yP0Zg/wBmkfw0xuAI4GuYrvP9R91pbsqqkgpF1B1JCiCQ4SbC73NWltc3iRipVnHhLEkVKSGJSOoZmYZ9YinK7s0pYEBSQCHJNYBD6aD1MIpZBBqAXUlgQXd7ZlwHGd7Ax9JmV6ULGnoTUakpBDAgpFmDQRmqxE1zRWpLliJZY8zrrBBqpz3KSTKJLOps734qlD5uhBu9mDw1CFCYQ7XJzuEgtUAMnJZuR9IerEUkopFqGKSQMlHk4Uw8r3EJ3Ruwsx+cqzuokjQ3v6avEyq13e6soJwUlgzpKmAbxKUs/bG3Rl7xhbGlU4aSnlKlj9wRmy8vUx8xuXZqr3cSfdYXblOigN9txMfiNp4ibLw0xUtc3hUAGKQyQRfJhF/CFjVh2I1LB5fTAJIjVQewOEFc9v3u+cZs6dIQAVlIMsOBxoIUkObB2a/OK87L+zLFYbHifjJQQmWhZR+clreYoUCyFFmSVH2i5IIKGJ16Fu+2ZGV0zx1EGNUiwEyq77Z93J+Lw8gYWUqapE1RISzhJQz30cCMPs23Jmfk3FYTaElctM6Y4BYFqEspJc3SpIPpFnwRNuKVW2otWgQDIOszMoyDNmXnvHdmm1Nnz68GFzAHpm4dTKIOikPUOoYjqYyUzt454o/tY0cpTI91kJ+2L7gaN56Q1HgGrSY5w7SP36Qo9UOwriN7dwlbS2fITNIl4uVLQQompPeFCRMQsjNJUMw7EA3uDV2E3e23s5Sk4eXiEglz3P52WrQKpS4PqHj0RBGa0xqtbsNIta5hMwRoO7l5pupg6qm91EbdmY2RMxPyjuUzAZgmFMpFGSnRaqxLBjG87X9wp2NTKnYUBcyUFIUhwCtBNQKSbOC9taujGyIIg7F6n4hlxTY1pbpAGhHPz5IyCIKoLcDYu1ZGMkI7vFysOJ6FTUkLRKpcVFQLJIYX5xibW7PseraE2YnCzShWJmLCuFikzSoHPlHoiCNv+Iqoqmq2m0EiDv57qPVCIlU/2ybo4vF42UvDSFzUpkBJUlmCu8mFrnNiPeO37MtlzcPsuTKnoMuYkzXSrMPMWRl0IMdTBHm1sSqVbVlqQIaZnWe36qYYA7MvP+/O4OPnbRxMyVhpi0LmqUlQZlC1xeLH347PPyhg5ISRLxEmWkIKvCeFNUtbZBxY3YvzMdzHGdqu0MXKwaTgBN7zvUlSpSSoolpCiXABsVUi4bN4308UubqrQpshpZoD4Rr4BRLAASqt2ZuBtvDrUjDpmyQqylIxCUSyMnJSu/2xy+9mwzg8WuQuYJi0BBmKDt3ikhagCblqmc59I6dXbBtQJoKkhTNV3CQvzZmf0iHdPs7xe0cSJuJTMRKUuubOmApVMcuoIqupRvfIfCOwpVq9uXVr002tj9O7j4+g5qggHRsq89zJZTs7CA2Iw0h/+2mNpD0ICQAAwAAA0AFgIZHzN7873P4knzWsKutqoKZk01DxzUgciFqKHGliS45CMJMxVlVXrC1KYgk/gyn9Yy945f8Aap4yAWCSx8KkhSiD0d7c/OMWUKkBRLGZm9wLAI6uTS/pyj6PbnNSYeQ9lvbsFnYLaTSwBQAHDKSQoMSGN4IxBKcClmYDS7BnvcuzvBF0lGQJSGWTcC6SRez0knmWEY82ohQP0CQdWNgGdw+eVikdYzVKcsWvSTdyQCTb7Lc4wS9SEI+dMSgHwrNUwO5yUAOGw1PWBxgSpyrWlIZIHIAewaJEZesIYVGvnHy4mV5yUa+kLCJzPlCxFNJBCwkCSWEgggQiCCCBCIIIIEIggggQiCCCBCIIIIEIggggQkaFghIEIiOJIjMSCSrvfFAGONy9MuYxPDTTQQR1ZV+kYcxahU7KJIIOYKWSaWTqGz/y+cbrfJIGLQX8Um4vcJUv01EaEJsKnubEKYsbgHm/4ev0bD35rWn3AeWi20/hCcifSGIv+qk53zJgiL5QpNuINbhCmt6QkbdFZ4KaeXUgpoABdSXIFgcj9LMXDcXlD9lS+8xcknWclTOCLEkXFi4APoIk7pk2YqBcscgS7Ws3884n2KUpxUuYt0oBqvcBVCg4Z2+b79IpuZ6l8bwfZInRWMYcjWNcjbshWU1N2OuRuNIysHjZcwHu1pWxY0kFjyLZR83fQqMEuaR3grDBCnGfpDoYDxekOMUFCIISCBJLBCQQISwQkECEsEJBAhLBCQQIRBBBDQiCCCBCIIGgaBCIIVoQiBCSGGJI1eL2/JlrUhSjUimoBJLVCoPpleLaVJ9V2VjSTyCACVz2/koCbh1kAsJibnMOgkfz/GOYVNUktSAE0gFergX6C+Q1eN7vXtWXiTKEqoGXMKyVJYNbK7u4GnPlGon7RZaSoJUSElwAoJAs7n2fpHe4Yx7LZraggifcrbTBDQFNKxC2FKJbaPMY+1JgiIyVL4qZ178L0+loI9LXgpxzUuGKazU5ITYjWwsCXDXPtziSoFgElNRLioA24uG+RpBy5+gZdQpJIANVRFySxfy6PoXhil3qFskhIYqe5VSCQHLc7dXhwhPKilALMFC4LBi6rqAL/hG97PcRWieXBBWkgCzWVkHLD8I59E4WASEoU7hLHJTM/wA02uM9I2mwcejCVpSHrKHcsyhXoBexz/yx52J0H17ZzKYk6e4VbxLSF248Q9YlMcone1dY/NJbTjIe3Nm+3WFnb5qBYS06sSoqByyIHX4RyP8A8e7J+H1H1VHVOXUwRxp3vnsSUy0hiRZRdho6r3+0ZPGBiN8cSFFloopUpwgOKQ+oLvFrcDujwHj9k+pcrBgjgDvFiCzTiajYUJSQMrgDLr0iKZt7EZGZMy0uTc3YAXIbpFowCud3N9fon1J4qxGhWiufyvPUpQE1dIClBRWUvYOkZVNzGURT50xSAy1317xTtcv4uWvSLB0fqHd48kdTzVltDSsDMgesVqFOBWCySQSS753VfMMfNox5k1iyUqItcgOxYhn9nyvzi0dHeNT/AK/dPqeas5WMljNaB5qSPviJW15ADmdL5+NP4xX0tKSlZTy9jmDew+y0Y8ueQtWSgOEh3Y5Z5hLvYPFg6Os7XnyTFEKxVbew4D96nnqbegho3jwzt3qfjzblFe1qb2zDsBbLnrEgTUbN4gDzdrsC3lyvFg6P0f8Ac70+ifUhWJK2xJV4ZqC4fxDL1iZOMQcloP1k/jFZKk2BAapISHuHski97jP+UJMSoKNIAuGTemrO5a5IbkPKK3dHqfY8+SOpHFWkF8oV4q2XLLEsOZ4ilQZqnDGnJx5xPJnrDhKlVEAgAqNN+YsGb2VFTujpG1T0+6j1PNWVVGk3l3hOGCKUBZXVYqKWCQm9gXzjlMPtCcUmmcskcINZYl3cuX1z8hGNjcauckCYoqUEmly+ZINB0elL8vURK3wEsqB1Qgt7RqgUddVvZO+c1SmEqWE1AO6lGm12t5t5RpNrY8nEd79NgoAKFQSCAwvmADnkRGKiWaCtLhIACgSQGD6i/X0iUIKEAp4iU1cLOmqzl+YYHXij36FlQoHNTbB8VcGNadFCg0y5kzh4lAhIspwBZQvpd83gExCTxJAdiq3zdCOZy9zCCYhNwaiDekEhwCwJGWYzL3ygPVTkuHuohruxuwJ05NGlThRrXMBZCuHTLLPnBDTOKeEmlrMA4+Cdc/WCCU9eSzFpJSASaiqzKAuLvqCQD+EPpIUoG9DE3OYYm3tln5RHMQWYEXQCAQ1KSoJZwf8AKTlq0PCmBUeJmYHJg4ctqYsUU9si4c8b20AADBgQxb+niJaGJyKi5Du1J4afS+Rt6w4rAHEHqazvdy92GqT7w6Yl1BXMlbAlIenJsmzHRhBCJQWB8QLNySxu45h9fMwrgTXSpy9xcpYXcX5C2Z63jGk4lK0rKAQylC9y7gc7i+XSHTpBCwQbAKqt4uFn83+ERTUypveMTcOpnYhI5JGmWZa4Ah6khQqFQSCVklyzjgHMAn7oilynVcl2qsSAeJrjnDRPUApSlEi6SMuEswDevtpAlHBHfFbkguBSwVnesniFyyh5/GJ5QFybsE/OdgRrqGFm6xrlhUwEFR8UuxZmNNnZyL653GsZqKe6qYgAEmmxNwFa6g+jmBCSZilNSwuSCc2zHpmG84eJTkgN4SQbhKaksQHzI87PprGohSb3BVdOQWwBYkFwGt+MJOWQSGFn1PitryYGGAknSlqUCCohzkGsAAACw1uz3tnGOSsEE3cnVxpncj8YkTh2cW5kix4nPWohISL8olmS+JIJLFydDdRSGIPlyyhFPQJDMVSU+ElV+ZsRZw1vvHlBiJiQLWKRy4jo/nkT/KIZUwkkvwqAIH0S4uPiPjpEssMVABmU/iJcgtqLaZecCWycgFlVWFISzh7U1MQ5YkN6wykGY1ktkHZ8w1/I/GGOyk+dJOfEGJIcdfiecSqYhTlR+ZpYOoOCA8CaVIqQaTUSLnQJcXS5s5f+rwxBUUXOrkkgZgEMHyf74aueQkNkUeynSx9iX19zEc1bhSSxSu4SQGpAqv6nLoIaNVJJmghQSSSxSSRqLZG2biGKUy0u5diQHTZsqjbkc8zDJeIoUU6gFXMMD/XxiYLFAsApuIjUukkjLQ5GIlSQueU1Gl0kFJ0ZzSlgzWbTpDpqUsSA7JDliQC6XOeemeuV4jmEixu0tRybI5uXu5IHQw6XOSpORFk1DQlTnnDCSQLGVRpSQl3Y9MuTgDzhDOBWQashZuFhcVE5hrlm1huFllCpgDF36M9d3uXpBeEHiSPMPYvYgghmbOFEIWShAAX3ZYLdiQAxdRHCoe7iMJb0sVAAnLytdsxzHSMrGpZVI4eIqqHiHCMj1bXKMeSQpT5K8ALA3N/9pvnlCKYUipIJc93e/E5V63gg+TEMLWAzDnIZkM/tBCQv/9k="/>
          <p:cNvSpPr>
            <a:spLocks noChangeAspect="1" noChangeArrowheads="1"/>
          </p:cNvSpPr>
          <p:nvPr/>
        </p:nvSpPr>
        <p:spPr bwMode="auto">
          <a:xfrm>
            <a:off x="155575" y="-1782763"/>
            <a:ext cx="3810000" cy="3724276"/>
          </a:xfrm>
          <a:prstGeom prst="rect">
            <a:avLst/>
          </a:prstGeom>
          <a:noFill/>
        </p:spPr>
        <p:txBody>
          <a:bodyPr vert="horz" wrap="square" lIns="91440" tIns="45720" rIns="91440" bIns="45720" numCol="1" anchor="t" anchorCtr="0" compatLnSpc="1">
            <a:prstTxWarp prst="textNoShape">
              <a:avLst/>
            </a:prstTxWarp>
          </a:bodyPr>
          <a:lstStyle/>
          <a:p>
            <a:endParaRPr lang="en-US"/>
          </a:p>
        </p:txBody>
      </p:sp>
      <p:pic>
        <p:nvPicPr>
          <p:cNvPr id="70664" name="Picture 8" descr="http://www.bbcweb.ca/bbc/wp-content/uploads/Deacons-Meeting.jpg"/>
          <p:cNvPicPr>
            <a:picLocks noChangeAspect="1" noChangeArrowheads="1"/>
          </p:cNvPicPr>
          <p:nvPr/>
        </p:nvPicPr>
        <p:blipFill>
          <a:blip r:embed="rId3" cstate="print"/>
          <a:srcRect/>
          <a:stretch>
            <a:fillRect/>
          </a:stretch>
        </p:blipFill>
        <p:spPr bwMode="auto">
          <a:xfrm>
            <a:off x="3429000" y="2438400"/>
            <a:ext cx="2415910" cy="2361553"/>
          </a:xfrm>
          <a:prstGeom prst="rect">
            <a:avLst/>
          </a:prstGeom>
          <a:noFill/>
        </p:spPr>
      </p:pic>
      <p:sp>
        <p:nvSpPr>
          <p:cNvPr id="70665" name="Rectangle 9"/>
          <p:cNvSpPr>
            <a:spLocks noChangeArrowheads="1"/>
          </p:cNvSpPr>
          <p:nvPr/>
        </p:nvSpPr>
        <p:spPr bwMode="auto">
          <a:xfrm>
            <a:off x="1661590" y="5128613"/>
            <a:ext cx="5731288" cy="1200329"/>
          </a:xfrm>
          <a:prstGeom prst="rect">
            <a:avLst/>
          </a:prstGeom>
          <a:solidFill>
            <a:schemeClr val="bg2">
              <a:lumMod val="60000"/>
              <a:lumOff val="40000"/>
            </a:schemeClr>
          </a:solidFill>
          <a:ln w="57150">
            <a:solidFill>
              <a:schemeClr val="tx1"/>
            </a:solid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3600" b="1" i="0" u="none" strike="noStrike" cap="none" normalizeH="0" baseline="0" dirty="0" smtClean="0">
                <a:ln>
                  <a:noFill/>
                </a:ln>
                <a:solidFill>
                  <a:schemeClr val="tx1"/>
                </a:solidFill>
                <a:effectLst>
                  <a:glow rad="101600">
                    <a:schemeClr val="bg1">
                      <a:alpha val="60000"/>
                    </a:schemeClr>
                  </a:glow>
                </a:effectLst>
                <a:latin typeface="Calibri" pitchFamily="34" charset="0"/>
                <a:ea typeface="Times New Roman" pitchFamily="18" charset="0"/>
                <a:cs typeface="Times New Roman" pitchFamily="18" charset="0"/>
              </a:rPr>
              <a:t>Conventions-Fellowships</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US" sz="3600" b="1" i="0" u="none" strike="noStrike" cap="none" normalizeH="0" baseline="0" dirty="0" smtClean="0">
                <a:ln>
                  <a:noFill/>
                </a:ln>
                <a:solidFill>
                  <a:schemeClr val="tx1"/>
                </a:solidFill>
                <a:effectLst>
                  <a:glow rad="101600">
                    <a:schemeClr val="bg1">
                      <a:alpha val="60000"/>
                    </a:schemeClr>
                  </a:glow>
                </a:effectLst>
                <a:latin typeface="Calibri" pitchFamily="34" charset="0"/>
                <a:ea typeface="Times New Roman" pitchFamily="18" charset="0"/>
                <a:cs typeface="Times New Roman" pitchFamily="18" charset="0"/>
              </a:rPr>
              <a:t>Associations-Denominations </a:t>
            </a:r>
            <a:endParaRPr kumimoji="0" lang="en-US" sz="3600" b="0" i="0" u="none" strike="noStrike" cap="none" normalizeH="0" baseline="0" dirty="0" smtClean="0">
              <a:ln>
                <a:noFill/>
              </a:ln>
              <a:solidFill>
                <a:schemeClr val="tx1"/>
              </a:solidFill>
              <a:effectLst>
                <a:glow rad="101600">
                  <a:schemeClr val="bg1">
                    <a:alpha val="60000"/>
                  </a:schemeClr>
                </a:glow>
              </a:effectLst>
              <a:latin typeface="Arial" pitchFamily="34" charset="0"/>
              <a:cs typeface="Arial" pitchFamily="34" charset="0"/>
            </a:endParaRPr>
          </a:p>
        </p:txBody>
      </p:sp>
      <p:pic>
        <p:nvPicPr>
          <p:cNvPr id="70667" name="Picture 11" descr="http://cedarhome.org/wp-content/uploads/2012/11/church-business-meeting.jpg"/>
          <p:cNvPicPr>
            <a:picLocks noChangeAspect="1" noChangeArrowheads="1"/>
          </p:cNvPicPr>
          <p:nvPr/>
        </p:nvPicPr>
        <p:blipFill>
          <a:blip r:embed="rId4" cstate="print"/>
          <a:srcRect/>
          <a:stretch>
            <a:fillRect/>
          </a:stretch>
        </p:blipFill>
        <p:spPr bwMode="auto">
          <a:xfrm>
            <a:off x="228599" y="152400"/>
            <a:ext cx="3050449" cy="2286000"/>
          </a:xfrm>
          <a:prstGeom prst="rect">
            <a:avLst/>
          </a:prstGeom>
          <a:noFill/>
        </p:spPr>
      </p:pic>
      <p:pic>
        <p:nvPicPr>
          <p:cNvPr id="10" name="Picture 3" descr="http://centralcitybaptist.com/wp-content/uploads/2012/06/Open-Bible-3.png"/>
          <p:cNvPicPr>
            <a:picLocks noChangeAspect="1" noChangeArrowheads="1"/>
          </p:cNvPicPr>
          <p:nvPr/>
        </p:nvPicPr>
        <p:blipFill>
          <a:blip r:embed="rId5" cstate="print"/>
          <a:srcRect/>
          <a:stretch>
            <a:fillRect/>
          </a:stretch>
        </p:blipFill>
        <p:spPr bwMode="auto">
          <a:xfrm>
            <a:off x="-838200" y="838200"/>
            <a:ext cx="10316935" cy="5518133"/>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70667"/>
                                        </p:tgtEl>
                                        <p:attrNameLst>
                                          <p:attrName>style.visibility</p:attrName>
                                        </p:attrNameLst>
                                      </p:cBhvr>
                                      <p:to>
                                        <p:strVal val="visible"/>
                                      </p:to>
                                    </p:set>
                                    <p:anim to="" calcmode="lin" valueType="num">
                                      <p:cBhvr>
                                        <p:cTn id="7" dur="1" fill="hold"/>
                                        <p:tgtEl>
                                          <p:spTgt spid="70667"/>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nodeType="clickEffect">
                                  <p:stCondLst>
                                    <p:cond delay="0"/>
                                  </p:stCondLst>
                                  <p:childTnLst>
                                    <p:set>
                                      <p:cBhvr>
                                        <p:cTn id="11" dur="1" fill="hold">
                                          <p:stCondLst>
                                            <p:cond delay="0"/>
                                          </p:stCondLst>
                                        </p:cTn>
                                        <p:tgtEl>
                                          <p:spTgt spid="70664"/>
                                        </p:tgtEl>
                                        <p:attrNameLst>
                                          <p:attrName>style.visibility</p:attrName>
                                        </p:attrNameLst>
                                      </p:cBhvr>
                                      <p:to>
                                        <p:strVal val="visible"/>
                                      </p:to>
                                    </p:set>
                                    <p:anim to="" calcmode="lin" valueType="num">
                                      <p:cBhvr>
                                        <p:cTn id="12" dur="1" fill="hold"/>
                                        <p:tgtEl>
                                          <p:spTgt spid="70664"/>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70665"/>
                                        </p:tgtEl>
                                        <p:attrNameLst>
                                          <p:attrName>style.visibility</p:attrName>
                                        </p:attrNameLst>
                                      </p:cBhvr>
                                      <p:to>
                                        <p:strVal val="visible"/>
                                      </p:to>
                                    </p:set>
                                    <p:anim to="" calcmode="lin" valueType="num">
                                      <p:cBhvr>
                                        <p:cTn id="17" dur="1" fill="hold"/>
                                        <p:tgtEl>
                                          <p:spTgt spid="70665"/>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0"/>
                                        </p:tgtEl>
                                        <p:attrNameLst>
                                          <p:attrName>style.visibility</p:attrName>
                                        </p:attrNameLst>
                                      </p:cBhvr>
                                      <p:to>
                                        <p:strVal val="visible"/>
                                      </p:to>
                                    </p:set>
                                    <p:animEffect transition="in" filter="fade">
                                      <p:cBhvr>
                                        <p:cTn id="22" dur="20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0665" grpId="0" animBg="1"/>
    </p:bld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solidFill>
                  <a:srgbClr val="FFFF00"/>
                </a:solidFill>
              </a:rPr>
              <a:t>The Church is the Pillar </a:t>
            </a:r>
            <a:br>
              <a:rPr lang="en-US" dirty="0" smtClean="0">
                <a:solidFill>
                  <a:srgbClr val="FFFF00"/>
                </a:solidFill>
              </a:rPr>
            </a:br>
            <a:r>
              <a:rPr lang="en-US" dirty="0" smtClean="0">
                <a:solidFill>
                  <a:srgbClr val="FFFF00"/>
                </a:solidFill>
              </a:rPr>
              <a:t>and Ground of the Truth</a:t>
            </a:r>
            <a:endParaRPr lang="en-US" dirty="0">
              <a:solidFill>
                <a:srgbClr val="FFFF00"/>
              </a:solidFill>
            </a:endParaRPr>
          </a:p>
        </p:txBody>
      </p:sp>
      <p:sp>
        <p:nvSpPr>
          <p:cNvPr id="3" name="Content Placeholder 2"/>
          <p:cNvSpPr>
            <a:spLocks noGrp="1"/>
          </p:cNvSpPr>
          <p:nvPr>
            <p:ph idx="1"/>
          </p:nvPr>
        </p:nvSpPr>
        <p:spPr>
          <a:xfrm>
            <a:off x="76200" y="1752600"/>
            <a:ext cx="9067800" cy="3962400"/>
          </a:xfrm>
        </p:spPr>
        <p:txBody>
          <a:bodyPr>
            <a:normAutofit fontScale="92500" lnSpcReduction="10000"/>
          </a:bodyPr>
          <a:lstStyle/>
          <a:p>
            <a:pPr>
              <a:buNone/>
            </a:pPr>
            <a:r>
              <a:rPr lang="en-US" i="1" dirty="0" smtClean="0"/>
              <a:t>   I Tim. 3:15 “But if I tarry long, that thou mayest know how thou </a:t>
            </a:r>
            <a:r>
              <a:rPr lang="en-US" i="1" dirty="0" err="1" smtClean="0"/>
              <a:t>oughtest</a:t>
            </a:r>
            <a:r>
              <a:rPr lang="en-US" i="1" dirty="0" smtClean="0"/>
              <a:t> to behave thyself in the house of God, which is the church of the living God, the pillar and ground of the truth.”</a:t>
            </a:r>
          </a:p>
          <a:p>
            <a:pPr>
              <a:buNone/>
            </a:pPr>
            <a:endParaRPr lang="en-US" i="1" dirty="0" smtClean="0"/>
          </a:p>
          <a:p>
            <a:pPr>
              <a:buFont typeface="Wingdings"/>
              <a:buChar char="Ø"/>
            </a:pPr>
            <a:r>
              <a:rPr lang="en-US" i="1" dirty="0" smtClean="0"/>
              <a:t>Pillar = base; post; support</a:t>
            </a:r>
          </a:p>
          <a:p>
            <a:pPr>
              <a:buNone/>
            </a:pPr>
            <a:endParaRPr lang="en-US" i="1" dirty="0" smtClean="0"/>
          </a:p>
          <a:p>
            <a:pPr>
              <a:buFont typeface="Wingdings"/>
              <a:buChar char="Ø"/>
            </a:pPr>
            <a:r>
              <a:rPr lang="en-US" i="1" dirty="0" smtClean="0"/>
              <a:t> Ground = support; basis</a:t>
            </a:r>
          </a:p>
        </p:txBody>
      </p:sp>
      <p:pic>
        <p:nvPicPr>
          <p:cNvPr id="1028" name="Picture 4" descr="http://holybible.ucoz.org/bible3.gif"/>
          <p:cNvPicPr>
            <a:picLocks noChangeAspect="1" noChangeArrowheads="1"/>
          </p:cNvPicPr>
          <p:nvPr/>
        </p:nvPicPr>
        <p:blipFill>
          <a:blip r:embed="rId2" cstate="print"/>
          <a:srcRect/>
          <a:stretch>
            <a:fillRect/>
          </a:stretch>
        </p:blipFill>
        <p:spPr bwMode="auto">
          <a:xfrm rot="17416402">
            <a:off x="5578905" y="4132713"/>
            <a:ext cx="3143250" cy="3524251"/>
          </a:xfrm>
          <a:prstGeom prst="rect">
            <a:avLst/>
          </a:prstGeom>
          <a:noFill/>
        </p:spPr>
      </p:pic>
      <p:pic>
        <p:nvPicPr>
          <p:cNvPr id="1026" name="Picture 2" descr="http://www.clker.com/cliparts/4/a/a/f/13393542111146411959ws%20piller%20gold.png"/>
          <p:cNvPicPr>
            <a:picLocks noChangeAspect="1" noChangeArrowheads="1"/>
          </p:cNvPicPr>
          <p:nvPr/>
        </p:nvPicPr>
        <p:blipFill>
          <a:blip r:embed="rId3" cstate="print"/>
          <a:srcRect/>
          <a:stretch>
            <a:fillRect/>
          </a:stretch>
        </p:blipFill>
        <p:spPr bwMode="auto">
          <a:xfrm>
            <a:off x="6553200" y="3124200"/>
            <a:ext cx="912767" cy="3276600"/>
          </a:xfrm>
          <a:prstGeom prst="rect">
            <a:avLst/>
          </a:prstGeom>
          <a:noFill/>
        </p:spPr>
      </p:pic>
      <p:pic>
        <p:nvPicPr>
          <p:cNvPr id="1030" name="Picture 6" descr="http://www.gunisigi.hho.edu.tr/wp-content/uploads/2014/01/World.jpg"/>
          <p:cNvPicPr>
            <a:picLocks noChangeAspect="1" noChangeArrowheads="1"/>
          </p:cNvPicPr>
          <p:nvPr/>
        </p:nvPicPr>
        <p:blipFill>
          <a:blip r:embed="rId4" cstate="print"/>
          <a:srcRect b="16393"/>
          <a:stretch>
            <a:fillRect/>
          </a:stretch>
        </p:blipFill>
        <p:spPr bwMode="auto">
          <a:xfrm>
            <a:off x="5943600" y="1524000"/>
            <a:ext cx="2057400" cy="1797471"/>
          </a:xfrm>
          <a:prstGeom prst="ellipse">
            <a:avLst/>
          </a:prstGeom>
          <a:ln>
            <a:noFill/>
          </a:ln>
          <a:effectLst>
            <a:softEdge rad="112500"/>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 to="" calcmode="lin" valueType="num">
                                      <p:cBhvr>
                                        <p:cTn id="12" dur="1" fill="hold"/>
                                        <p:tgtEl>
                                          <p:spTgt spid="3">
                                            <p:txEl>
                                              <p:pRg st="2" end="2"/>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nodeType="clickEffect">
                                  <p:stCondLst>
                                    <p:cond delay="0"/>
                                  </p:stCondLst>
                                  <p:childTnLst>
                                    <p:set>
                                      <p:cBhvr>
                                        <p:cTn id="16" dur="1" fill="hold">
                                          <p:stCondLst>
                                            <p:cond delay="0"/>
                                          </p:stCondLst>
                                        </p:cTn>
                                        <p:tgtEl>
                                          <p:spTgt spid="1026"/>
                                        </p:tgtEl>
                                        <p:attrNameLst>
                                          <p:attrName>style.visibility</p:attrName>
                                        </p:attrNameLst>
                                      </p:cBhvr>
                                      <p:to>
                                        <p:strVal val="visible"/>
                                      </p:to>
                                    </p:set>
                                    <p:anim to="" calcmode="lin" valueType="num">
                                      <p:cBhvr>
                                        <p:cTn id="17" dur="1" fill="hold"/>
                                        <p:tgtEl>
                                          <p:spTgt spid="1026"/>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nodeType="clickEffect">
                                  <p:stCondLst>
                                    <p:cond delay="0"/>
                                  </p:stCondLst>
                                  <p:childTnLst>
                                    <p:set>
                                      <p:cBhvr>
                                        <p:cTn id="21" dur="1" fill="hold">
                                          <p:stCondLst>
                                            <p:cond delay="0"/>
                                          </p:stCondLst>
                                        </p:cTn>
                                        <p:tgtEl>
                                          <p:spTgt spid="3">
                                            <p:txEl>
                                              <p:pRg st="4" end="4"/>
                                            </p:txEl>
                                          </p:spTgt>
                                        </p:tgtEl>
                                        <p:attrNameLst>
                                          <p:attrName>style.visibility</p:attrName>
                                        </p:attrNameLst>
                                      </p:cBhvr>
                                      <p:to>
                                        <p:strVal val="visible"/>
                                      </p:to>
                                    </p:set>
                                    <p:anim to="" calcmode="lin" valueType="num">
                                      <p:cBhvr>
                                        <p:cTn id="22" dur="1" fill="hold"/>
                                        <p:tgtEl>
                                          <p:spTgt spid="3">
                                            <p:txEl>
                                              <p:pRg st="4" end="4"/>
                                            </p:txEl>
                                          </p:spTgt>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1028"/>
                                        </p:tgtEl>
                                        <p:attrNameLst>
                                          <p:attrName>style.visibility</p:attrName>
                                        </p:attrNameLst>
                                      </p:cBhvr>
                                      <p:to>
                                        <p:strVal val="visible"/>
                                      </p:to>
                                    </p:set>
                                    <p:animEffect transition="in" filter="fade">
                                      <p:cBhvr>
                                        <p:cTn id="27" dur="2000"/>
                                        <p:tgtEl>
                                          <p:spTgt spid="1028"/>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1030"/>
                                        </p:tgtEl>
                                        <p:attrNameLst>
                                          <p:attrName>style.visibility</p:attrName>
                                        </p:attrNameLst>
                                      </p:cBhvr>
                                      <p:to>
                                        <p:strVal val="visible"/>
                                      </p:to>
                                    </p:set>
                                    <p:animEffect transition="in" filter="fade">
                                      <p:cBhvr>
                                        <p:cTn id="32" dur="2000"/>
                                        <p:tgtEl>
                                          <p:spTgt spid="103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solidFill>
                  <a:srgbClr val="FFFF00"/>
                </a:solidFill>
              </a:rPr>
              <a:t>Jesus Christ alone is to have the Preeminence</a:t>
            </a:r>
            <a:r>
              <a:rPr lang="en-US" dirty="0" smtClean="0"/>
              <a:t> </a:t>
            </a:r>
            <a:r>
              <a:rPr lang="en-US" dirty="0" smtClean="0">
                <a:solidFill>
                  <a:srgbClr val="FFFF00"/>
                </a:solidFill>
              </a:rPr>
              <a:t>in His Church</a:t>
            </a:r>
            <a:endParaRPr lang="en-US" dirty="0">
              <a:solidFill>
                <a:srgbClr val="FFFF00"/>
              </a:solidFill>
            </a:endParaRPr>
          </a:p>
        </p:txBody>
      </p:sp>
      <p:sp>
        <p:nvSpPr>
          <p:cNvPr id="3" name="Content Placeholder 2"/>
          <p:cNvSpPr>
            <a:spLocks noGrp="1"/>
          </p:cNvSpPr>
          <p:nvPr>
            <p:ph idx="1"/>
          </p:nvPr>
        </p:nvSpPr>
        <p:spPr>
          <a:xfrm>
            <a:off x="228600" y="1981200"/>
            <a:ext cx="8458200" cy="4876800"/>
          </a:xfrm>
        </p:spPr>
        <p:txBody>
          <a:bodyPr>
            <a:normAutofit lnSpcReduction="10000"/>
          </a:bodyPr>
          <a:lstStyle/>
          <a:p>
            <a:pPr>
              <a:buNone/>
            </a:pPr>
            <a:r>
              <a:rPr lang="en-US" i="1" dirty="0" smtClean="0"/>
              <a:t>    Col. 1:18 “And he is the head of the body, the church: who is the beginning, the firstborn from the dead; that in all things he might have the preeminence.”</a:t>
            </a:r>
          </a:p>
          <a:p>
            <a:r>
              <a:rPr lang="en-US" dirty="0" smtClean="0"/>
              <a:t>Preeminence = surpassing all others in superiority, supremacy, greatness, excellence, distinction, prominence.</a:t>
            </a:r>
          </a:p>
          <a:p>
            <a:r>
              <a:rPr lang="en-US" i="1" dirty="0" smtClean="0"/>
              <a:t>Eph. 3:21 “Unto him be glory in the church by Christ Jesus throughout all ages, world without end. Amen.”</a:t>
            </a:r>
          </a:p>
          <a:p>
            <a:pPr>
              <a:buNone/>
            </a:pPr>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 to="" calcmode="lin" valueType="num">
                                      <p:cBhvr>
                                        <p:cTn id="12" dur="1" fill="hold"/>
                                        <p:tgtEl>
                                          <p:spTgt spid="3">
                                            <p:txEl>
                                              <p:pRg st="1" end="1"/>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 to="" calcmode="lin" valueType="num">
                                      <p:cBhvr>
                                        <p:cTn id="17" dur="1" fill="hold"/>
                                        <p:tgtEl>
                                          <p:spTgt spid="3">
                                            <p:txEl>
                                              <p:pRg st="2" end="2"/>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2706" name="Picture 2" descr="http://4.bp.blogspot.com/-HvjZDYRUdqc/Tjc_O00QdtI/AAAAAAAABZE/mEGm2KsDaUo/s1600/MenPraying.jpg"/>
          <p:cNvPicPr>
            <a:picLocks noChangeAspect="1" noChangeArrowheads="1"/>
          </p:cNvPicPr>
          <p:nvPr/>
        </p:nvPicPr>
        <p:blipFill>
          <a:blip r:embed="rId2" cstate="print"/>
          <a:srcRect/>
          <a:stretch>
            <a:fillRect/>
          </a:stretch>
        </p:blipFill>
        <p:spPr bwMode="auto">
          <a:xfrm>
            <a:off x="1143000" y="1523999"/>
            <a:ext cx="7115175" cy="5334001"/>
          </a:xfrm>
          <a:prstGeom prst="rect">
            <a:avLst/>
          </a:prstGeom>
          <a:noFill/>
        </p:spPr>
      </p:pic>
      <p:sp>
        <p:nvSpPr>
          <p:cNvPr id="3" name="Title 2"/>
          <p:cNvSpPr>
            <a:spLocks noGrp="1"/>
          </p:cNvSpPr>
          <p:nvPr>
            <p:ph type="title"/>
          </p:nvPr>
        </p:nvSpPr>
        <p:spPr>
          <a:xfrm>
            <a:off x="457200" y="152400"/>
            <a:ext cx="8229600" cy="1265238"/>
          </a:xfrm>
        </p:spPr>
        <p:txBody>
          <a:bodyPr>
            <a:normAutofit fontScale="90000"/>
          </a:bodyPr>
          <a:lstStyle/>
          <a:p>
            <a:r>
              <a:rPr lang="en-US" dirty="0" smtClean="0"/>
              <a:t>Does Christ have the</a:t>
            </a:r>
            <a:br>
              <a:rPr lang="en-US" dirty="0" smtClean="0"/>
            </a:br>
            <a:r>
              <a:rPr lang="en-US" dirty="0" smtClean="0"/>
              <a:t> Preeminence in your life?</a:t>
            </a:r>
            <a:endParaRPr lang="en-US" dirty="0"/>
          </a:p>
        </p:txBody>
      </p:sp>
    </p:spTree>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76200"/>
            <a:ext cx="8839200" cy="2667000"/>
          </a:xfrm>
        </p:spPr>
        <p:txBody>
          <a:bodyPr>
            <a:normAutofit/>
          </a:bodyPr>
          <a:lstStyle/>
          <a:p>
            <a:r>
              <a:rPr lang="en-US" i="1" dirty="0" smtClean="0"/>
              <a:t>“Your glorying is not good. Know ye not that a little leaven </a:t>
            </a:r>
            <a:r>
              <a:rPr lang="en-US" i="1" dirty="0" err="1" smtClean="0"/>
              <a:t>leaveneth</a:t>
            </a:r>
            <a:r>
              <a:rPr lang="en-US" i="1" dirty="0" smtClean="0"/>
              <a:t/>
            </a:r>
            <a:br>
              <a:rPr lang="en-US" i="1" dirty="0" smtClean="0"/>
            </a:br>
            <a:r>
              <a:rPr lang="en-US" i="1" dirty="0" smtClean="0"/>
              <a:t> the whole lump?” I Cor. 5:6 </a:t>
            </a:r>
            <a:endParaRPr lang="en-US" i="1" dirty="0"/>
          </a:p>
        </p:txBody>
      </p:sp>
      <p:pic>
        <p:nvPicPr>
          <p:cNvPr id="2050" name="Picture 2" descr="http://www.baholmes.com/images/PowerofLeaven_web.jpg"/>
          <p:cNvPicPr>
            <a:picLocks noChangeAspect="1" noChangeArrowheads="1"/>
          </p:cNvPicPr>
          <p:nvPr/>
        </p:nvPicPr>
        <p:blipFill>
          <a:blip r:embed="rId2" cstate="print"/>
          <a:srcRect t="14286" r="-251" b="7143"/>
          <a:stretch>
            <a:fillRect/>
          </a:stretch>
        </p:blipFill>
        <p:spPr bwMode="auto">
          <a:xfrm>
            <a:off x="2590800" y="2514600"/>
            <a:ext cx="3810000" cy="4191000"/>
          </a:xfrm>
          <a:prstGeom prst="rect">
            <a:avLst/>
          </a:prstGeom>
          <a:noFill/>
        </p:spPr>
      </p:pic>
      <p:pic>
        <p:nvPicPr>
          <p:cNvPr id="2052" name="Picture 4" descr="http://www.46stchurchofchrist.com/wp-content/uploads/yeast-dry1-390x272.jpg"/>
          <p:cNvPicPr>
            <a:picLocks noChangeAspect="1" noChangeArrowheads="1"/>
          </p:cNvPicPr>
          <p:nvPr/>
        </p:nvPicPr>
        <p:blipFill>
          <a:blip r:embed="rId3" cstate="print"/>
          <a:srcRect l="8205" r="7692" b="11764"/>
          <a:stretch>
            <a:fillRect/>
          </a:stretch>
        </p:blipFill>
        <p:spPr bwMode="auto">
          <a:xfrm>
            <a:off x="76200" y="2971800"/>
            <a:ext cx="2395220" cy="1752600"/>
          </a:xfrm>
          <a:prstGeom prst="ellipse">
            <a:avLst/>
          </a:prstGeom>
          <a:ln>
            <a:noFill/>
          </a:ln>
          <a:effectLst>
            <a:softEdge rad="112500"/>
          </a:effectLst>
        </p:spPr>
      </p:pic>
      <p:pic>
        <p:nvPicPr>
          <p:cNvPr id="2054" name="Picture 6" descr="http://bakerchet.weebly.com/uploads/6/1/7/2/6172314/5229659_orig.jpg"/>
          <p:cNvPicPr>
            <a:picLocks noChangeAspect="1" noChangeArrowheads="1"/>
          </p:cNvPicPr>
          <p:nvPr/>
        </p:nvPicPr>
        <p:blipFill>
          <a:blip r:embed="rId4" cstate="print"/>
          <a:srcRect/>
          <a:stretch>
            <a:fillRect/>
          </a:stretch>
        </p:blipFill>
        <p:spPr bwMode="auto">
          <a:xfrm>
            <a:off x="6566825" y="5181600"/>
            <a:ext cx="2474513" cy="1358733"/>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052"/>
                                        </p:tgtEl>
                                        <p:attrNameLst>
                                          <p:attrName>style.visibility</p:attrName>
                                        </p:attrNameLst>
                                      </p:cBhvr>
                                      <p:to>
                                        <p:strVal val="visible"/>
                                      </p:to>
                                    </p:set>
                                    <p:animEffect transition="in" filter="fade">
                                      <p:cBhvr>
                                        <p:cTn id="7" dur="2000"/>
                                        <p:tgtEl>
                                          <p:spTgt spid="205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054"/>
                                        </p:tgtEl>
                                        <p:attrNameLst>
                                          <p:attrName>style.visibility</p:attrName>
                                        </p:attrNameLst>
                                      </p:cBhvr>
                                      <p:to>
                                        <p:strVal val="visible"/>
                                      </p:to>
                                    </p:set>
                                    <p:animEffect transition="in" filter="fade">
                                      <p:cBhvr>
                                        <p:cTn id="12" dur="2000"/>
                                        <p:tgtEl>
                                          <p:spTgt spid="205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idx="1"/>
          </p:nvPr>
        </p:nvSpPr>
        <p:spPr>
          <a:xfrm>
            <a:off x="0" y="-76200"/>
            <a:ext cx="9144000" cy="3352800"/>
          </a:xfrm>
        </p:spPr>
        <p:txBody>
          <a:bodyPr>
            <a:normAutofit/>
          </a:bodyPr>
          <a:lstStyle/>
          <a:p>
            <a:r>
              <a:rPr lang="en-US" sz="3600" i="1" dirty="0" smtClean="0"/>
              <a:t> Rom. 12:5 “…every one members one of another.”</a:t>
            </a:r>
          </a:p>
          <a:p>
            <a:r>
              <a:rPr lang="en-US" sz="3600" i="1" dirty="0" smtClean="0"/>
              <a:t> Eph. 4:25 “…for we are members one of another.”</a:t>
            </a:r>
          </a:p>
          <a:p>
            <a:r>
              <a:rPr lang="en-US" sz="3600" i="1" dirty="0" smtClean="0"/>
              <a:t>I Cor. 12:13-31</a:t>
            </a:r>
            <a:endParaRPr lang="en-US" sz="3600" i="1" dirty="0"/>
          </a:p>
        </p:txBody>
      </p:sp>
      <p:pic>
        <p:nvPicPr>
          <p:cNvPr id="1026" name="Picture 2" descr="http://www.fbcbenson.org/wp-content/uploads/2013/03/members.jpg"/>
          <p:cNvPicPr>
            <a:picLocks noChangeAspect="1" noChangeArrowheads="1"/>
          </p:cNvPicPr>
          <p:nvPr/>
        </p:nvPicPr>
        <p:blipFill>
          <a:blip r:embed="rId2" cstate="print"/>
          <a:srcRect/>
          <a:stretch>
            <a:fillRect/>
          </a:stretch>
        </p:blipFill>
        <p:spPr bwMode="auto">
          <a:xfrm>
            <a:off x="1" y="3505200"/>
            <a:ext cx="9191316" cy="2826923"/>
          </a:xfrm>
          <a:prstGeom prst="rect">
            <a:avLst/>
          </a:prstGeom>
          <a:noFill/>
        </p:spPr>
      </p:pic>
    </p:spTree>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682" name="Picture 2" descr="http://www.wednesdaynightservice.com/wp-content/uploads/2011/12/purpose-of-the-church_t_nv1.jpg"/>
          <p:cNvPicPr>
            <a:picLocks noChangeAspect="1" noChangeArrowheads="1"/>
          </p:cNvPicPr>
          <p:nvPr/>
        </p:nvPicPr>
        <p:blipFill>
          <a:blip r:embed="rId2" cstate="print"/>
          <a:srcRect/>
          <a:stretch>
            <a:fillRect/>
          </a:stretch>
        </p:blipFill>
        <p:spPr bwMode="auto">
          <a:xfrm>
            <a:off x="1447800" y="1981200"/>
            <a:ext cx="6505035" cy="4876800"/>
          </a:xfrm>
          <a:prstGeom prst="rect">
            <a:avLst/>
          </a:prstGeom>
          <a:noFill/>
        </p:spPr>
      </p:pic>
      <p:sp>
        <p:nvSpPr>
          <p:cNvPr id="3" name="Title 2"/>
          <p:cNvSpPr>
            <a:spLocks noGrp="1"/>
          </p:cNvSpPr>
          <p:nvPr>
            <p:ph type="title"/>
          </p:nvPr>
        </p:nvSpPr>
        <p:spPr/>
        <p:txBody>
          <a:bodyPr/>
          <a:lstStyle/>
          <a:p>
            <a:r>
              <a:rPr lang="en-US" dirty="0" smtClean="0"/>
              <a:t>Next week</a:t>
            </a:r>
            <a:endParaRPr lang="en-US"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wallpaperscristaos.com.br/christianwallpapers/wp-content/uploads/2012/06/full-armor-God-wallpaper_1920x1200.jpg"/>
          <p:cNvPicPr>
            <a:picLocks noChangeAspect="1" noChangeArrowheads="1"/>
          </p:cNvPicPr>
          <p:nvPr/>
        </p:nvPicPr>
        <p:blipFill>
          <a:blip r:embed="rId2" cstate="print"/>
          <a:srcRect/>
          <a:stretch>
            <a:fillRect/>
          </a:stretch>
        </p:blipFill>
        <p:spPr bwMode="auto">
          <a:xfrm>
            <a:off x="-137158" y="457200"/>
            <a:ext cx="9387838" cy="5867400"/>
          </a:xfrm>
          <a:prstGeom prst="rect">
            <a:avLst/>
          </a:prstGeom>
          <a:noFill/>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6" name="Picture 2" descr="http://newhopeassembly.org/wp-content/uploads/2012/10/builds-the-house.png"/>
          <p:cNvPicPr>
            <a:picLocks noChangeAspect="1" noChangeArrowheads="1"/>
          </p:cNvPicPr>
          <p:nvPr/>
        </p:nvPicPr>
        <p:blipFill>
          <a:blip r:embed="rId2" cstate="print"/>
          <a:srcRect/>
          <a:stretch>
            <a:fillRect/>
          </a:stretch>
        </p:blipFill>
        <p:spPr bwMode="auto">
          <a:xfrm>
            <a:off x="2209800" y="304800"/>
            <a:ext cx="4572000" cy="3525816"/>
          </a:xfrm>
          <a:prstGeom prst="rect">
            <a:avLst/>
          </a:prstGeom>
          <a:noFill/>
        </p:spPr>
      </p:pic>
      <p:sp>
        <p:nvSpPr>
          <p:cNvPr id="4" name="Rectangle 3"/>
          <p:cNvSpPr/>
          <p:nvPr/>
        </p:nvSpPr>
        <p:spPr>
          <a:xfrm>
            <a:off x="-152400" y="4038600"/>
            <a:ext cx="9296400" cy="2554545"/>
          </a:xfrm>
          <a:prstGeom prst="rect">
            <a:avLst/>
          </a:prstGeom>
        </p:spPr>
        <p:txBody>
          <a:bodyPr wrap="square">
            <a:spAutoFit/>
          </a:bodyPr>
          <a:lstStyle/>
          <a:p>
            <a:pPr algn="ctr"/>
            <a:r>
              <a:rPr lang="en-US" sz="3200" i="1" dirty="0" smtClean="0"/>
              <a:t>“According to the grace of God which is given unto me, as a wise </a:t>
            </a:r>
            <a:r>
              <a:rPr lang="en-US" sz="3200" i="1" dirty="0" err="1" smtClean="0"/>
              <a:t>masterbuilder</a:t>
            </a:r>
            <a:r>
              <a:rPr lang="en-US" sz="3200" i="1" dirty="0" smtClean="0"/>
              <a:t>, I have laid the foundation, and another </a:t>
            </a:r>
            <a:r>
              <a:rPr lang="en-US" sz="3200" i="1" dirty="0" err="1" smtClean="0"/>
              <a:t>buildeth</a:t>
            </a:r>
            <a:r>
              <a:rPr lang="en-US" sz="3200" i="1" dirty="0" smtClean="0"/>
              <a:t> thereon. But let every man take heed how he </a:t>
            </a:r>
            <a:r>
              <a:rPr lang="en-US" sz="3200" i="1" dirty="0" err="1" smtClean="0"/>
              <a:t>buildeth</a:t>
            </a:r>
            <a:r>
              <a:rPr lang="en-US" sz="3200" i="1" dirty="0" smtClean="0"/>
              <a:t> thereupon.” </a:t>
            </a:r>
            <a:br>
              <a:rPr lang="en-US" sz="3200" i="1" dirty="0" smtClean="0"/>
            </a:br>
            <a:r>
              <a:rPr lang="en-US" sz="3200" i="1" dirty="0" smtClean="0"/>
              <a:t>(I Cor. 3:10)</a:t>
            </a:r>
            <a:endParaRPr lang="en-US" sz="3200"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AutoShape 2" descr="data:image/jpeg;base64,/9j/4AAQSkZJRgABAQAAAQABAAD/2wCEAAkGBhQSERUUEhQVFBUVGBwXGRYYFxoaGhwYFxwdGBcaFxgaHCYeGBkjGRgYHy8gIycpLCwsHB4xNTAqNSYrLCkBCQoKDgwOGg8PFywcHBwpLCkpLCwsLCwsLCkpLCwsKSwsKSwsKSwsLCwpLCksKSksLCwpKSksKSkpKSwsLCwpLP/AABEIAMIBAwMBIgACEQEDEQH/xAAbAAABBQEBAAAAAAAAAAAAAAAEAAIDBQYBB//EAEIQAAECBAMFBQUGBQMEAwEAAAECEQADITEEEkEFIlFhcRMygZGhBrHB0fAUI0JScuEkYoKy8TOSohUWNKNDU3MH/8QAGQEBAQEBAQEAAAAAAAAAAAAAAQACAwQF/8QAIBEBAQACAwEBAQADAAAAAAAAAAERMQIDIUESMgRRcf/aAAwDAQACEQMRAD8A8glloJw5rEn2U6HzEOMlQ4GBHSk0hxTHBLUNH8YSQo6GAmIo/WDAeEC35VEFS0tWJJ0Bo6EuRyc/XnDHiRBiJ4hKhIDR1MBN1huKVxHhClqs8O2iGgqW3syfulgUIIbyLU6iLjagbB5fyrSKflZRSedm8IpvZmZuLH8yT4kEfKLVSiuTNF05X6EKB9fnHC/07T+VpsxRGFSb7tuoHjS9OEWez8syXmG8e6eLpdhRjwD9IqcFicmHklyHUkO3LhwpBeDnCRUhklXiFVeuqa36XhBTZSgt0O2Wt71Y1oaiv7wRhZxKVII1fW6a5k35FtXPjKkgklJBSQwazKJPNiCkesT4bD5SQL68BWgGjj18TBUilTt5IDEmqhcEMPhY++I1IStLaOLa1YEc2A8ucdmoQSCl8oJSkA1BatPwtU62hY4ZEigLMHdqCoc24nhvRJV7fzy0pWC5lnKpxcUIJ9X/AFNDNkY4FIY2CXBNcwBueDC4rTVjB+PBMs1/DY/zHxf9uVQMRsYgS1IZwN4a2DkVY0CiBzhmhdruTPIzOTo7tQW00ofQw9E7OhJSLJzjQZqs5axr59RAcpzQ0UEF2FFJJKrdHDaVhmBXkKmdkp7l3GorQhuGr8XikKwlLExKUzJYBOVJBYje0B1o4praM3KlZZQRVkzJqQCauk7orw+EaBcp0PLNMoUCHuWJLPartyim2yndXx7eYaccocjhVXvgpiIS2mbocEq8lHM/nSPN5JM9UmWwSolpdHSfvMrKSaEAPx7oFjHpHaBKjmskOLVQctQ/MERhMBNlonSly0KzpIIIcg99RzJuXISxBDPq0dOr6x2lt3ZhR2UwJSJEycDlzFTqzqqpJqlxnSx/KrnFPjcfMlTJ0tKj2YmLHZllIZKywyKdNCBApxqzlSpSiEqBZ9QT61PnD9tTkrxE5SHyqmTFJehyqUSHGlCI7uTarmCbgZLgICsHOSyEkgFGIQzJd7/toIzmKcrK5ZRO3gpGUsQG3pYlkBTfhJSG3aXL3OAJOz5QBr9mxaf/AGoMUiFZ8MuUkhu0lKCd5gopWmoJNSbtSgOtKiK/bOzlS58xISsB3GZJCsqt5Lg65SIUbDH4yaJigudOKhxmlJtQECYkFgwdg96u8KJvCjTD4iSHMSmMsuBOohLmFrx0GIpl+MScN/GJVWaIgLdYmCIkkaJBDBEiBET4SjQ9DHEiOT5jJMBRybiJcYH+ERyg6gfrn8InxSnIBpx5PAltsWRlQbhxmfhcJ8iH8YtEKySVhQbcKX0NRl6n584EwExnQbJOQ9WD14UEFbaU+ESf50n/AIn4+6OF9rtqLPZkpJwqM2hCh4Jd/KCZmH3gnRdBQVp52A8jFZh3+zSspYuP7WL8qtEyNptl7RIGQvmBcEUBcNQl3b1hgErldkgnvJJcDqQSHGhbzg9eIKSog7pZR6Jcmv8At8i3KLCbQlzkKSFJKaKAJBqKkaPVgLacai4rGpUjKEq3gQHq2jVqRfxcamBD8NNapAAJJBGoJ1BLg+D05iJpstMxJl616sQav0IDxXz9pS/s6ZqScoYUvmFC/PL5vzgk4tKkpnoVcALZwCGJBb8Kt3ycRJV7UKkZ3BIRlN65SKkfpY9fAQRJxQOQqFaJLhhXeJpar+UFT5WeXuEEpJFbKS/dPmK8opZDocKAbiDRnKCFA3ZNPKNQVcSi01KyTXUh2y0SCb1BPi/GJcZIbMUliUsz0c2per9aDxjShilNaNUUfKQ7czmJ+nis9opmIkTFTkFKpakhLEFgxBAUPUGlzFE0mDwxytUMKakEukp5sD7jFDj5Iyr4faZjvwJQSPKkXfs/ttM9DoZKsoKhwOlXqAQQ8VG2pzZyO79oWTrpLPveMVqKrAoCswU5ZJSS98yqhuDax5vNUZaw57sxL/00r5x6RLkqCkEAMTvj8ruVHwVXl0jzPaSCCoKvmIPUZAfWOvX9c+z4ExuHyrWm7KI5GvEaQ/HqeYsuVEqJzEMS5JcjQmLDGbPK5SZoUlxL30qOUvLypoDclCkKYaZuEAY8vMWSVEkmqgyv6hxju5NHsya2BlNcS8WB/wAVfCKeRNIE1KSyVFBZndioo3moQC/Nzwg/ZEz+El9cSn/dLEVeDqlR3qJSCxpRWUZhrRm59Yvii3T7ZrF5aCa1bnQVJLAUqTaOxm5i6mFAV0jvQ8xHLiUQIx6ww3iQiI5kScGnWCYHNx1id4kcIll/XrEaBEiFxFMlMD4tW83j5/sImeBSXmHlAUspNYdiKeXxjgoeUOxqtTT5QVNBKX93nDDdBI1zKAD10LwdtID7JycZegLD098A7N30JSFAjKhjzDk+FD+0FbTWDhU6VFPEv6g+UcfrtdJsNi1S8PLJQVpIYsAWLdQbQxG2sOu6WPNKveHh2z9p9n2KC2RQZT9E/Mxc7T2ZLmpLJSFu4Vlro3n1asF36JpVyBId0KCTbSxvRTXgheDfeCgXFrXvyg3Z+DQZWWclJVUWF6sz1sQdRRoAXsKVmOVSkh2dJYglmo9Q3jAVfidjTw4Qt0G4d3L6jjAUrDzpacv3iUjMd0lnqRQc+VyYs8RgJ0pOYTwQ4Fd65YXDwccJiUByuUtPRQ5aQ5wMKvZG3yk5ZilIctVPHjydqtD9uh0B1qLkkgKcEkuVZQ4ZhBuKC0oUtchK0pDqKCFMLklJAIgQ4nDTJSZqwpKXyAsaasGdhR4M/TgF7OBYmggqypqWVcaBubVEEe0uKCV9mC6VNMvqzDzFdIdIRhapSvdOhJ8GJtE2M2OicA0zMUpyg0to5F/SH9TI/Pgf2FZOIUHICxlFKEvmI8hm8DFiV9pIJU79vMJbnR/I++K7CbHmyRmlqCimzXYait/g4gnZclRwpBBBC1Ehi4ej/XOLl76ePnh2DWW6Gh61Zxzo3A+eA2lOCFTVJmqrNWCgpdJqSWNRQkcHFeQ9FwctQDGjsHoU6Dwp8YwWOwnaTZtUEmctGUu7OUjKGYqoAGc3pQN06tsdmlZtDbHapWHZwCzluKgLUzFymzuQzkEDGPnV3v6u9bWJVYAha0WUA6X1F2PPKfOkR47vmhTahLkboauoa3Jo7OS12GknDgABguZ5GWflFdh5ISleZjupUFBVQCoAlIBZVmI0rZom2Qs9kUh/9SrcMpeOTEgBRC0qChkqGUKhgQPxMSXqCy6kvCFunBJl7nZrmMTvhAZTl3FbVhQMdukU+zSV/wAyjMzHq00V8IUWavClisSkREg1iSaqMlDNUxhi0kirQ9Mt6m8OI0iSI6dYIzQMRbWCZaNTeJHBT1Fqw+SmIxEqFsCYjCxM3Kl/qsRyBlD6mGTnVyjuat24Rknz3KXFxXryg8bHmzkZkp7wAZRYUP7wFKSpXcSTzjWbC9m5y5OYTUCpAGUng9fFoLo4yqNnbLmSkNlUDmNj+FrMKGLD2jWQJYDhNVWIFSWFdRV+sWKtjYxJYCWvopQ98Dzk4oUXIUoagKzfWsY+5a+YQYvClUiURpccilFfSCMLt6bLORaCtIGXMDZqBQVUNa7eFXkw+0JqA32ecB+h4l/62Ad6WtPMyyPdGfWvEs7bpylpWd6UIBSscUmx5u0U+K9oZgGXsrMC63FwR6t5RcSvaaWzZg3Nx7xCn7UkTU5VFBHEKA8rQTzZqlRtsrouWo7wIAZXEMDTk0Xez8VmKsqlJSpLsoMxo4ryt8atXydm5f8ASn+CkpV4UNfKLaThzlYqTVOUslnFR4Gt+Qi5YUydsrGkqnIUxOVQDiigpJIHOtG+UBezMhKsIlKgFPNLAh3LW5PxgnAylygqnaONFJcsN0h6pUD1hnspJWmSlKgUqE6xpyMZuk4rBScxJRLUgpzKASxAILFChcgj9zD8Z7HyWSZalgmoryJA43aJ9oS1GacqAUqSxTZnG8oNZQOY6X6wdh56J0tSA4MtQSH0KacA12vrGky8zDqlWmTSwzMVOGcDhwf0i3wSjMGaXPtdKkAkUehSUkjg8P2jLZMxRqCMuiqJSQaHUKD9QeMUux8KSpRSagHKXIqCKu1bkeJtGsSxjOK0qsNipb5pcuYkOXSpiQKuAoXvR9I8z9ok4dOJIEualQnvNl5kl1XWlF2LEsahzSPZsEl5QdiAgEKqCRlYEg9GaseI+1o/jp6Vf/aVuLszt1D5f6YeuernfAW1e0SuYZipmstGYqzZR3QQqoAoG6xVYhO9ZqCjvcA34G/jB+19o9qlBrmBUCqu+KZVKBJ37gl6htXium0PgOdwC/jfk7R3cRGzMaZaSzVURbikih0vClYgBLGu6xGUfmBG8C5rWtrVBgWQqnHeFIkw9XFapNvC/Jx7oUNxy/vFMzWpQW9/vhQdhTh1ISZnahbMpqhxR3bVnjsGSYgQ9cQCY1zDlTecCSotCJEQiZSEkitYkemqoIZoGw9z4QTEjUp4xJLFaDzhSZbDj1iVEBCrSorCQb0i6wmxkgOQ54mK/Co+9R1PxjRg/XgYZEYiSBaNj7NJ/hx+pXvjJJL/AFyjYezaf4dN7q98XPTXHY2YSCkg1KgPCx8ecDSZpIVvJUpOZ0gEEEEhINS7gE2fhBipDqFSwLgUuzDR+bPeGpwZBUpKiM2hAId3fQ8RcXjg6OIUQU91QUTvJcDKA4LVd+sdKzQBNS+rUCgkkUqau0JMhQZQyvmUogggHPcC5TWuuvGinyCQgBnSQrNUEEF1MGLgpJSz6xA2ZgpYOYpSTZ2rWw5l2iDF7PkTKKlJepqhjus9QOY1q9HixmyioBqspJ8iCz9PhA8+SVXB7kwBlMQTlaoVeh4izxJUf9s4RX4EWfUUZ38iDC/7VwwtuvUNMUKcQyrc4sRLUDY5Qmzfi7MJBDad9LcW6xIhnSGcMMwKaAhNCHDfykfIxJUzvZpKUkpmzkkA/wDyE26vFbsCatclJKnXnuQ7slRY/wBIPkIv1JCMNQAfd2AauVqjjGc9nMUEYd1Wz34bqq+jeMFnhl9XGFmiavOaOCErZlpUkUST+IEPRXA1EU87a87DTl9okKzBhzBZiDwv7tIs5E10ZFUW5KTQuAx60zA84D23L7bs02WlHaDUEAgEfza6PQ0im1dIsftRWRlJqrRiXrvODUt1NxpFwuYFJdIuwcBvuzvVBsATbQjxFcCJqJRctUmtQUpIpzO8WPPxW0UKQczunsk5VC4Kk6saEEQhq8CsmXUXCvcVMPrSPDdvqfHTz3SZ6906DMSDXS16NHs+ycc6gk0+6BVYG2U9QWPSnOPEfaFMwYnELKTTETKkUYLUliWtYcLRrr3WeelKo1Mdm38BboPU35QZi5LSkqIH3hKwdQLN0cfLWAim3MA+Yjs5Gyls/wCqJMN3tdfJn+cQy9eoiZMohQfWtwbfGtokl7dYoFU68awoMw+BQpIUZoSTpmlj+6YD6QosrBgQeI8oclJ5eUPa5hr1ESTjClnoXEdVhDxEEYcbo5iFPO7Eg+FFT4QYmBMKanwgsmkRPaHgQ2JJYgLmCT96jqfjGhSiKHBn75Pj7ovUqjUTqTG09m3+zp6q9/7xixG89mP/ABkXDPXS8Z56PHY0yjD1Q2eaxxK44uh4aEEw0FzwjoXElbiJq+1Sfs+YpStiFoqHTUOadL7x5xaJDgdIHVO+9TQ9xQfKWqUkAqZhY6wWbRAPMT0iJoIUBEaU1gIPaKXkr/Sr3Rj9jyc2EWl2zLSBQmxKjatkmNvjEbihyPujDbPQThCRdKyodQmY3kawXRm13PRnQVADtMhUEAEOatlLUIAUG1DhoAxK5c1ilW+nvByCygynPFw78dTrZ7PYS5E5ZIyyyhThiCpVCXFKuH6RU7Rk5MUtW6QqVmcClmIYmtRpx6wRVJjZhSKEEH7wEFiTcPwLFR1HUQbgsfnl5JjuN1Tt+IuA9srU6RXyZqFpQXy7uQjTukAKfhvAcleUsrB9qklKjmTpYkszE8GIbgX5RoNHs6Sl1KIAJSUqFLp4t1V9GPHPanFSvt2IK5a1JzqBALb4IdQU/EWZiD0I9iwBWU5lMyyaMXNKHkXf0jx72zwwGMxBDs4KhmId0JAIASQannrQXjXXsc9KmauUZYSkEOM4NykJJSxGZnNXfiGaxEKUkpAWp2CapAtS+a0M7I5wkAmlgC7XtfnEmIQwFSdU7xJAFKjKGIbla2sdnFJsfDrmTFSpS07wUreYA9mlSwzvvMDlHEs9YX2IkpIXKLgmi0huOZ2rYa9YAkqIJILEEEEaF6ERaSMEpQExAcHMCkAllJYrAArQEKHItpEUMqVMaiwBWgmIGv6oURHDjiL/AJkj0JceMdiA8CGq78czwj3hEljITuJ6RHN1iTDdxMNnxFDhRUwSowJKXWCwXFoEmvEsstDAKeAiRKYi5gf9VPj8YuwYpcEfvk9FfGLkmNRHs0bz2cAOFAPEg/Py90YQrcxudgq/h08P8Rnno8dj1Fjag/xEGIkpKku5d9SPwngYdMxAFK6OwJvQOwYQlTUlQa4LAkatUAszs/l1jg6oJaiVAaDEKBqX7qzaxTS3ThD9npISCXqBXMovz3rGukI42WlJKmACkqdSSCCTkSpyNSSnN1jsvIlRZOU0G6jjUDdFdYQknS8y2LtlJoSmrgO4INH9RwEMUVZuIK0fiLsUpNAzNWz6mHTlpJANbM6TqCWchgWBpeh4Q1U9N2OinyEvoDQVtfpyiRuGQ5Q5UaAnfV+ZVxZVmrD9nPkSS7lINVE6CtbdIaoIJSctaMSjul3AJI3S5BYtfjDpWKTlSR3WoydHCWYClSA2nhAXcYNxX6T7jGP2D/49Q4MxjexzgxsMVM+7Uf5VXpodIwuCxZRgwRftPgv9vWC6U218sDKEZgoJGU5hd2uaD8QV4iAsXslOUorRSm13V3S/BzTSo4QtmYkKSWIYgseBowLaEKDcmDVMMO0yM6jwAymzOz8jmPiGjJVm0tgqVKSZZqBvAk1NUvW1Az8NIG9ncSTnTqlIPUpDGn5WS3kY00zFIKJc1ILkFBAZ61ZQd3prpGKx5MjEEoBITRJ5aO/Ee+Nz2YZvj0LY0zOhGrObV1ILuzsz848b9tdoFGNxSCkHMUsou6dxJBSx1Dgg08o9N2NtdC1JbdJ0IDEKGrUe/H0MeW+2+KH26bvr3VgjdSW3EijqrQC/Px117HPTOfaC4LmzX9H4PDpuMKiDUMGoTpY9bRCUhxdvVtYnmYkKcPMJLGqgXKQQHDcCG8Y7uKGQO91T74vdgbZEqViZK0pUFgLS4DpmSlMFJJBr2a5gtVgIosOrvdU++ErvG9z+/jAljI2mco3m5CWhr6WhQNuGu8XLvQegoPCOwHIoCscTfxhE/Twh9VhA+QtkC8OmlxQQHLnMz++JO25+sBcSHUA0GoDQLJvFiFUiRkug4x1M+tbP9esOXL1iCS5vERGHmDt/A/H5xdIjPlLF2bm/hE8rHqGr9Y1AvRG92LXDS9KddSY8zk7VGo9fnG72LtlIkpQtCkFIa4UDq4IP1zjHPTfHa1SopUoMS6gQQ7EFKQXOjMb+rwwE7qSk0XmzaFOcqcHjYNephI2vK5+LfOGq2vK4k+Xzji6GSUKAIIJCgihYsErClJ4EPvc3I0EcEkpDbxAUGbvZAkgOSRUGl6gA8Yf/ANblDj6Q07eRoD9eESOqVhVQA1C3Ah6E1D+pvSOhClBQAIewcXupi9B8XiFXtGj8pPn8oSfaFIHd9fmIsjApUkueBUlTvonLT/h6xEnDEDjRJyu28FJKiCOIT5vxiD/uIM7JA6iOK9pENdA6kfOC04H4huyW9NxWr/hOsYnZ0+WnDBM0gAqJDlrE09Y0E32jllJSSk5gUln/ABBqc6xWpw6UyEGUcwSt63/E/kx8oLThCdpYUnupdglwTYUAto0EztqSTRSVEkFNluUm47tYcmRnQVZQCkktyuBozUfxitTOSBundDmU4VQlyQz1DaWro0GCLPtDJAZIJbgFXDAaRANqyJiVK7MqCSMwIL7xZ6mtYYpCFpzJAzC7Ei/fY3DO7Hg3GKdKOzl4huKB6v8ACKTMF8aXBFIIVLkkMaEN7gvnHnf/APQFSl4rNLBC1f6j2KqAEOaUvp6x6N7ObTSsEsAQMygG0cFvrhHm3tVlViZ5ZylQBJJqyEghmYMQdY31/wBM9n8s/LlElgCSxpq/ydo7LwxKiBXLoDUh/wAPHQ0jhnF7/X0IIxE8ZBlCQSA7AUYNThzr1j0uAZKGKhwUB684euQWCrBy161Zh0rEcn8XUe+FmIPLN8YEnTs9TUSFj8wU3oSDS1oUNm4gqUSSS5NbawokuPs6To0cGFSOJ5v8okQmOmImDDhxHRKAhzVMMVYtEHJd/rnBx6wDKNfCC1RFOFOIhRatIll92OJQWu/WCl1BeGYyWDlFnufHjDVStWY8Y4uWVM5frBEJ+wsAATm6uI1Wy8CVISpUwjSktPvfg0ZiQskgEdNT0jZ4eWQlgFJbK1mJDZnT4lj+0Z5tcTpeykKU3bK4UCRXUWvaGK2cpic6iKhiWIL3oKi9KGkPOH3s26TrYPwspx15Q0dqHqkpOjkmp4t6+kcnQDjJJlrl7yt5Td48ixGtDEmJ2WhS1ErUmxbMWIIBIFQxBenTjE20sKqauUoGksuedQ9GpBasmUhSiHvYaMbxJW4TBSCnMUlYY1zHQsda0r5c4Iw8vDqziVLC2Bbi6WoKWJ4gGnjHcEuVJSQFp0uU21Sa6l7NpDFbUkpKiCAVF6HoNBS308VUO2LKlrlLoFJCnqH/ACvRuZifAzZbf6dEmu7VuPShrAGE2hJlhQBdKi7EHlZgLNBErbEtJGRCqu27xvc2cRmmOfbJgWsjIlNQAE6NQuT3iW9eUd2ZiM+FWSmpUrdTo5J3ej0idGOU5AQ3IhjSn5S+go8QzFz0glMkNcsr1ZgYsrCXZhKU5CkuzOxatKN0F7PSEZS05sktRSo2of6uTUpAisRiSAQEij3OtagkQpK8QrvLSB0H7xJYy0FQcysiqPmIFdWIv4jjFHjdmlCJ7gJQSgioIbMxrpU6wZtORMRLKhNUSzsGGrXA5xSoxK1YXE5lKLZLklt6t4eP+1V57HSUmVMH4nD2soH31jyfa2IK585RZ1LUa37xtHo/sxtDs84N8r/7Ekj4CPLpysxUriXPjHTqntY56jirwgaAddPp44bmHqkEJCmLEH65Uju4lh/xdU++OEVPI/GFhjfqPQxPicKEgKC0lyp01dJSQGVRq3BB8oEgaOx1SGJBhRJfpjq4RvDVqiJPEU1VIcVRw3iBSrjpBgFBASFVgySl3MSSIVpxiQHdENw4r4e//EOl1pBWock0HKJ/s6T5aRA3uiWQqAmqkkO2mkWWHxE1SgCpKOZAPzgWVX6+ucEq5RmzJyu8IlTlK5infLQAV0r4NB87ZTKAK1EKscx48vCKjA4gqBc7z3PF/g/rGgmLVMl0opIJB4K4+gPjHHl5XXj6yK8ycYlJcZVgEOTy1jRYr2clTJrksVsSH1KRYaOYqcYgHHAiyylf+5IV6Fx4RosSgJWSw0vxYc3s0XL4uP1Gr2Yw4SSzn9TGK9GzZKVHctoS9H00do0MlaFop4XHChGn+YrZ2GSVdevX3PesEtNkDK7MJYJS/S7Vb1hs3E7oCTXT4jlasS4zDhNQCeRHrx0b/EDLl6gNT66wgl4xRADltYLwGIUoEE6fR9fSK5UslYr9comkoLhnpBTD5yGo/LzjsiRZn4fKJAly9OB4wV9nr6/QP1WEAtuUkKPIe9j74z+D/wDGxJ5o/ueNZtjD5pEwfyv5VjJbIGbCzQH7yHYPTXw18oeOhdh8LK+5nrH4ZU0/+st6xhgzByKk5g1Rwflwbm+kb8SiMFiCzZpavIBo88z0I5n1aOvXuufP4hueEFYlLDu5QpiHJJYAWJuK/DjA5EOKiWfQN5MB7o6uax9luy7cCe3ZrPZrJ/CJjpzjmhRSv+ltYixuHXLnTpc0lK0Z0LcvVB7r6h0+6BcJr+pPvi59oPv5MrFDvEdhO49rKSAlR/XJyHmpMyAqeZUl+MKFNNTHIkO7cu9YcJh5xwCsOMGXScY5nP0Y4VHlHTDTBk/mHpVaD8HMbxgCXpBKKQ5Z/OdLLDIZRh0q56mB8LiWeCsMoKzfq98NYNmCHSzHVprDhblGWkkk1ida4Fkne+tf3iZ3vARkgjsl8QQpnZ8tf38I1nsziu1luS5F61d6/wDEp8ozacKJkrdZ0sebkVB4j94K9k5xl4lCT3VlSVB+AI6H/McuXsrpx8qbbknJjJNgKinJSn6FyfSLeenOoitDX3D66wF7WF8TIVwUpJ0qGUP7/dEmJxOVZOm6/kH+fhGZ7g6yKTKrdV+NbcXe3vjqslC58Tx58YiWKBTghxqPHXmfS8OnpArd/hpWx0aHAynnzEPlAP73+cRyikvup+n/AMRxaQuiW9+ln1rEUlNTVm8qPbhFiLImSBqnl9NEIwwfi7/JrRKZrDg9fHlxeIJk5VA1RamrfvpEixmGq4BrfiP3jqZ27WtWs0RKxSlghqt8HNPXxiDslUsa6PYGnPQwgdtLED7PNrdBDdaX8YxWxJqkyZ2W+dH94+bRsZyh2KgTUhY9C1ekY3Y80JlzyaspNOO+C3kIZoW+tDteQPsWJ0HZL5Duk2jyMYVShmSCQDUx69j56ZuzcQxr2K/QU9I8gmqJdy5JB4lxw6vaNdX0dnxGE72g6/GhiabLQAMqlEkOQwAFWZ8z6ajhEaUuRzFOsJCC5amUehoffHVycwuv6hFzszGGTLny1qAl4iUqoYlMxGbJmAqkk55ZB0mPFbs2alJmZkJXmBRV6E1CksRvAjWjONYUxOZJJJUpySW0ZxW7u7g8oiapQJqtvOFBaNkzVgKTKJBAYgXpHIsrDiDUw94glrrEmeDDpLHTDTHc0NUqLB/USINoLSYCl+UGSzEeFylIibDTcr+vziFMO5iDLfLh+loohaaXrEuITuxX4XENbxHygxU8KDjpGnn05JQH8IlasRyu8OUOnmMtDtjYgJmKcCqTc3IDj3RN7P40JmhS3ovOSRoe95hz9GKeSS4tU+n0GgyXPSlgx3lly70SMo53IPhHLlG5Wt9rkAqlLDv2iXfqpKm5OL9IHxCSqa38qegzWPPUf4iLa2P7VEl6KTMQg/zBioHxbz6wVhZv8QoOqqUkMKA5R6UeMcWqNThKbrsdHrwtxH1pHcdhKOHYij8RyHOJC6S2YMwJLGjdbDWsDq2wiqQXrlO7YmjggMRYHyMaCMYdQqGHDwuC/DjziWUmlbs5rStCKxLh50tKXBFa21bhc6RR4zaQzkBYcVF2JubaM3OBCscsHKC5BcZuXQFzYF/fBODYhQPEVO9415VimRjhmcnQ2e5/x6xAraRQN0gCne8B7kjh6wFo+0Skpdjcu4e+j3cP5wPi8UmyZjjMCbEsLjhf48YzeI2sFKJck8EpdvFjfrwgYzlXTKJdqqPG1CTy0jWVONuovcdtYKSpgSSKBPMsoWGjxmdnSVGXMS28VgsaUAL35kRYq7ZSRRKNWv8AtHUbOWoOqYrwAHg4MH7kmHSf4/O3SdUpAwxlzFZEqQQsgsW4+A6x5tOlAFwX3iAG0ehOlRpG+2lh0JkTC2Y5CKk60+MY3tTV1FJ4JA94Mb67tz7+v8WSoRgpiV1GTvJJUGAcZSC44FoSMMHdShw3R66Aw9aupPE1iaVJUrVCRxOUegD+UdcuGAqJSQd0kjMCXbnZoLn7QVlKU7qWNEgJFQxJCQH8Y5sbZ+dSwosATUanRqaxokbKlpQslDnKakvoYxy5yNceNrKSyrKGAsNBCjaezyv4aVQd34mFGL24ujOGZthREghQo7uSWVcRMkbxhQoUYnvefuiWXeFCirXDYgQ+FCjnXrhS+8IIl/ihQoY49uxcq8TqFYUKFyDyRvI6mJJx+8ldE/CFCjnduk0uZw3Uf/uj+0weFHtD+pI8ClLjxhQo58WuRe0c5QSWURvmxPERSrmEISxPc4/pjsKN/AMM051hyzGj07xFukQTTT64QoUYaqk2pNKbEjoWiXDywUAkAl7tXzjsKLlqO3TureckAIpqIKCRChRxfRn1K1D0iRVhChRNKH2gH3E3oP70xkMEkFYcQoUejr/mvlf5f9z/AI1UrBoyjcT/ALRDpMsB2AFeEKFHG31njPBExA4CAVHdV0V/aYUKLi1U3s+f4aV+n4xyFCh5brnNP//Z"/>
          <p:cNvSpPr>
            <a:spLocks noChangeAspect="1" noChangeArrowheads="1"/>
          </p:cNvSpPr>
          <p:nvPr/>
        </p:nvSpPr>
        <p:spPr bwMode="auto">
          <a:xfrm>
            <a:off x="155575" y="-2819400"/>
            <a:ext cx="7839075" cy="5876925"/>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75780" name="AutoShape 4" descr="data:image/jpeg;base64,/9j/4AAQSkZJRgABAQAAAQABAAD/2wCEAAkGBhQSERUUEhQVFBUVGBwXGRYYFxoaGhwYFxwdGBcaFxgaHCYeGBkjGRgYHy8gIycpLCwsHB4xNTAqNSYrLCkBCQoKDgwOGg8PFywcHBwpLCkpLCwsLCwsLCkpLCwsKSwsKSwsKSwsLCwpLCksKSksLCwpKSksKSkpKSwsLCwpLP/AABEIAMIBAwMBIgACEQEDEQH/xAAbAAABBQEBAAAAAAAAAAAAAAAEAAIDBQYBB//EAEIQAAECBAMFBQUGBQMEAwEAAAECEQADITEEEkEFIlFhcRMygZGhBrHB0fAUI0JScuEkYoKy8TOSohUWNKNDU3MH/8QAGQEBAQEBAQEAAAAAAAAAAAAAAQACAwQF/8QAIBEBAQACAwEBAQADAAAAAAAAAAERMQIDIUESMgRRcf/aAAwDAQACEQMRAD8A8glloJw5rEn2U6HzEOMlQ4GBHSk0hxTHBLUNH8YSQo6GAmIo/WDAeEC35VEFS0tWJJ0Bo6EuRyc/XnDHiRBiJ4hKhIDR1MBN1huKVxHhClqs8O2iGgqW3syfulgUIIbyLU6iLjagbB5fyrSKflZRSedm8IpvZmZuLH8yT4kEfKLVSiuTNF05X6EKB9fnHC/07T+VpsxRGFSb7tuoHjS9OEWez8syXmG8e6eLpdhRjwD9IqcFicmHklyHUkO3LhwpBeDnCRUhklXiFVeuqa36XhBTZSgt0O2Wt71Y1oaiv7wRhZxKVII1fW6a5k35FtXPjKkgklJBSQwazKJPNiCkesT4bD5SQL68BWgGjj18TBUilTt5IDEmqhcEMPhY++I1IStLaOLa1YEc2A8ucdmoQSCl8oJSkA1BatPwtU62hY4ZEigLMHdqCoc24nhvRJV7fzy0pWC5lnKpxcUIJ9X/AFNDNkY4FIY2CXBNcwBueDC4rTVjB+PBMs1/DY/zHxf9uVQMRsYgS1IZwN4a2DkVY0CiBzhmhdruTPIzOTo7tQW00ofQw9E7OhJSLJzjQZqs5axr59RAcpzQ0UEF2FFJJKrdHDaVhmBXkKmdkp7l3GorQhuGr8XikKwlLExKUzJYBOVJBYje0B1o4praM3KlZZQRVkzJqQCauk7orw+EaBcp0PLNMoUCHuWJLPartyim2yndXx7eYaccocjhVXvgpiIS2mbocEq8lHM/nSPN5JM9UmWwSolpdHSfvMrKSaEAPx7oFjHpHaBKjmskOLVQctQ/MERhMBNlonSly0KzpIIIcg99RzJuXISxBDPq0dOr6x2lt3ZhR2UwJSJEycDlzFTqzqqpJqlxnSx/KrnFPjcfMlTJ0tKj2YmLHZllIZKywyKdNCBApxqzlSpSiEqBZ9QT61PnD9tTkrxE5SHyqmTFJehyqUSHGlCI7uTarmCbgZLgICsHOSyEkgFGIQzJd7/toIzmKcrK5ZRO3gpGUsQG3pYlkBTfhJSG3aXL3OAJOz5QBr9mxaf/AGoMUiFZ8MuUkhu0lKCd5gopWmoJNSbtSgOtKiK/bOzlS58xISsB3GZJCsqt5Lg65SIUbDH4yaJigudOKhxmlJtQECYkFgwdg96u8KJvCjTD4iSHMSmMsuBOohLmFrx0GIpl+MScN/GJVWaIgLdYmCIkkaJBDBEiBET4SjQ9DHEiOT5jJMBRybiJcYH+ERyg6gfrn8InxSnIBpx5PAltsWRlQbhxmfhcJ8iH8YtEKySVhQbcKX0NRl6n584EwExnQbJOQ9WD14UEFbaU+ESf50n/AIn4+6OF9rtqLPZkpJwqM2hCh4Jd/KCZmH3gnRdBQVp52A8jFZh3+zSspYuP7WL8qtEyNptl7RIGQvmBcEUBcNQl3b1hgErldkgnvJJcDqQSHGhbzg9eIKSog7pZR6Jcmv8At8i3KLCbQlzkKSFJKaKAJBqKkaPVgLacai4rGpUjKEq3gQHq2jVqRfxcamBD8NNapAAJJBGoJ1BLg+D05iJpstMxJl616sQav0IDxXz9pS/s6ZqScoYUvmFC/PL5vzgk4tKkpnoVcALZwCGJBb8Kt3ycRJV7UKkZ3BIRlN65SKkfpY9fAQRJxQOQqFaJLhhXeJpar+UFT5WeXuEEpJFbKS/dPmK8opZDocKAbiDRnKCFA3ZNPKNQVcSi01KyTXUh2y0SCb1BPi/GJcZIbMUliUsz0c2per9aDxjShilNaNUUfKQ7czmJ+nis9opmIkTFTkFKpakhLEFgxBAUPUGlzFE0mDwxytUMKakEukp5sD7jFDj5Iyr4faZjvwJQSPKkXfs/ttM9DoZKsoKhwOlXqAQQ8VG2pzZyO79oWTrpLPveMVqKrAoCswU5ZJSS98yqhuDax5vNUZaw57sxL/00r5x6RLkqCkEAMTvj8ruVHwVXl0jzPaSCCoKvmIPUZAfWOvX9c+z4ExuHyrWm7KI5GvEaQ/HqeYsuVEqJzEMS5JcjQmLDGbPK5SZoUlxL30qOUvLypoDclCkKYaZuEAY8vMWSVEkmqgyv6hxju5NHsya2BlNcS8WB/wAVfCKeRNIE1KSyVFBZndioo3moQC/Nzwg/ZEz+El9cSn/dLEVeDqlR3qJSCxpRWUZhrRm59Yvii3T7ZrF5aCa1bnQVJLAUqTaOxm5i6mFAV0jvQ8xHLiUQIx6ww3iQiI5kScGnWCYHNx1id4kcIll/XrEaBEiFxFMlMD4tW83j5/sImeBSXmHlAUspNYdiKeXxjgoeUOxqtTT5QVNBKX93nDDdBI1zKAD10LwdtID7JycZegLD098A7N30JSFAjKhjzDk+FD+0FbTWDhU6VFPEv6g+UcfrtdJsNi1S8PLJQVpIYsAWLdQbQxG2sOu6WPNKveHh2z9p9n2KC2RQZT9E/Mxc7T2ZLmpLJSFu4Vlro3n1asF36JpVyBId0KCTbSxvRTXgheDfeCgXFrXvyg3Z+DQZWWclJVUWF6sz1sQdRRoAXsKVmOVSkh2dJYglmo9Q3jAVfidjTw4Qt0G4d3L6jjAUrDzpacv3iUjMd0lnqRQc+VyYs8RgJ0pOYTwQ4Fd65YXDwccJiUByuUtPRQ5aQ5wMKvZG3yk5ZilIctVPHjydqtD9uh0B1qLkkgKcEkuVZQ4ZhBuKC0oUtchK0pDqKCFMLklJAIgQ4nDTJSZqwpKXyAsaasGdhR4M/TgF7OBYmggqypqWVcaBubVEEe0uKCV9mC6VNMvqzDzFdIdIRhapSvdOhJ8GJtE2M2OicA0zMUpyg0to5F/SH9TI/Pgf2FZOIUHICxlFKEvmI8hm8DFiV9pIJU79vMJbnR/I++K7CbHmyRmlqCimzXYait/g4gnZclRwpBBBC1Ehi4ej/XOLl76ePnh2DWW6Gh61Zxzo3A+eA2lOCFTVJmqrNWCgpdJqSWNRQkcHFeQ9FwctQDGjsHoU6Dwp8YwWOwnaTZtUEmctGUu7OUjKGYqoAGc3pQN06tsdmlZtDbHapWHZwCzluKgLUzFymzuQzkEDGPnV3v6u9bWJVYAha0WUA6X1F2PPKfOkR47vmhTahLkboauoa3Jo7OS12GknDgABguZ5GWflFdh5ISleZjupUFBVQCoAlIBZVmI0rZom2Qs9kUh/9SrcMpeOTEgBRC0qChkqGUKhgQPxMSXqCy6kvCFunBJl7nZrmMTvhAZTl3FbVhQMdukU+zSV/wAyjMzHq00V8IUWavClisSkREg1iSaqMlDNUxhi0kirQ9Mt6m8OI0iSI6dYIzQMRbWCZaNTeJHBT1Fqw+SmIxEqFsCYjCxM3Kl/qsRyBlD6mGTnVyjuat24Rknz3KXFxXryg8bHmzkZkp7wAZRYUP7wFKSpXcSTzjWbC9m5y5OYTUCpAGUng9fFoLo4yqNnbLmSkNlUDmNj+FrMKGLD2jWQJYDhNVWIFSWFdRV+sWKtjYxJYCWvopQ98Dzk4oUXIUoagKzfWsY+5a+YQYvClUiURpccilFfSCMLt6bLORaCtIGXMDZqBQVUNa7eFXkw+0JqA32ecB+h4l/62Ad6WtPMyyPdGfWvEs7bpylpWd6UIBSscUmx5u0U+K9oZgGXsrMC63FwR6t5RcSvaaWzZg3Nx7xCn7UkTU5VFBHEKA8rQTzZqlRtsrouWo7wIAZXEMDTk0Xez8VmKsqlJSpLsoMxo4ryt8atXydm5f8ASn+CkpV4UNfKLaThzlYqTVOUslnFR4Gt+Qi5YUydsrGkqnIUxOVQDiigpJIHOtG+UBezMhKsIlKgFPNLAh3LW5PxgnAylygqnaONFJcsN0h6pUD1hnspJWmSlKgUqE6xpyMZuk4rBScxJRLUgpzKASxAILFChcgj9zD8Z7HyWSZalgmoryJA43aJ9oS1GacqAUqSxTZnG8oNZQOY6X6wdh56J0tSA4MtQSH0KacA12vrGky8zDqlWmTSwzMVOGcDhwf0i3wSjMGaXPtdKkAkUehSUkjg8P2jLZMxRqCMuiqJSQaHUKD9QeMUux8KSpRSagHKXIqCKu1bkeJtGsSxjOK0qsNipb5pcuYkOXSpiQKuAoXvR9I8z9ok4dOJIEualQnvNl5kl1XWlF2LEsahzSPZsEl5QdiAgEKqCRlYEg9GaseI+1o/jp6Vf/aVuLszt1D5f6YeuernfAW1e0SuYZipmstGYqzZR3QQqoAoG6xVYhO9ZqCjvcA34G/jB+19o9qlBrmBUCqu+KZVKBJ37gl6htXium0PgOdwC/jfk7R3cRGzMaZaSzVURbikih0vClYgBLGu6xGUfmBG8C5rWtrVBgWQqnHeFIkw9XFapNvC/Jx7oUNxy/vFMzWpQW9/vhQdhTh1ISZnahbMpqhxR3bVnjsGSYgQ9cQCY1zDlTecCSotCJEQiZSEkitYkemqoIZoGw9z4QTEjUp4xJLFaDzhSZbDj1iVEBCrSorCQb0i6wmxkgOQ54mK/Co+9R1PxjRg/XgYZEYiSBaNj7NJ/hx+pXvjJJL/AFyjYezaf4dN7q98XPTXHY2YSCkg1KgPCx8ecDSZpIVvJUpOZ0gEEEEhINS7gE2fhBipDqFSwLgUuzDR+bPeGpwZBUpKiM2hAId3fQ8RcXjg6OIUQU91QUTvJcDKA4LVd+sdKzQBNS+rUCgkkUqau0JMhQZQyvmUogggHPcC5TWuuvGinyCQgBnSQrNUEEF1MGLgpJSz6xA2ZgpYOYpSTZ2rWw5l2iDF7PkTKKlJepqhjus9QOY1q9HixmyioBqspJ8iCz9PhA8+SVXB7kwBlMQTlaoVeh4izxJUf9s4RX4EWfUUZ38iDC/7VwwtuvUNMUKcQyrc4sRLUDY5Qmzfi7MJBDad9LcW6xIhnSGcMMwKaAhNCHDfykfIxJUzvZpKUkpmzkkA/wDyE26vFbsCatclJKnXnuQ7slRY/wBIPkIv1JCMNQAfd2AauVqjjGc9nMUEYd1Wz34bqq+jeMFnhl9XGFmiavOaOCErZlpUkUST+IEPRXA1EU87a87DTl9okKzBhzBZiDwv7tIs5E10ZFUW5KTQuAx60zA84D23L7bs02WlHaDUEAgEfza6PQ0im1dIsftRWRlJqrRiXrvODUt1NxpFwuYFJdIuwcBvuzvVBsATbQjxFcCJqJRctUmtQUpIpzO8WPPxW0UKQczunsk5VC4Kk6saEEQhq8CsmXUXCvcVMPrSPDdvqfHTz3SZ6906DMSDXS16NHs+ycc6gk0+6BVYG2U9QWPSnOPEfaFMwYnELKTTETKkUYLUliWtYcLRrr3WeelKo1Mdm38BboPU35QZi5LSkqIH3hKwdQLN0cfLWAim3MA+Yjs5Gyls/wCqJMN3tdfJn+cQy9eoiZMohQfWtwbfGtokl7dYoFU68awoMw+BQpIUZoSTpmlj+6YD6QosrBgQeI8oclJ5eUPa5hr1ESTjClnoXEdVhDxEEYcbo5iFPO7Eg+FFT4QYmBMKanwgsmkRPaHgQ2JJYgLmCT96jqfjGhSiKHBn75Pj7ovUqjUTqTG09m3+zp6q9/7xixG89mP/ABkXDPXS8Z56PHY0yjD1Q2eaxxK44uh4aEEw0FzwjoXElbiJq+1Sfs+YpStiFoqHTUOadL7x5xaJDgdIHVO+9TQ9xQfKWqUkAqZhY6wWbRAPMT0iJoIUBEaU1gIPaKXkr/Sr3Rj9jyc2EWl2zLSBQmxKjatkmNvjEbihyPujDbPQThCRdKyodQmY3kawXRm13PRnQVADtMhUEAEOatlLUIAUG1DhoAxK5c1ilW+nvByCygynPFw78dTrZ7PYS5E5ZIyyyhThiCpVCXFKuH6RU7Rk5MUtW6QqVmcClmIYmtRpx6wRVJjZhSKEEH7wEFiTcPwLFR1HUQbgsfnl5JjuN1Tt+IuA9srU6RXyZqFpQXy7uQjTukAKfhvAcleUsrB9qklKjmTpYkszE8GIbgX5RoNHs6Sl1KIAJSUqFLp4t1V9GPHPanFSvt2IK5a1JzqBALb4IdQU/EWZiD0I9iwBWU5lMyyaMXNKHkXf0jx72zwwGMxBDs4KhmId0JAIASQannrQXjXXsc9KmauUZYSkEOM4NykJJSxGZnNXfiGaxEKUkpAWp2CapAtS+a0M7I5wkAmlgC7XtfnEmIQwFSdU7xJAFKjKGIbla2sdnFJsfDrmTFSpS07wUreYA9mlSwzvvMDlHEs9YX2IkpIXKLgmi0huOZ2rYa9YAkqIJILEEEEaF6ERaSMEpQExAcHMCkAllJYrAArQEKHItpEUMqVMaiwBWgmIGv6oURHDjiL/AJkj0JceMdiA8CGq78czwj3hEljITuJ6RHN1iTDdxMNnxFDhRUwSowJKXWCwXFoEmvEsstDAKeAiRKYi5gf9VPj8YuwYpcEfvk9FfGLkmNRHs0bz2cAOFAPEg/Py90YQrcxudgq/h08P8Rnno8dj1Fjag/xEGIkpKku5d9SPwngYdMxAFK6OwJvQOwYQlTUlQa4LAkatUAszs/l1jg6oJaiVAaDEKBqX7qzaxTS3ThD9npISCXqBXMovz3rGukI42WlJKmACkqdSSCCTkSpyNSSnN1jsvIlRZOU0G6jjUDdFdYQknS8y2LtlJoSmrgO4INH9RwEMUVZuIK0fiLsUpNAzNWz6mHTlpJANbM6TqCWchgWBpeh4Q1U9N2OinyEvoDQVtfpyiRuGQ5Q5UaAnfV+ZVxZVmrD9nPkSS7lINVE6CtbdIaoIJSctaMSjul3AJI3S5BYtfjDpWKTlSR3WoydHCWYClSA2nhAXcYNxX6T7jGP2D/49Q4MxjexzgxsMVM+7Uf5VXpodIwuCxZRgwRftPgv9vWC6U218sDKEZgoJGU5hd2uaD8QV4iAsXslOUorRSm13V3S/BzTSo4QtmYkKSWIYgseBowLaEKDcmDVMMO0yM6jwAymzOz8jmPiGjJVm0tgqVKSZZqBvAk1NUvW1Az8NIG9ncSTnTqlIPUpDGn5WS3kY00zFIKJc1ILkFBAZ61ZQd3prpGKx5MjEEoBITRJ5aO/Ee+Nz2YZvj0LY0zOhGrObV1ILuzsz848b9tdoFGNxSCkHMUsou6dxJBSx1Dgg08o9N2NtdC1JbdJ0IDEKGrUe/H0MeW+2+KH26bvr3VgjdSW3EijqrQC/Px117HPTOfaC4LmzX9H4PDpuMKiDUMGoTpY9bRCUhxdvVtYnmYkKcPMJLGqgXKQQHDcCG8Y7uKGQO91T74vdgbZEqViZK0pUFgLS4DpmSlMFJJBr2a5gtVgIosOrvdU++ErvG9z+/jAljI2mco3m5CWhr6WhQNuGu8XLvQegoPCOwHIoCscTfxhE/Twh9VhA+QtkC8OmlxQQHLnMz++JO25+sBcSHUA0GoDQLJvFiFUiRkug4x1M+tbP9esOXL1iCS5vERGHmDt/A/H5xdIjPlLF2bm/hE8rHqGr9Y1AvRG92LXDS9KddSY8zk7VGo9fnG72LtlIkpQtCkFIa4UDq4IP1zjHPTfHa1SopUoMS6gQQ7EFKQXOjMb+rwwE7qSk0XmzaFOcqcHjYNephI2vK5+LfOGq2vK4k+Xzji6GSUKAIIJCgihYsErClJ4EPvc3I0EcEkpDbxAUGbvZAkgOSRUGl6gA8Yf/ANblDj6Q07eRoD9eESOqVhVQA1C3Ah6E1D+pvSOhClBQAIewcXupi9B8XiFXtGj8pPn8oSfaFIHd9fmIsjApUkueBUlTvonLT/h6xEnDEDjRJyu28FJKiCOIT5vxiD/uIM7JA6iOK9pENdA6kfOC04H4huyW9NxWr/hOsYnZ0+WnDBM0gAqJDlrE09Y0E32jllJSSk5gUln/ABBqc6xWpw6UyEGUcwSt63/E/kx8oLThCdpYUnupdglwTYUAto0EztqSTRSVEkFNluUm47tYcmRnQVZQCkktyuBozUfxitTOSBundDmU4VQlyQz1DaWro0GCLPtDJAZIJbgFXDAaRANqyJiVK7MqCSMwIL7xZ6mtYYpCFpzJAzC7Ei/fY3DO7Hg3GKdKOzl4huKB6v8ACKTMF8aXBFIIVLkkMaEN7gvnHnf/APQFSl4rNLBC1f6j2KqAEOaUvp6x6N7ObTSsEsAQMygG0cFvrhHm3tVlViZ5ZylQBJJqyEghmYMQdY31/wBM9n8s/LlElgCSxpq/ydo7LwxKiBXLoDUh/wAPHQ0jhnF7/X0IIxE8ZBlCQSA7AUYNThzr1j0uAZKGKhwUB684euQWCrBy161Zh0rEcn8XUe+FmIPLN8YEnTs9TUSFj8wU3oSDS1oUNm4gqUSSS5NbawokuPs6To0cGFSOJ5v8okQmOmImDDhxHRKAhzVMMVYtEHJd/rnBx6wDKNfCC1RFOFOIhRatIll92OJQWu/WCl1BeGYyWDlFnufHjDVStWY8Y4uWVM5frBEJ+wsAATm6uI1Wy8CVISpUwjSktPvfg0ZiQskgEdNT0jZ4eWQlgFJbK1mJDZnT4lj+0Z5tcTpeykKU3bK4UCRXUWvaGK2cpic6iKhiWIL3oKi9KGkPOH3s26TrYPwspx15Q0dqHqkpOjkmp4t6+kcnQDjJJlrl7yt5Td48ixGtDEmJ2WhS1ErUmxbMWIIBIFQxBenTjE20sKqauUoGksuedQ9GpBasmUhSiHvYaMbxJW4TBSCnMUlYY1zHQsda0r5c4Iw8vDqziVLC2Bbi6WoKWJ4gGnjHcEuVJSQFp0uU21Sa6l7NpDFbUkpKiCAVF6HoNBS308VUO2LKlrlLoFJCnqH/ACvRuZifAzZbf6dEmu7VuPShrAGE2hJlhQBdKi7EHlZgLNBErbEtJGRCqu27xvc2cRmmOfbJgWsjIlNQAE6NQuT3iW9eUd2ZiM+FWSmpUrdTo5J3ej0idGOU5AQ3IhjSn5S+go8QzFz0glMkNcsr1ZgYsrCXZhKU5CkuzOxatKN0F7PSEZS05sktRSo2of6uTUpAisRiSAQEij3OtagkQpK8QrvLSB0H7xJYy0FQcysiqPmIFdWIv4jjFHjdmlCJ7gJQSgioIbMxrpU6wZtORMRLKhNUSzsGGrXA5xSoxK1YXE5lKLZLklt6t4eP+1V57HSUmVMH4nD2soH31jyfa2IK585RZ1LUa37xtHo/sxtDs84N8r/7Ekj4CPLpysxUriXPjHTqntY56jirwgaAddPp44bmHqkEJCmLEH65Uju4lh/xdU++OEVPI/GFhjfqPQxPicKEgKC0lyp01dJSQGVRq3BB8oEgaOx1SGJBhRJfpjq4RvDVqiJPEU1VIcVRw3iBSrjpBgFBASFVgySl3MSSIVpxiQHdENw4r4e//EOl1pBWock0HKJ/s6T5aRA3uiWQqAmqkkO2mkWWHxE1SgCpKOZAPzgWVX6+ucEq5RmzJyu8IlTlK5infLQAV0r4NB87ZTKAK1EKscx48vCKjA4gqBc7z3PF/g/rGgmLVMl0opIJB4K4+gPjHHl5XXj6yK8ycYlJcZVgEOTy1jRYr2clTJrksVsSH1KRYaOYqcYgHHAiyylf+5IV6Fx4RosSgJWSw0vxYc3s0XL4uP1Gr2Yw4SSzn9TGK9GzZKVHctoS9H00do0MlaFop4XHChGn+YrZ2GSVdevX3PesEtNkDK7MJYJS/S7Vb1hs3E7oCTXT4jlasS4zDhNQCeRHrx0b/EDLl6gNT66wgl4xRADltYLwGIUoEE6fR9fSK5UslYr9comkoLhnpBTD5yGo/LzjsiRZn4fKJAly9OB4wV9nr6/QP1WEAtuUkKPIe9j74z+D/wDGxJ5o/ueNZtjD5pEwfyv5VjJbIGbCzQH7yHYPTXw18oeOhdh8LK+5nrH4ZU0/+st6xhgzByKk5g1Rwflwbm+kb8SiMFiCzZpavIBo88z0I5n1aOvXuufP4hueEFYlLDu5QpiHJJYAWJuK/DjA5EOKiWfQN5MB7o6uax9luy7cCe3ZrPZrJ/CJjpzjmhRSv+ltYixuHXLnTpc0lK0Z0LcvVB7r6h0+6BcJr+pPvi59oPv5MrFDvEdhO49rKSAlR/XJyHmpMyAqeZUl+MKFNNTHIkO7cu9YcJh5xwCsOMGXScY5nP0Y4VHlHTDTBk/mHpVaD8HMbxgCXpBKKQ5Z/OdLLDIZRh0q56mB8LiWeCsMoKzfq98NYNmCHSzHVprDhblGWkkk1ida4Fkne+tf3iZ3vARkgjsl8QQpnZ8tf38I1nsziu1luS5F61d6/wDEp8ozacKJkrdZ0sebkVB4j94K9k5xl4lCT3VlSVB+AI6H/McuXsrpx8qbbknJjJNgKinJSn6FyfSLeenOoitDX3D66wF7WF8TIVwUpJ0qGUP7/dEmJxOVZOm6/kH+fhGZ7g6yKTKrdV+NbcXe3vjqslC58Tx58YiWKBTghxqPHXmfS8OnpArd/hpWx0aHAynnzEPlAP73+cRyikvup+n/AMRxaQuiW9+ln1rEUlNTVm8qPbhFiLImSBqnl9NEIwwfi7/JrRKZrDg9fHlxeIJk5VA1RamrfvpEixmGq4BrfiP3jqZ27WtWs0RKxSlghqt8HNPXxiDslUsa6PYGnPQwgdtLED7PNrdBDdaX8YxWxJqkyZ2W+dH94+bRsZyh2KgTUhY9C1ekY3Y80JlzyaspNOO+C3kIZoW+tDteQPsWJ0HZL5Duk2jyMYVShmSCQDUx69j56ZuzcQxr2K/QU9I8gmqJdy5JB4lxw6vaNdX0dnxGE72g6/GhiabLQAMqlEkOQwAFWZ8z6ajhEaUuRzFOsJCC5amUehoffHVycwuv6hFzszGGTLny1qAl4iUqoYlMxGbJmAqkk55ZB0mPFbs2alJmZkJXmBRV6E1CksRvAjWjONYUxOZJJJUpySW0ZxW7u7g8oiapQJqtvOFBaNkzVgKTKJBAYgXpHIsrDiDUw94glrrEmeDDpLHTDTHc0NUqLB/USINoLSYCl+UGSzEeFylIibDTcr+vziFMO5iDLfLh+loohaaXrEuITuxX4XENbxHygxU8KDjpGnn05JQH8IlasRyu8OUOnmMtDtjYgJmKcCqTc3IDj3RN7P40JmhS3ovOSRoe95hz9GKeSS4tU+n0GgyXPSlgx3lly70SMo53IPhHLlG5Wt9rkAqlLDv2iXfqpKm5OL9IHxCSqa38qegzWPPUf4iLa2P7VEl6KTMQg/zBioHxbz6wVhZv8QoOqqUkMKA5R6UeMcWqNThKbrsdHrwtxH1pHcdhKOHYij8RyHOJC6S2YMwJLGjdbDWsDq2wiqQXrlO7YmjggMRYHyMaCMYdQqGHDwuC/DjziWUmlbs5rStCKxLh50tKXBFa21bhc6RR4zaQzkBYcVF2JubaM3OBCscsHKC5BcZuXQFzYF/fBODYhQPEVO9415VimRjhmcnQ2e5/x6xAraRQN0gCne8B7kjh6wFo+0Skpdjcu4e+j3cP5wPi8UmyZjjMCbEsLjhf48YzeI2sFKJck8EpdvFjfrwgYzlXTKJdqqPG1CTy0jWVONuovcdtYKSpgSSKBPMsoWGjxmdnSVGXMS28VgsaUAL35kRYq7ZSRRKNWv8AtHUbOWoOqYrwAHg4MH7kmHSf4/O3SdUpAwxlzFZEqQQsgsW4+A6x5tOlAFwX3iAG0ehOlRpG+2lh0JkTC2Y5CKk60+MY3tTV1FJ4JA94Mb67tz7+v8WSoRgpiV1GTvJJUGAcZSC44FoSMMHdShw3R66Aw9aupPE1iaVJUrVCRxOUegD+UdcuGAqJSQd0kjMCXbnZoLn7QVlKU7qWNEgJFQxJCQH8Y5sbZ+dSwosATUanRqaxokbKlpQslDnKakvoYxy5yNceNrKSyrKGAsNBCjaezyv4aVQd34mFGL24ujOGZthREghQo7uSWVcRMkbxhQoUYnvefuiWXeFCirXDYgQ+FCjnXrhS+8IIl/ihQoY49uxcq8TqFYUKFyDyRvI6mJJx+8ldE/CFCjnduk0uZw3Uf/uj+0weFHtD+pI8ClLjxhQo58WuRe0c5QSWURvmxPERSrmEISxPc4/pjsKN/AMM051hyzGj07xFukQTTT64QoUYaqk2pNKbEjoWiXDywUAkAl7tXzjsKLlqO3TureckAIpqIKCRChRxfRn1K1D0iRVhChRNKH2gH3E3oP70xkMEkFYcQoUejr/mvlf5f9z/AI1UrBoyjcT/ALRDpMsB2AFeEKFHG31njPBExA4CAVHdV0V/aYUKLi1U3s+f4aV+n4xyFCh5brnNP//Z"/>
          <p:cNvSpPr>
            <a:spLocks noChangeAspect="1" noChangeArrowheads="1"/>
          </p:cNvSpPr>
          <p:nvPr/>
        </p:nvSpPr>
        <p:spPr bwMode="auto">
          <a:xfrm>
            <a:off x="155575" y="-2819400"/>
            <a:ext cx="7839075" cy="5876925"/>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75782" name="AutoShape 6" descr="data:image/jpeg;base64,/9j/4AAQSkZJRgABAQAAAQABAAD/2wCEAAkGBhQSERUUEhQVFBUVGBwXGRYYFxoaGhwYFxwdGBcaFxgaHCYeGBkjGRgYHy8gIycpLCwsHB4xNTAqNSYrLCkBCQoKDgwOGg8PFywcHBwpLCkpLCwsLCwsLCkpLCwsKSwsKSwsKSwsLCwpLCksKSksLCwpKSksKSkpKSwsLCwpLP/AABEIAMIBAwMBIgACEQEDEQH/xAAbAAABBQEBAAAAAAAAAAAAAAAEAAIDBQYBB//EAEIQAAECBAMFBQUGBQMEAwEAAAECEQADITEEEkEFIlFhcRMygZGhBrHB0fAUI0JScuEkYoKy8TOSohUWNKNDU3MH/8QAGQEBAQEBAQEAAAAAAAAAAAAAAQACAwQF/8QAIBEBAQACAwEBAQADAAAAAAAAAAERMQIDIUESMgRRcf/aAAwDAQACEQMRAD8A8glloJw5rEn2U6HzEOMlQ4GBHSk0hxTHBLUNH8YSQo6GAmIo/WDAeEC35VEFS0tWJJ0Bo6EuRyc/XnDHiRBiJ4hKhIDR1MBN1huKVxHhClqs8O2iGgqW3syfulgUIIbyLU6iLjagbB5fyrSKflZRSedm8IpvZmZuLH8yT4kEfKLVSiuTNF05X6EKB9fnHC/07T+VpsxRGFSb7tuoHjS9OEWez8syXmG8e6eLpdhRjwD9IqcFicmHklyHUkO3LhwpBeDnCRUhklXiFVeuqa36XhBTZSgt0O2Wt71Y1oaiv7wRhZxKVII1fW6a5k35FtXPjKkgklJBSQwazKJPNiCkesT4bD5SQL68BWgGjj18TBUilTt5IDEmqhcEMPhY++I1IStLaOLa1YEc2A8ucdmoQSCl8oJSkA1BatPwtU62hY4ZEigLMHdqCoc24nhvRJV7fzy0pWC5lnKpxcUIJ9X/AFNDNkY4FIY2CXBNcwBueDC4rTVjB+PBMs1/DY/zHxf9uVQMRsYgS1IZwN4a2DkVY0CiBzhmhdruTPIzOTo7tQW00ofQw9E7OhJSLJzjQZqs5axr59RAcpzQ0UEF2FFJJKrdHDaVhmBXkKmdkp7l3GorQhuGr8XikKwlLExKUzJYBOVJBYje0B1o4praM3KlZZQRVkzJqQCauk7orw+EaBcp0PLNMoUCHuWJLPartyim2yndXx7eYaccocjhVXvgpiIS2mbocEq8lHM/nSPN5JM9UmWwSolpdHSfvMrKSaEAPx7oFjHpHaBKjmskOLVQctQ/MERhMBNlonSly0KzpIIIcg99RzJuXISxBDPq0dOr6x2lt3ZhR2UwJSJEycDlzFTqzqqpJqlxnSx/KrnFPjcfMlTJ0tKj2YmLHZllIZKywyKdNCBApxqzlSpSiEqBZ9QT61PnD9tTkrxE5SHyqmTFJehyqUSHGlCI7uTarmCbgZLgICsHOSyEkgFGIQzJd7/toIzmKcrK5ZRO3gpGUsQG3pYlkBTfhJSG3aXL3OAJOz5QBr9mxaf/AGoMUiFZ8MuUkhu0lKCd5gopWmoJNSbtSgOtKiK/bOzlS58xISsB3GZJCsqt5Lg65SIUbDH4yaJigudOKhxmlJtQECYkFgwdg96u8KJvCjTD4iSHMSmMsuBOohLmFrx0GIpl+MScN/GJVWaIgLdYmCIkkaJBDBEiBET4SjQ9DHEiOT5jJMBRybiJcYH+ERyg6gfrn8InxSnIBpx5PAltsWRlQbhxmfhcJ8iH8YtEKySVhQbcKX0NRl6n584EwExnQbJOQ9WD14UEFbaU+ESf50n/AIn4+6OF9rtqLPZkpJwqM2hCh4Jd/KCZmH3gnRdBQVp52A8jFZh3+zSspYuP7WL8qtEyNptl7RIGQvmBcEUBcNQl3b1hgErldkgnvJJcDqQSHGhbzg9eIKSog7pZR6Jcmv8At8i3KLCbQlzkKSFJKaKAJBqKkaPVgLacai4rGpUjKEq3gQHq2jVqRfxcamBD8NNapAAJJBGoJ1BLg+D05iJpstMxJl616sQav0IDxXz9pS/s6ZqScoYUvmFC/PL5vzgk4tKkpnoVcALZwCGJBb8Kt3ycRJV7UKkZ3BIRlN65SKkfpY9fAQRJxQOQqFaJLhhXeJpar+UFT5WeXuEEpJFbKS/dPmK8opZDocKAbiDRnKCFA3ZNPKNQVcSi01KyTXUh2y0SCb1BPi/GJcZIbMUliUsz0c2per9aDxjShilNaNUUfKQ7czmJ+nis9opmIkTFTkFKpakhLEFgxBAUPUGlzFE0mDwxytUMKakEukp5sD7jFDj5Iyr4faZjvwJQSPKkXfs/ttM9DoZKsoKhwOlXqAQQ8VG2pzZyO79oWTrpLPveMVqKrAoCswU5ZJSS98yqhuDax5vNUZaw57sxL/00r5x6RLkqCkEAMTvj8ruVHwVXl0jzPaSCCoKvmIPUZAfWOvX9c+z4ExuHyrWm7KI5GvEaQ/HqeYsuVEqJzEMS5JcjQmLDGbPK5SZoUlxL30qOUvLypoDclCkKYaZuEAY8vMWSVEkmqgyv6hxju5NHsya2BlNcS8WB/wAVfCKeRNIE1KSyVFBZndioo3moQC/Nzwg/ZEz+El9cSn/dLEVeDqlR3qJSCxpRWUZhrRm59Yvii3T7ZrF5aCa1bnQVJLAUqTaOxm5i6mFAV0jvQ8xHLiUQIx6ww3iQiI5kScGnWCYHNx1id4kcIll/XrEaBEiFxFMlMD4tW83j5/sImeBSXmHlAUspNYdiKeXxjgoeUOxqtTT5QVNBKX93nDDdBI1zKAD10LwdtID7JycZegLD098A7N30JSFAjKhjzDk+FD+0FbTWDhU6VFPEv6g+UcfrtdJsNi1S8PLJQVpIYsAWLdQbQxG2sOu6WPNKveHh2z9p9n2KC2RQZT9E/Mxc7T2ZLmpLJSFu4Vlro3n1asF36JpVyBId0KCTbSxvRTXgheDfeCgXFrXvyg3Z+DQZWWclJVUWF6sz1sQdRRoAXsKVmOVSkh2dJYglmo9Q3jAVfidjTw4Qt0G4d3L6jjAUrDzpacv3iUjMd0lnqRQc+VyYs8RgJ0pOYTwQ4Fd65YXDwccJiUByuUtPRQ5aQ5wMKvZG3yk5ZilIctVPHjydqtD9uh0B1qLkkgKcEkuVZQ4ZhBuKC0oUtchK0pDqKCFMLklJAIgQ4nDTJSZqwpKXyAsaasGdhR4M/TgF7OBYmggqypqWVcaBubVEEe0uKCV9mC6VNMvqzDzFdIdIRhapSvdOhJ8GJtE2M2OicA0zMUpyg0to5F/SH9TI/Pgf2FZOIUHICxlFKEvmI8hm8DFiV9pIJU79vMJbnR/I++K7CbHmyRmlqCimzXYait/g4gnZclRwpBBBC1Ehi4ej/XOLl76ePnh2DWW6Gh61Zxzo3A+eA2lOCFTVJmqrNWCgpdJqSWNRQkcHFeQ9FwctQDGjsHoU6Dwp8YwWOwnaTZtUEmctGUu7OUjKGYqoAGc3pQN06tsdmlZtDbHapWHZwCzluKgLUzFymzuQzkEDGPnV3v6u9bWJVYAha0WUA6X1F2PPKfOkR47vmhTahLkboauoa3Jo7OS12GknDgABguZ5GWflFdh5ISleZjupUFBVQCoAlIBZVmI0rZom2Qs9kUh/9SrcMpeOTEgBRC0qChkqGUKhgQPxMSXqCy6kvCFunBJl7nZrmMTvhAZTl3FbVhQMdukU+zSV/wAyjMzHq00V8IUWavClisSkREg1iSaqMlDNUxhi0kirQ9Mt6m8OI0iSI6dYIzQMRbWCZaNTeJHBT1Fqw+SmIxEqFsCYjCxM3Kl/qsRyBlD6mGTnVyjuat24Rknz3KXFxXryg8bHmzkZkp7wAZRYUP7wFKSpXcSTzjWbC9m5y5OYTUCpAGUng9fFoLo4yqNnbLmSkNlUDmNj+FrMKGLD2jWQJYDhNVWIFSWFdRV+sWKtjYxJYCWvopQ98Dzk4oUXIUoagKzfWsY+5a+YQYvClUiURpccilFfSCMLt6bLORaCtIGXMDZqBQVUNa7eFXkw+0JqA32ecB+h4l/62Ad6WtPMyyPdGfWvEs7bpylpWd6UIBSscUmx5u0U+K9oZgGXsrMC63FwR6t5RcSvaaWzZg3Nx7xCn7UkTU5VFBHEKA8rQTzZqlRtsrouWo7wIAZXEMDTk0Xez8VmKsqlJSpLsoMxo4ryt8atXydm5f8ASn+CkpV4UNfKLaThzlYqTVOUslnFR4Gt+Qi5YUydsrGkqnIUxOVQDiigpJIHOtG+UBezMhKsIlKgFPNLAh3LW5PxgnAylygqnaONFJcsN0h6pUD1hnspJWmSlKgUqE6xpyMZuk4rBScxJRLUgpzKASxAILFChcgj9zD8Z7HyWSZalgmoryJA43aJ9oS1GacqAUqSxTZnG8oNZQOY6X6wdh56J0tSA4MtQSH0KacA12vrGky8zDqlWmTSwzMVOGcDhwf0i3wSjMGaXPtdKkAkUehSUkjg8P2jLZMxRqCMuiqJSQaHUKD9QeMUux8KSpRSagHKXIqCKu1bkeJtGsSxjOK0qsNipb5pcuYkOXSpiQKuAoXvR9I8z9ok4dOJIEualQnvNl5kl1XWlF2LEsahzSPZsEl5QdiAgEKqCRlYEg9GaseI+1o/jp6Vf/aVuLszt1D5f6YeuernfAW1e0SuYZipmstGYqzZR3QQqoAoG6xVYhO9ZqCjvcA34G/jB+19o9qlBrmBUCqu+KZVKBJ37gl6htXium0PgOdwC/jfk7R3cRGzMaZaSzVURbikih0vClYgBLGu6xGUfmBG8C5rWtrVBgWQqnHeFIkw9XFapNvC/Jx7oUNxy/vFMzWpQW9/vhQdhTh1ISZnahbMpqhxR3bVnjsGSYgQ9cQCY1zDlTecCSotCJEQiZSEkitYkemqoIZoGw9z4QTEjUp4xJLFaDzhSZbDj1iVEBCrSorCQb0i6wmxkgOQ54mK/Co+9R1PxjRg/XgYZEYiSBaNj7NJ/hx+pXvjJJL/AFyjYezaf4dN7q98XPTXHY2YSCkg1KgPCx8ecDSZpIVvJUpOZ0gEEEEhINS7gE2fhBipDqFSwLgUuzDR+bPeGpwZBUpKiM2hAId3fQ8RcXjg6OIUQU91QUTvJcDKA4LVd+sdKzQBNS+rUCgkkUqau0JMhQZQyvmUogggHPcC5TWuuvGinyCQgBnSQrNUEEF1MGLgpJSz6xA2ZgpYOYpSTZ2rWw5l2iDF7PkTKKlJepqhjus9QOY1q9HixmyioBqspJ8iCz9PhA8+SVXB7kwBlMQTlaoVeh4izxJUf9s4RX4EWfUUZ38iDC/7VwwtuvUNMUKcQyrc4sRLUDY5Qmzfi7MJBDad9LcW6xIhnSGcMMwKaAhNCHDfykfIxJUzvZpKUkpmzkkA/wDyE26vFbsCatclJKnXnuQ7slRY/wBIPkIv1JCMNQAfd2AauVqjjGc9nMUEYd1Wz34bqq+jeMFnhl9XGFmiavOaOCErZlpUkUST+IEPRXA1EU87a87DTl9okKzBhzBZiDwv7tIs5E10ZFUW5KTQuAx60zA84D23L7bs02WlHaDUEAgEfza6PQ0im1dIsftRWRlJqrRiXrvODUt1NxpFwuYFJdIuwcBvuzvVBsATbQjxFcCJqJRctUmtQUpIpzO8WPPxW0UKQczunsk5VC4Kk6saEEQhq8CsmXUXCvcVMPrSPDdvqfHTz3SZ6906DMSDXS16NHs+ycc6gk0+6BVYG2U9QWPSnOPEfaFMwYnELKTTETKkUYLUliWtYcLRrr3WeelKo1Mdm38BboPU35QZi5LSkqIH3hKwdQLN0cfLWAim3MA+Yjs5Gyls/wCqJMN3tdfJn+cQy9eoiZMohQfWtwbfGtokl7dYoFU68awoMw+BQpIUZoSTpmlj+6YD6QosrBgQeI8oclJ5eUPa5hr1ESTjClnoXEdVhDxEEYcbo5iFPO7Eg+FFT4QYmBMKanwgsmkRPaHgQ2JJYgLmCT96jqfjGhSiKHBn75Pj7ovUqjUTqTG09m3+zp6q9/7xixG89mP/ABkXDPXS8Z56PHY0yjD1Q2eaxxK44uh4aEEw0FzwjoXElbiJq+1Sfs+YpStiFoqHTUOadL7x5xaJDgdIHVO+9TQ9xQfKWqUkAqZhY6wWbRAPMT0iJoIUBEaU1gIPaKXkr/Sr3Rj9jyc2EWl2zLSBQmxKjatkmNvjEbihyPujDbPQThCRdKyodQmY3kawXRm13PRnQVADtMhUEAEOatlLUIAUG1DhoAxK5c1ilW+nvByCygynPFw78dTrZ7PYS5E5ZIyyyhThiCpVCXFKuH6RU7Rk5MUtW6QqVmcClmIYmtRpx6wRVJjZhSKEEH7wEFiTcPwLFR1HUQbgsfnl5JjuN1Tt+IuA9srU6RXyZqFpQXy7uQjTukAKfhvAcleUsrB9qklKjmTpYkszE8GIbgX5RoNHs6Sl1KIAJSUqFLp4t1V9GPHPanFSvt2IK5a1JzqBALb4IdQU/EWZiD0I9iwBWU5lMyyaMXNKHkXf0jx72zwwGMxBDs4KhmId0JAIASQannrQXjXXsc9KmauUZYSkEOM4NykJJSxGZnNXfiGaxEKUkpAWp2CapAtS+a0M7I5wkAmlgC7XtfnEmIQwFSdU7xJAFKjKGIbla2sdnFJsfDrmTFSpS07wUreYA9mlSwzvvMDlHEs9YX2IkpIXKLgmi0huOZ2rYa9YAkqIJILEEEEaF6ERaSMEpQExAcHMCkAllJYrAArQEKHItpEUMqVMaiwBWgmIGv6oURHDjiL/AJkj0JceMdiA8CGq78czwj3hEljITuJ6RHN1iTDdxMNnxFDhRUwSowJKXWCwXFoEmvEsstDAKeAiRKYi5gf9VPj8YuwYpcEfvk9FfGLkmNRHs0bz2cAOFAPEg/Py90YQrcxudgq/h08P8Rnno8dj1Fjag/xEGIkpKku5d9SPwngYdMxAFK6OwJvQOwYQlTUlQa4LAkatUAszs/l1jg6oJaiVAaDEKBqX7qzaxTS3ThD9npISCXqBXMovz3rGukI42WlJKmACkqdSSCCTkSpyNSSnN1jsvIlRZOU0G6jjUDdFdYQknS8y2LtlJoSmrgO4INH9RwEMUVZuIK0fiLsUpNAzNWz6mHTlpJANbM6TqCWchgWBpeh4Q1U9N2OinyEvoDQVtfpyiRuGQ5Q5UaAnfV+ZVxZVmrD9nPkSS7lINVE6CtbdIaoIJSctaMSjul3AJI3S5BYtfjDpWKTlSR3WoydHCWYClSA2nhAXcYNxX6T7jGP2D/49Q4MxjexzgxsMVM+7Uf5VXpodIwuCxZRgwRftPgv9vWC6U218sDKEZgoJGU5hd2uaD8QV4iAsXslOUorRSm13V3S/BzTSo4QtmYkKSWIYgseBowLaEKDcmDVMMO0yM6jwAymzOz8jmPiGjJVm0tgqVKSZZqBvAk1NUvW1Az8NIG9ncSTnTqlIPUpDGn5WS3kY00zFIKJc1ILkFBAZ61ZQd3prpGKx5MjEEoBITRJ5aO/Ee+Nz2YZvj0LY0zOhGrObV1ILuzsz848b9tdoFGNxSCkHMUsou6dxJBSx1Dgg08o9N2NtdC1JbdJ0IDEKGrUe/H0MeW+2+KH26bvr3VgjdSW3EijqrQC/Px117HPTOfaC4LmzX9H4PDpuMKiDUMGoTpY9bRCUhxdvVtYnmYkKcPMJLGqgXKQQHDcCG8Y7uKGQO91T74vdgbZEqViZK0pUFgLS4DpmSlMFJJBr2a5gtVgIosOrvdU++ErvG9z+/jAljI2mco3m5CWhr6WhQNuGu8XLvQegoPCOwHIoCscTfxhE/Twh9VhA+QtkC8OmlxQQHLnMz++JO25+sBcSHUA0GoDQLJvFiFUiRkug4x1M+tbP9esOXL1iCS5vERGHmDt/A/H5xdIjPlLF2bm/hE8rHqGr9Y1AvRG92LXDS9KddSY8zk7VGo9fnG72LtlIkpQtCkFIa4UDq4IP1zjHPTfHa1SopUoMS6gQQ7EFKQXOjMb+rwwE7qSk0XmzaFOcqcHjYNephI2vK5+LfOGq2vK4k+Xzji6GSUKAIIJCgihYsErClJ4EPvc3I0EcEkpDbxAUGbvZAkgOSRUGl6gA8Yf/ANblDj6Q07eRoD9eESOqVhVQA1C3Ah6E1D+pvSOhClBQAIewcXupi9B8XiFXtGj8pPn8oSfaFIHd9fmIsjApUkueBUlTvonLT/h6xEnDEDjRJyu28FJKiCOIT5vxiD/uIM7JA6iOK9pENdA6kfOC04H4huyW9NxWr/hOsYnZ0+WnDBM0gAqJDlrE09Y0E32jllJSSk5gUln/ABBqc6xWpw6UyEGUcwSt63/E/kx8oLThCdpYUnupdglwTYUAto0EztqSTRSVEkFNluUm47tYcmRnQVZQCkktyuBozUfxitTOSBundDmU4VQlyQz1DaWro0GCLPtDJAZIJbgFXDAaRANqyJiVK7MqCSMwIL7xZ6mtYYpCFpzJAzC7Ei/fY3DO7Hg3GKdKOzl4huKB6v8ACKTMF8aXBFIIVLkkMaEN7gvnHnf/APQFSl4rNLBC1f6j2KqAEOaUvp6x6N7ObTSsEsAQMygG0cFvrhHm3tVlViZ5ZylQBJJqyEghmYMQdY31/wBM9n8s/LlElgCSxpq/ydo7LwxKiBXLoDUh/wAPHQ0jhnF7/X0IIxE8ZBlCQSA7AUYNThzr1j0uAZKGKhwUB684euQWCrBy161Zh0rEcn8XUe+FmIPLN8YEnTs9TUSFj8wU3oSDS1oUNm4gqUSSS5NbawokuPs6To0cGFSOJ5v8okQmOmImDDhxHRKAhzVMMVYtEHJd/rnBx6wDKNfCC1RFOFOIhRatIll92OJQWu/WCl1BeGYyWDlFnufHjDVStWY8Y4uWVM5frBEJ+wsAATm6uI1Wy8CVISpUwjSktPvfg0ZiQskgEdNT0jZ4eWQlgFJbK1mJDZnT4lj+0Z5tcTpeykKU3bK4UCRXUWvaGK2cpic6iKhiWIL3oKi9KGkPOH3s26TrYPwspx15Q0dqHqkpOjkmp4t6+kcnQDjJJlrl7yt5Td48ixGtDEmJ2WhS1ErUmxbMWIIBIFQxBenTjE20sKqauUoGksuedQ9GpBasmUhSiHvYaMbxJW4TBSCnMUlYY1zHQsda0r5c4Iw8vDqziVLC2Bbi6WoKWJ4gGnjHcEuVJSQFp0uU21Sa6l7NpDFbUkpKiCAVF6HoNBS308VUO2LKlrlLoFJCnqH/ACvRuZifAzZbf6dEmu7VuPShrAGE2hJlhQBdKi7EHlZgLNBErbEtJGRCqu27xvc2cRmmOfbJgWsjIlNQAE6NQuT3iW9eUd2ZiM+FWSmpUrdTo5J3ej0idGOU5AQ3IhjSn5S+go8QzFz0glMkNcsr1ZgYsrCXZhKU5CkuzOxatKN0F7PSEZS05sktRSo2of6uTUpAisRiSAQEij3OtagkQpK8QrvLSB0H7xJYy0FQcysiqPmIFdWIv4jjFHjdmlCJ7gJQSgioIbMxrpU6wZtORMRLKhNUSzsGGrXA5xSoxK1YXE5lKLZLklt6t4eP+1V57HSUmVMH4nD2soH31jyfa2IK585RZ1LUa37xtHo/sxtDs84N8r/7Ekj4CPLpysxUriXPjHTqntY56jirwgaAddPp44bmHqkEJCmLEH65Uju4lh/xdU++OEVPI/GFhjfqPQxPicKEgKC0lyp01dJSQGVRq3BB8oEgaOx1SGJBhRJfpjq4RvDVqiJPEU1VIcVRw3iBSrjpBgFBASFVgySl3MSSIVpxiQHdENw4r4e//EOl1pBWock0HKJ/s6T5aRA3uiWQqAmqkkO2mkWWHxE1SgCpKOZAPzgWVX6+ucEq5RmzJyu8IlTlK5infLQAV0r4NB87ZTKAK1EKscx48vCKjA4gqBc7z3PF/g/rGgmLVMl0opIJB4K4+gPjHHl5XXj6yK8ycYlJcZVgEOTy1jRYr2clTJrksVsSH1KRYaOYqcYgHHAiyylf+5IV6Fx4RosSgJWSw0vxYc3s0XL4uP1Gr2Yw4SSzn9TGK9GzZKVHctoS9H00do0MlaFop4XHChGn+YrZ2GSVdevX3PesEtNkDK7MJYJS/S7Vb1hs3E7oCTXT4jlasS4zDhNQCeRHrx0b/EDLl6gNT66wgl4xRADltYLwGIUoEE6fR9fSK5UslYr9comkoLhnpBTD5yGo/LzjsiRZn4fKJAly9OB4wV9nr6/QP1WEAtuUkKPIe9j74z+D/wDGxJ5o/ueNZtjD5pEwfyv5VjJbIGbCzQH7yHYPTXw18oeOhdh8LK+5nrH4ZU0/+st6xhgzByKk5g1Rwflwbm+kb8SiMFiCzZpavIBo88z0I5n1aOvXuufP4hueEFYlLDu5QpiHJJYAWJuK/DjA5EOKiWfQN5MB7o6uax9luy7cCe3ZrPZrJ/CJjpzjmhRSv+ltYixuHXLnTpc0lK0Z0LcvVB7r6h0+6BcJr+pPvi59oPv5MrFDvEdhO49rKSAlR/XJyHmpMyAqeZUl+MKFNNTHIkO7cu9YcJh5xwCsOMGXScY5nP0Y4VHlHTDTBk/mHpVaD8HMbxgCXpBKKQ5Z/OdLLDIZRh0q56mB8LiWeCsMoKzfq98NYNmCHSzHVprDhblGWkkk1ida4Fkne+tf3iZ3vARkgjsl8QQpnZ8tf38I1nsziu1luS5F61d6/wDEp8ozacKJkrdZ0sebkVB4j94K9k5xl4lCT3VlSVB+AI6H/McuXsrpx8qbbknJjJNgKinJSn6FyfSLeenOoitDX3D66wF7WF8TIVwUpJ0qGUP7/dEmJxOVZOm6/kH+fhGZ7g6yKTKrdV+NbcXe3vjqslC58Tx58YiWKBTghxqPHXmfS8OnpArd/hpWx0aHAynnzEPlAP73+cRyikvup+n/AMRxaQuiW9+ln1rEUlNTVm8qPbhFiLImSBqnl9NEIwwfi7/JrRKZrDg9fHlxeIJk5VA1RamrfvpEixmGq4BrfiP3jqZ27WtWs0RKxSlghqt8HNPXxiDslUsa6PYGnPQwgdtLED7PNrdBDdaX8YxWxJqkyZ2W+dH94+bRsZyh2KgTUhY9C1ekY3Y80JlzyaspNOO+C3kIZoW+tDteQPsWJ0HZL5Duk2jyMYVShmSCQDUx69j56ZuzcQxr2K/QU9I8gmqJdy5JB4lxw6vaNdX0dnxGE72g6/GhiabLQAMqlEkOQwAFWZ8z6ajhEaUuRzFOsJCC5amUehoffHVycwuv6hFzszGGTLny1qAl4iUqoYlMxGbJmAqkk55ZB0mPFbs2alJmZkJXmBRV6E1CksRvAjWjONYUxOZJJJUpySW0ZxW7u7g8oiapQJqtvOFBaNkzVgKTKJBAYgXpHIsrDiDUw94glrrEmeDDpLHTDTHc0NUqLB/USINoLSYCl+UGSzEeFylIibDTcr+vziFMO5iDLfLh+loohaaXrEuITuxX4XENbxHygxU8KDjpGnn05JQH8IlasRyu8OUOnmMtDtjYgJmKcCqTc3IDj3RN7P40JmhS3ovOSRoe95hz9GKeSS4tU+n0GgyXPSlgx3lly70SMo53IPhHLlG5Wt9rkAqlLDv2iXfqpKm5OL9IHxCSqa38qegzWPPUf4iLa2P7VEl6KTMQg/zBioHxbz6wVhZv8QoOqqUkMKA5R6UeMcWqNThKbrsdHrwtxH1pHcdhKOHYij8RyHOJC6S2YMwJLGjdbDWsDq2wiqQXrlO7YmjggMRYHyMaCMYdQqGHDwuC/DjziWUmlbs5rStCKxLh50tKXBFa21bhc6RR4zaQzkBYcVF2JubaM3OBCscsHKC5BcZuXQFzYF/fBODYhQPEVO9415VimRjhmcnQ2e5/x6xAraRQN0gCne8B7kjh6wFo+0Skpdjcu4e+j3cP5wPi8UmyZjjMCbEsLjhf48YzeI2sFKJck8EpdvFjfrwgYzlXTKJdqqPG1CTy0jWVONuovcdtYKSpgSSKBPMsoWGjxmdnSVGXMS28VgsaUAL35kRYq7ZSRRKNWv8AtHUbOWoOqYrwAHg4MH7kmHSf4/O3SdUpAwxlzFZEqQQsgsW4+A6x5tOlAFwX3iAG0ehOlRpG+2lh0JkTC2Y5CKk60+MY3tTV1FJ4JA94Mb67tz7+v8WSoRgpiV1GTvJJUGAcZSC44FoSMMHdShw3R66Aw9aupPE1iaVJUrVCRxOUegD+UdcuGAqJSQd0kjMCXbnZoLn7QVlKU7qWNEgJFQxJCQH8Y5sbZ+dSwosATUanRqaxokbKlpQslDnKakvoYxy5yNceNrKSyrKGAsNBCjaezyv4aVQd34mFGL24ujOGZthREghQo7uSWVcRMkbxhQoUYnvefuiWXeFCirXDYgQ+FCjnXrhS+8IIl/ihQoY49uxcq8TqFYUKFyDyRvI6mJJx+8ldE/CFCjnduk0uZw3Uf/uj+0weFHtD+pI8ClLjxhQo58WuRe0c5QSWURvmxPERSrmEISxPc4/pjsKN/AMM051hyzGj07xFukQTTT64QoUYaqk2pNKbEjoWiXDywUAkAl7tXzjsKLlqO3TureckAIpqIKCRChRxfRn1K1D0iRVhChRNKH2gH3E3oP70xkMEkFYcQoUejr/mvlf5f9z/AI1UrBoyjcT/ALRDpMsB2AFeEKFHG31njPBExA4CAVHdV0V/aYUKLi1U3s+f4aV+n4xyFCh5brnNP//Z"/>
          <p:cNvSpPr>
            <a:spLocks noChangeAspect="1" noChangeArrowheads="1"/>
          </p:cNvSpPr>
          <p:nvPr/>
        </p:nvSpPr>
        <p:spPr bwMode="auto">
          <a:xfrm>
            <a:off x="155575" y="-2819400"/>
            <a:ext cx="7839075" cy="5876925"/>
          </a:xfrm>
          <a:prstGeom prst="rect">
            <a:avLst/>
          </a:prstGeom>
          <a:noFill/>
        </p:spPr>
        <p:txBody>
          <a:bodyPr vert="horz" wrap="square" lIns="91440" tIns="45720" rIns="91440" bIns="45720" numCol="1" anchor="t" anchorCtr="0" compatLnSpc="1">
            <a:prstTxWarp prst="textNoShape">
              <a:avLst/>
            </a:prstTxWarp>
          </a:bodyPr>
          <a:lstStyle/>
          <a:p>
            <a:endParaRPr lang="en-US"/>
          </a:p>
        </p:txBody>
      </p:sp>
      <p:pic>
        <p:nvPicPr>
          <p:cNvPr id="75784" name="Picture 8" descr="http://farm2.staticflickr.com/1374/757708294_54ecbe624c_o.jpg"/>
          <p:cNvPicPr>
            <a:picLocks noChangeAspect="1" noChangeArrowheads="1"/>
          </p:cNvPicPr>
          <p:nvPr/>
        </p:nvPicPr>
        <p:blipFill>
          <a:blip r:embed="rId2" cstate="print"/>
          <a:srcRect/>
          <a:stretch>
            <a:fillRect/>
          </a:stretch>
        </p:blipFill>
        <p:spPr bwMode="auto">
          <a:xfrm>
            <a:off x="-76200" y="0"/>
            <a:ext cx="9220200" cy="6918960"/>
          </a:xfrm>
          <a:prstGeom prst="rect">
            <a:avLst/>
          </a:prstGeom>
          <a:noFill/>
        </p:spPr>
      </p:pic>
      <p:sp>
        <p:nvSpPr>
          <p:cNvPr id="6" name="Title 5"/>
          <p:cNvSpPr>
            <a:spLocks noGrp="1"/>
          </p:cNvSpPr>
          <p:nvPr>
            <p:ph type="title"/>
          </p:nvPr>
        </p:nvSpPr>
        <p:spPr>
          <a:xfrm>
            <a:off x="457200" y="274638"/>
            <a:ext cx="8229600" cy="6278562"/>
          </a:xfrm>
        </p:spPr>
        <p:txBody>
          <a:bodyPr>
            <a:normAutofit/>
          </a:bodyPr>
          <a:lstStyle/>
          <a:p>
            <a:r>
              <a:rPr lang="en-US" i="1" dirty="0" smtClean="0">
                <a:effectLst>
                  <a:glow rad="101600">
                    <a:schemeClr val="bg1">
                      <a:alpha val="60000"/>
                    </a:schemeClr>
                  </a:glow>
                </a:effectLst>
              </a:rPr>
              <a:t>“And are built upon the foundation of the apostles and prophets, Jesus Christ himself being the chief corner stone.” (Eph 2:20) </a:t>
            </a:r>
            <a:endParaRPr lang="en-US" i="1" dirty="0">
              <a:effectLst>
                <a:glow rad="101600">
                  <a:schemeClr val="bg1">
                    <a:alpha val="60000"/>
                  </a:schemeClr>
                </a:glow>
              </a:effectLs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500" fill="hold"/>
                                        <p:tgtEl>
                                          <p:spTgt spid="6"/>
                                        </p:tgtEl>
                                        <p:attrNameLst>
                                          <p:attrName>ppt_w</p:attrName>
                                        </p:attrNameLst>
                                      </p:cBhvr>
                                      <p:tavLst>
                                        <p:tav tm="0">
                                          <p:val>
                                            <p:fltVal val="0"/>
                                          </p:val>
                                        </p:tav>
                                        <p:tav tm="100000">
                                          <p:val>
                                            <p:strVal val="#ppt_w"/>
                                          </p:val>
                                        </p:tav>
                                      </p:tavLst>
                                    </p:anim>
                                    <p:anim calcmode="lin" valueType="num">
                                      <p:cBhvr>
                                        <p:cTn id="8" dur="500" fill="hold"/>
                                        <p:tgtEl>
                                          <p:spTgt spid="6"/>
                                        </p:tgtEl>
                                        <p:attrNameLst>
                                          <p:attrName>ppt_h</p:attrName>
                                        </p:attrNameLst>
                                      </p:cBhvr>
                                      <p:tavLst>
                                        <p:tav tm="0">
                                          <p:val>
                                            <p:fltVal val="0"/>
                                          </p:val>
                                        </p:tav>
                                        <p:tav tm="100000">
                                          <p:val>
                                            <p:strVal val="#ppt_h"/>
                                          </p:val>
                                        </p:tav>
                                      </p:tavLst>
                                    </p:anim>
                                    <p:animEffect transition="in" filter="fade">
                                      <p:cBhvr>
                                        <p:cTn id="9"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533400"/>
          </a:xfrm>
        </p:spPr>
        <p:txBody>
          <a:bodyPr>
            <a:normAutofit fontScale="90000"/>
          </a:bodyPr>
          <a:lstStyle/>
          <a:p>
            <a:r>
              <a:rPr lang="en-US" dirty="0">
                <a:solidFill>
                  <a:srgbClr val="FFFF00"/>
                </a:solidFill>
              </a:rPr>
              <a:t> </a:t>
            </a:r>
            <a:br>
              <a:rPr lang="en-US" dirty="0">
                <a:solidFill>
                  <a:srgbClr val="FFFF00"/>
                </a:solidFill>
              </a:rPr>
            </a:br>
            <a:r>
              <a:rPr lang="en-US" dirty="0">
                <a:solidFill>
                  <a:srgbClr val="FFFF00"/>
                </a:solidFill>
              </a:rPr>
              <a:t>The Meaning of the Word "Church."</a:t>
            </a:r>
          </a:p>
        </p:txBody>
      </p:sp>
      <p:sp>
        <p:nvSpPr>
          <p:cNvPr id="3" name="Content Placeholder 2"/>
          <p:cNvSpPr>
            <a:spLocks noGrp="1"/>
          </p:cNvSpPr>
          <p:nvPr>
            <p:ph idx="1"/>
          </p:nvPr>
        </p:nvSpPr>
        <p:spPr>
          <a:xfrm>
            <a:off x="0" y="1143000"/>
            <a:ext cx="9144000" cy="5715000"/>
          </a:xfrm>
        </p:spPr>
        <p:txBody>
          <a:bodyPr>
            <a:noAutofit/>
          </a:bodyPr>
          <a:lstStyle/>
          <a:p>
            <a:r>
              <a:rPr lang="en-US" sz="3300" dirty="0" smtClean="0"/>
              <a:t>Thus</a:t>
            </a:r>
            <a:r>
              <a:rPr lang="en-US" sz="3300" dirty="0"/>
              <a:t>, the literal meaning is </a:t>
            </a:r>
            <a:r>
              <a:rPr lang="en-US" sz="3300" dirty="0" smtClean="0"/>
              <a:t>- a </a:t>
            </a:r>
            <a:r>
              <a:rPr lang="en-US" sz="3300" dirty="0"/>
              <a:t>call </a:t>
            </a:r>
            <a:r>
              <a:rPr lang="en-US" sz="3300" dirty="0" smtClean="0"/>
              <a:t>out assembly.</a:t>
            </a:r>
          </a:p>
          <a:p>
            <a:r>
              <a:rPr lang="en-US" sz="3600" dirty="0" smtClean="0">
                <a:solidFill>
                  <a:srgbClr val="FFFF00"/>
                </a:solidFill>
              </a:rPr>
              <a:t>A called out Assembly of Baptized Believers gathered together for – </a:t>
            </a:r>
            <a:r>
              <a:rPr lang="en-US" sz="3600" i="1" dirty="0" smtClean="0"/>
              <a:t>Acts2:42; Phil. 3:3 </a:t>
            </a:r>
            <a:endParaRPr lang="en-US" sz="3600" dirty="0" smtClean="0">
              <a:solidFill>
                <a:srgbClr val="FFFF00"/>
              </a:solidFill>
            </a:endParaRPr>
          </a:p>
          <a:p>
            <a:pPr>
              <a:buNone/>
            </a:pPr>
            <a:r>
              <a:rPr lang="en-US" sz="3600" dirty="0" smtClean="0"/>
              <a:t>1. Doctrine</a:t>
            </a:r>
          </a:p>
          <a:p>
            <a:pPr>
              <a:buNone/>
            </a:pPr>
            <a:r>
              <a:rPr lang="en-US" sz="3600" dirty="0" smtClean="0"/>
              <a:t>2. Fellowship</a:t>
            </a:r>
          </a:p>
          <a:p>
            <a:pPr>
              <a:buNone/>
            </a:pPr>
            <a:r>
              <a:rPr lang="en-US" sz="3600" dirty="0" smtClean="0"/>
              <a:t>3. Breaking of Bread</a:t>
            </a:r>
          </a:p>
          <a:p>
            <a:pPr>
              <a:buNone/>
            </a:pPr>
            <a:r>
              <a:rPr lang="en-US" sz="3600" dirty="0" smtClean="0"/>
              <a:t>4. Prayers</a:t>
            </a:r>
          </a:p>
          <a:p>
            <a:pPr>
              <a:buNone/>
            </a:pPr>
            <a:r>
              <a:rPr lang="en-US" sz="3600" dirty="0" smtClean="0"/>
              <a:t>5. Worship</a:t>
            </a:r>
          </a:p>
        </p:txBody>
      </p:sp>
      <p:pic>
        <p:nvPicPr>
          <p:cNvPr id="53250" name="Picture 2" descr="http://i1.ytimg.com/vi/yy0pOjXRU3k/hqdefault.jpg"/>
          <p:cNvPicPr>
            <a:picLocks noChangeAspect="1" noChangeArrowheads="1"/>
          </p:cNvPicPr>
          <p:nvPr/>
        </p:nvPicPr>
        <p:blipFill>
          <a:blip r:embed="rId2" cstate="print"/>
          <a:srcRect/>
          <a:stretch>
            <a:fillRect/>
          </a:stretch>
        </p:blipFill>
        <p:spPr bwMode="auto">
          <a:xfrm>
            <a:off x="4648200" y="3619500"/>
            <a:ext cx="4114800" cy="3086101"/>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 to="" calcmode="lin" valueType="num">
                                      <p:cBhvr>
                                        <p:cTn id="12" dur="1" fill="hold"/>
                                        <p:tgtEl>
                                          <p:spTgt spid="3">
                                            <p:txEl>
                                              <p:pRg st="1" end="1"/>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 to="" calcmode="lin" valueType="num">
                                      <p:cBhvr>
                                        <p:cTn id="17" dur="1" fill="hold"/>
                                        <p:tgtEl>
                                          <p:spTgt spid="3">
                                            <p:txEl>
                                              <p:pRg st="2" end="2"/>
                                            </p:txEl>
                                          </p:spTgt>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 to="" calcmode="lin" valueType="num">
                                      <p:cBhvr>
                                        <p:cTn id="22" dur="1" fill="hold"/>
                                        <p:tgtEl>
                                          <p:spTgt spid="3">
                                            <p:txEl>
                                              <p:pRg st="3" end="3"/>
                                            </p:txEl>
                                          </p:spTgt>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 to="" calcmode="lin" valueType="num">
                                      <p:cBhvr>
                                        <p:cTn id="27" dur="1" fill="hold"/>
                                        <p:tgtEl>
                                          <p:spTgt spid="3">
                                            <p:txEl>
                                              <p:pRg st="4" end="4"/>
                                            </p:txEl>
                                          </p:spTgt>
                                        </p:tgtEl>
                                        <p:attrNameLst>
                                          <p:attrName/>
                                        </p:attrNameLst>
                                      </p:cBhvr>
                                    </p:anim>
                                  </p:childTnLst>
                                </p:cTn>
                              </p:par>
                            </p:childTnLst>
                          </p:cTn>
                        </p:par>
                      </p:childTnLst>
                    </p:cTn>
                  </p:par>
                  <p:par>
                    <p:cTn id="28" fill="hold">
                      <p:stCondLst>
                        <p:cond delay="indefinite"/>
                      </p:stCondLst>
                      <p:childTnLst>
                        <p:par>
                          <p:cTn id="29" fill="hold">
                            <p:stCondLst>
                              <p:cond delay="0"/>
                            </p:stCondLst>
                            <p:childTnLst>
                              <p:par>
                                <p:cTn id="30" presetID="24" presetClass="entr" presetSubtype="0" fill="hold" grpId="0"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 to="" calcmode="lin" valueType="num">
                                      <p:cBhvr>
                                        <p:cTn id="32" dur="1" fill="hold"/>
                                        <p:tgtEl>
                                          <p:spTgt spid="3">
                                            <p:txEl>
                                              <p:pRg st="5" end="5"/>
                                            </p:txEl>
                                          </p:spTgt>
                                        </p:tgtEl>
                                        <p:attrNameLst>
                                          <p:attrName/>
                                        </p:attrNameLst>
                                      </p:cBhvr>
                                    </p:anim>
                                  </p:childTnLst>
                                </p:cTn>
                              </p:par>
                            </p:childTnLst>
                          </p:cTn>
                        </p:par>
                      </p:childTnLst>
                    </p:cTn>
                  </p:par>
                  <p:par>
                    <p:cTn id="33" fill="hold">
                      <p:stCondLst>
                        <p:cond delay="indefinite"/>
                      </p:stCondLst>
                      <p:childTnLst>
                        <p:par>
                          <p:cTn id="34" fill="hold">
                            <p:stCondLst>
                              <p:cond delay="0"/>
                            </p:stCondLst>
                            <p:childTnLst>
                              <p:par>
                                <p:cTn id="35" presetID="24" presetClass="entr" presetSubtype="0" fill="hold" grpId="0" nodeType="click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 to="" calcmode="lin" valueType="num">
                                      <p:cBhvr>
                                        <p:cTn id="37" dur="1" fill="hold"/>
                                        <p:tgtEl>
                                          <p:spTgt spid="3">
                                            <p:txEl>
                                              <p:pRg st="6" end="6"/>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525</TotalTime>
  <Words>2032</Words>
  <Application>Microsoft Office PowerPoint</Application>
  <PresentationFormat>On-screen Show (4:3)</PresentationFormat>
  <Paragraphs>129</Paragraphs>
  <Slides>58</Slides>
  <Notes>2</Notes>
  <HiddenSlides>0</HiddenSlides>
  <MMClips>0</MMClips>
  <ScaleCrop>false</ScaleCrop>
  <HeadingPairs>
    <vt:vector size="4" baseType="variant">
      <vt:variant>
        <vt:lpstr>Theme</vt:lpstr>
      </vt:variant>
      <vt:variant>
        <vt:i4>1</vt:i4>
      </vt:variant>
      <vt:variant>
        <vt:lpstr>Slide Titles</vt:lpstr>
      </vt:variant>
      <vt:variant>
        <vt:i4>58</vt:i4>
      </vt:variant>
    </vt:vector>
  </HeadingPairs>
  <TitlesOfParts>
    <vt:vector size="59" baseType="lpstr">
      <vt:lpstr>Office Theme</vt:lpstr>
      <vt:lpstr>The Doctrine of the Church (Part 3)</vt:lpstr>
      <vt:lpstr>Slide 2</vt:lpstr>
      <vt:lpstr>Slide 3</vt:lpstr>
      <vt:lpstr>Slide 4</vt:lpstr>
      <vt:lpstr>“…and the gates of hell shall  not prevail against it.”</vt:lpstr>
      <vt:lpstr>Slide 6</vt:lpstr>
      <vt:lpstr>Slide 7</vt:lpstr>
      <vt:lpstr>“And are built upon the foundation of the apostles and prophets, Jesus Christ himself being the chief corner stone.” (Eph 2:20) </vt:lpstr>
      <vt:lpstr>  The Meaning of the Word "Church."</vt:lpstr>
      <vt:lpstr>Slide 10</vt:lpstr>
      <vt:lpstr>The Origin of the Church “When and where did the church actually begin?”  </vt:lpstr>
      <vt:lpstr>Several different views</vt:lpstr>
      <vt:lpstr>The Church begin with Adam   Genesis 3 </vt:lpstr>
      <vt:lpstr>The Church began with Abraham  Genesis 12</vt:lpstr>
      <vt:lpstr>The Church began with John the Baptist  Matthew 3</vt:lpstr>
      <vt:lpstr>The Church began with Christ </vt:lpstr>
      <vt:lpstr>1# At the call of the twelve apostles in Matthew 10 </vt:lpstr>
      <vt:lpstr>2# At Peter’s confession  Matthew 16</vt:lpstr>
      <vt:lpstr>3# At the Last Supper  Matthew 26</vt:lpstr>
      <vt:lpstr>4# At the resurrection of Jesus Christ</vt:lpstr>
      <vt:lpstr>The Church begin on the  Day of Pentecost</vt:lpstr>
      <vt:lpstr>Slide 22</vt:lpstr>
      <vt:lpstr>The Church considered from a  negative viewpoint.  (What the Church is not)</vt:lpstr>
      <vt:lpstr>Slide 24</vt:lpstr>
      <vt:lpstr>Slide 25</vt:lpstr>
      <vt:lpstr>Slide 26</vt:lpstr>
      <vt:lpstr>Slide 27</vt:lpstr>
      <vt:lpstr>Slide 28</vt:lpstr>
      <vt:lpstr>Slide 29</vt:lpstr>
      <vt:lpstr>(Romans 4:1-5)  “What shall we say then that Abraham our father, as pertaining to the flesh, hath found? For if Abraham were justified by works, he hath whereof to glory; but not before God. For what saith the scripture? Abraham believed God, and it was counted unto him for righteousness. Now to him that worketh is the reward not reckoned of grace, but of debt. But to him that worketh not, but believeth on him that justifieth the ungodly, his faith is counted for righteousness.”</vt:lpstr>
      <vt:lpstr>Slide 31</vt:lpstr>
      <vt:lpstr>The author of Hebrews brings out the great contrast between these two.</vt:lpstr>
      <vt:lpstr>Slide 33</vt:lpstr>
      <vt:lpstr>“But ye are come unto mount Sion, and unto the city of the living God, the heavenly Jerusalem, and to an innumerable company of angels, To the general assembly and church of the firstborn, which are written in heaven, and to God the Judge of all, and to the spirits of just men made perfect, And to Jesus the mediator of the new covenant, and to the blood of sprinkling, that speaketh better things than that of Abel.”</vt:lpstr>
      <vt:lpstr>Slide 35</vt:lpstr>
      <vt:lpstr>Slide 36</vt:lpstr>
      <vt:lpstr>Slide 37</vt:lpstr>
      <vt:lpstr>Slide 38</vt:lpstr>
      <vt:lpstr>Slide 39</vt:lpstr>
      <vt:lpstr>Slide 40</vt:lpstr>
      <vt:lpstr>Slide 41</vt:lpstr>
      <vt:lpstr>These contrasts should make it clear that the church is not Israel. </vt:lpstr>
      <vt:lpstr>The Church is not the Kingdom</vt:lpstr>
      <vt:lpstr>Slide 44</vt:lpstr>
      <vt:lpstr>Slide 45</vt:lpstr>
      <vt:lpstr>The Church is not a building structure composed of wood, bricks, nails, and mortar.  </vt:lpstr>
      <vt:lpstr>The Importance of the Local Church</vt:lpstr>
      <vt:lpstr>The Church considered from a  positive viewpoint.  (What the Church is)</vt:lpstr>
      <vt:lpstr>The Church is the Body of Christ</vt:lpstr>
      <vt:lpstr>Christ is the head of the Church</vt:lpstr>
      <vt:lpstr>The Word of God is to be the Churches only rule of faith and practice!</vt:lpstr>
      <vt:lpstr>Slide 52</vt:lpstr>
      <vt:lpstr>The Church is the Pillar  and Ground of the Truth</vt:lpstr>
      <vt:lpstr>Jesus Christ alone is to have the Preeminence in His Church</vt:lpstr>
      <vt:lpstr>Does Christ have the  Preeminence in your life?</vt:lpstr>
      <vt:lpstr>“Your glorying is not good. Know ye not that a little leaven leaveneth  the whole lump?” I Cor. 5:6 </vt:lpstr>
      <vt:lpstr>Slide 57</vt:lpstr>
      <vt:lpstr>Next week</vt:lpstr>
    </vt:vector>
  </TitlesOfParts>
  <Company>Grizli777</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Doctrine of the Church (Part 3)</dc:title>
  <dc:creator>Pastor Daniel White</dc:creator>
  <cp:lastModifiedBy>Pastor Daniel White</cp:lastModifiedBy>
  <cp:revision>80</cp:revision>
  <dcterms:created xsi:type="dcterms:W3CDTF">2014-02-07T18:45:51Z</dcterms:created>
  <dcterms:modified xsi:type="dcterms:W3CDTF">2014-08-02T12:04:17Z</dcterms:modified>
</cp:coreProperties>
</file>