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Default Extension="gif" ContentType="image/gif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74" r:id="rId3"/>
    <p:sldId id="257" r:id="rId4"/>
    <p:sldId id="258" r:id="rId5"/>
    <p:sldId id="259" r:id="rId6"/>
    <p:sldId id="260" r:id="rId7"/>
    <p:sldId id="261" r:id="rId8"/>
    <p:sldId id="263" r:id="rId9"/>
    <p:sldId id="262" r:id="rId10"/>
    <p:sldId id="264" r:id="rId11"/>
    <p:sldId id="267" r:id="rId12"/>
    <p:sldId id="268" r:id="rId13"/>
    <p:sldId id="277" r:id="rId14"/>
    <p:sldId id="270" r:id="rId15"/>
    <p:sldId id="278" r:id="rId16"/>
    <p:sldId id="289" r:id="rId17"/>
    <p:sldId id="283" r:id="rId18"/>
    <p:sldId id="282" r:id="rId19"/>
    <p:sldId id="271" r:id="rId20"/>
    <p:sldId id="284" r:id="rId21"/>
    <p:sldId id="285" r:id="rId22"/>
    <p:sldId id="275" r:id="rId23"/>
    <p:sldId id="276" r:id="rId24"/>
    <p:sldId id="272" r:id="rId25"/>
    <p:sldId id="286" r:id="rId26"/>
    <p:sldId id="287" r:id="rId27"/>
    <p:sldId id="279" r:id="rId28"/>
    <p:sldId id="288" r:id="rId29"/>
    <p:sldId id="280" r:id="rId30"/>
    <p:sldId id="281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22888" autoAdjust="0"/>
    <p:restoredTop sz="94681" autoAdjust="0"/>
  </p:normalViewPr>
  <p:slideViewPr>
    <p:cSldViewPr>
      <p:cViewPr varScale="1">
        <p:scale>
          <a:sx n="81" d="100"/>
          <a:sy n="81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3B8642-D900-4214-953D-948729DD022C}" type="datetimeFigureOut">
              <a:rPr lang="en-US" smtClean="0"/>
              <a:pPr/>
              <a:t>3/31/2010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289478-9B79-4670-9B09-F2D9A7A2880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289478-9B79-4670-9B09-F2D9A7A2880C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289478-9B79-4670-9B09-F2D9A7A2880C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289478-9B79-4670-9B09-F2D9A7A2880C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289478-9B79-4670-9B09-F2D9A7A2880C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15CA5A-798F-4843-95FA-16B6BC7D5B5A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289478-9B79-4670-9B09-F2D9A7A2880C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15CA5A-798F-4843-95FA-16B6BC7D5B5A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289478-9B79-4670-9B09-F2D9A7A2880C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15CA5A-798F-4843-95FA-16B6BC7D5B5A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15CA5A-798F-4843-95FA-16B6BC7D5B5A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289478-9B79-4670-9B09-F2D9A7A2880C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BA6F40-07B0-4A03-981F-7DBC10E91067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15CA5A-798F-4843-95FA-16B6BC7D5B5A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15CA5A-798F-4843-95FA-16B6BC7D5B5A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15CA5A-798F-4843-95FA-16B6BC7D5B5A}" type="slidenum">
              <a:rPr lang="en-US" smtClean="0"/>
              <a:pPr/>
              <a:t>22</a:t>
            </a:fld>
            <a:endParaRPr 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15CA5A-798F-4843-95FA-16B6BC7D5B5A}" type="slidenum">
              <a:rPr lang="en-US" smtClean="0"/>
              <a:pPr/>
              <a:t>23</a:t>
            </a:fld>
            <a:endParaRPr 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289478-9B79-4670-9B09-F2D9A7A2880C}" type="slidenum">
              <a:rPr lang="en-US" smtClean="0"/>
              <a:pPr/>
              <a:t>24</a:t>
            </a:fld>
            <a:endParaRPr lang="en-US"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15CA5A-798F-4843-95FA-16B6BC7D5B5A}" type="slidenum">
              <a:rPr lang="en-US" smtClean="0"/>
              <a:pPr/>
              <a:t>25</a:t>
            </a:fld>
            <a:endParaRPr 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15CA5A-798F-4843-95FA-16B6BC7D5B5A}" type="slidenum">
              <a:rPr lang="en-US" smtClean="0"/>
              <a:pPr/>
              <a:t>26</a:t>
            </a:fld>
            <a:endParaRPr lang="en-US" dirty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15CA5A-798F-4843-95FA-16B6BC7D5B5A}" type="slidenum">
              <a:rPr lang="en-US" smtClean="0"/>
              <a:pPr/>
              <a:t>27</a:t>
            </a:fld>
            <a:endParaRPr lang="en-US"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289478-9B79-4670-9B09-F2D9A7A2880C}" type="slidenum">
              <a:rPr lang="en-US" smtClean="0"/>
              <a:pPr/>
              <a:t>28</a:t>
            </a:fld>
            <a:endParaRPr lang="en-US"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15CA5A-798F-4843-95FA-16B6BC7D5B5A}" type="slidenum">
              <a:rPr lang="en-US" smtClean="0"/>
              <a:pPr/>
              <a:t>29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289478-9B79-4670-9B09-F2D9A7A2880C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15CA5A-798F-4843-95FA-16B6BC7D5B5A}" type="slidenum">
              <a:rPr lang="en-US" smtClean="0"/>
              <a:pPr/>
              <a:t>30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289478-9B79-4670-9B09-F2D9A7A2880C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At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289478-9B79-4670-9B09-F2D9A7A2880C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289478-9B79-4670-9B09-F2D9A7A2880C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289478-9B79-4670-9B09-F2D9A7A2880C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289478-9B79-4670-9B09-F2D9A7A2880C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289478-9B79-4670-9B09-F2D9A7A2880C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1998E-F169-4F8A-B985-22682BA0BFF3}" type="datetimeFigureOut">
              <a:rPr lang="en-US" smtClean="0"/>
              <a:pPr/>
              <a:t>3/31/2010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52BF2-9233-40F6-A232-F3D7105B90D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1998E-F169-4F8A-B985-22682BA0BFF3}" type="datetimeFigureOut">
              <a:rPr lang="en-US" smtClean="0"/>
              <a:pPr/>
              <a:t>3/31/2010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52BF2-9233-40F6-A232-F3D7105B90D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1998E-F169-4F8A-B985-22682BA0BFF3}" type="datetimeFigureOut">
              <a:rPr lang="en-US" smtClean="0"/>
              <a:pPr/>
              <a:t>3/31/2010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52BF2-9233-40F6-A232-F3D7105B90D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1998E-F169-4F8A-B985-22682BA0BFF3}" type="datetimeFigureOut">
              <a:rPr lang="en-US" smtClean="0"/>
              <a:pPr/>
              <a:t>3/31/2010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52BF2-9233-40F6-A232-F3D7105B90D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1998E-F169-4F8A-B985-22682BA0BFF3}" type="datetimeFigureOut">
              <a:rPr lang="en-US" smtClean="0"/>
              <a:pPr/>
              <a:t>3/31/2010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52BF2-9233-40F6-A232-F3D7105B90D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1998E-F169-4F8A-B985-22682BA0BFF3}" type="datetimeFigureOut">
              <a:rPr lang="en-US" smtClean="0"/>
              <a:pPr/>
              <a:t>3/31/2010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52BF2-9233-40F6-A232-F3D7105B90D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1998E-F169-4F8A-B985-22682BA0BFF3}" type="datetimeFigureOut">
              <a:rPr lang="en-US" smtClean="0"/>
              <a:pPr/>
              <a:t>3/31/2010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52BF2-9233-40F6-A232-F3D7105B90D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1998E-F169-4F8A-B985-22682BA0BFF3}" type="datetimeFigureOut">
              <a:rPr lang="en-US" smtClean="0"/>
              <a:pPr/>
              <a:t>3/31/2010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52BF2-9233-40F6-A232-F3D7105B90D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1998E-F169-4F8A-B985-22682BA0BFF3}" type="datetimeFigureOut">
              <a:rPr lang="en-US" smtClean="0"/>
              <a:pPr/>
              <a:t>3/31/2010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52BF2-9233-40F6-A232-F3D7105B90D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1998E-F169-4F8A-B985-22682BA0BFF3}" type="datetimeFigureOut">
              <a:rPr lang="en-US" smtClean="0"/>
              <a:pPr/>
              <a:t>3/31/2010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52BF2-9233-40F6-A232-F3D7105B90D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1998E-F169-4F8A-B985-22682BA0BFF3}" type="datetimeFigureOut">
              <a:rPr lang="en-US" smtClean="0"/>
              <a:pPr/>
              <a:t>3/31/2010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52BF2-9233-40F6-A232-F3D7105B90D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11998E-F169-4F8A-B985-22682BA0BFF3}" type="datetimeFigureOut">
              <a:rPr lang="en-US" smtClean="0"/>
              <a:pPr/>
              <a:t>3/31/2010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52BF2-9233-40F6-A232-F3D7105B90D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gif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gif"/><Relationship Id="rId4" Type="http://schemas.openxmlformats.org/officeDocument/2006/relationships/image" Target="../media/image1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3.gi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19.png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13" Type="http://schemas.openxmlformats.org/officeDocument/2006/relationships/image" Target="../media/image48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12" Type="http://schemas.openxmlformats.org/officeDocument/2006/relationships/image" Target="../media/image47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11" Type="http://schemas.openxmlformats.org/officeDocument/2006/relationships/image" Target="../media/image46.jpeg"/><Relationship Id="rId5" Type="http://schemas.openxmlformats.org/officeDocument/2006/relationships/image" Target="../media/image40.jpeg"/><Relationship Id="rId10" Type="http://schemas.openxmlformats.org/officeDocument/2006/relationships/image" Target="../media/image45.jpeg"/><Relationship Id="rId4" Type="http://schemas.openxmlformats.org/officeDocument/2006/relationships/image" Target="../media/image39.jpeg"/><Relationship Id="rId9" Type="http://schemas.openxmlformats.org/officeDocument/2006/relationships/image" Target="../media/image44.jpeg"/><Relationship Id="rId14" Type="http://schemas.openxmlformats.org/officeDocument/2006/relationships/image" Target="../media/image4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jpe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1981199"/>
          </a:xfrm>
        </p:spPr>
        <p:txBody>
          <a:bodyPr>
            <a:normAutofit fontScale="90000"/>
          </a:bodyPr>
          <a:lstStyle/>
          <a:p>
            <a:r>
              <a:rPr lang="en-US" sz="48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How to Provide Protection</a:t>
            </a:r>
            <a:br>
              <a:rPr lang="en-US" sz="48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8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for your Son</a:t>
            </a:r>
            <a:br>
              <a:rPr lang="en-US" sz="48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8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(Part 1)</a:t>
            </a:r>
            <a:endParaRPr lang="en-US" sz="48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51418">
            <a:off x="302380" y="2000414"/>
            <a:ext cx="1964210" cy="1557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271396">
            <a:off x="7298731" y="1196327"/>
            <a:ext cx="1243050" cy="2625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888877">
            <a:off x="243090" y="4117112"/>
            <a:ext cx="1942478" cy="2568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839">
            <a:off x="7073326" y="4232859"/>
            <a:ext cx="1657350" cy="1906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9" descr="C:\Users\Ptr. Daniel White\Desktop\Bible pictures\faces\scan0029 (3).jpg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chemeClr val="accent2">
                <a:lumMod val="75000"/>
                <a:tint val="45000"/>
                <a:satMod val="400000"/>
              </a:schemeClr>
            </a:duotone>
            <a:lum bright="-10000"/>
          </a:blip>
          <a:srcRect t="20311" r="200"/>
          <a:stretch>
            <a:fillRect/>
          </a:stretch>
        </p:blipFill>
        <p:spPr bwMode="auto">
          <a:xfrm>
            <a:off x="2743200" y="2133600"/>
            <a:ext cx="3657600" cy="44156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8600"/>
            <a:ext cx="9144000" cy="6629400"/>
          </a:xfrm>
        </p:spPr>
        <p:txBody>
          <a:bodyPr>
            <a:prstTxWarp prst="textDeflateInflate">
              <a:avLst/>
            </a:prstTxWarp>
          </a:bodyPr>
          <a:lstStyle/>
          <a:p>
            <a:pPr algn="ctr"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The </a:t>
            </a:r>
            <a:r>
              <a:rPr lang="en-US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sixfold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progression of Satan’s temptations     </a:t>
            </a:r>
          </a:p>
          <a:p>
            <a:pPr algn="ctr">
              <a:buNone/>
            </a:pP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      through  the lust of the flesh</a:t>
            </a:r>
          </a:p>
          <a:p>
            <a:pPr algn="ctr">
              <a:buNone/>
            </a:pPr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algn="ctr"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(James 1:13-16)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8193" name="Picture 1" descr="C:\Users\Ptr. Daniel White\Desktop\Bible pictures\Satan-Devil and demons\Satan Tempts Christ.jpg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2667000" y="2362200"/>
            <a:ext cx="4038600" cy="30289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839200" cy="6705600"/>
          </a:xfrm>
        </p:spPr>
        <p:txBody>
          <a:bodyPr>
            <a:normAutofit/>
          </a:bodyPr>
          <a:lstStyle/>
          <a:p>
            <a:pPr hangingPunct="0"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	</a:t>
            </a:r>
            <a:r>
              <a:rPr lang="en-US" dirty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Desire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- 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“...But 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every man is tempted when he is drawn away in his own </a:t>
            </a:r>
            <a:r>
              <a:rPr lang="en-US" i="1" u="sng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lust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...”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	</a:t>
            </a:r>
            <a:r>
              <a:rPr lang="en-US" dirty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Deception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-  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“... But every man is tempted when he is drawn away in his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own lust 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and </a:t>
            </a:r>
            <a:r>
              <a:rPr lang="en-US" i="1" u="sng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enticed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...”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3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	</a:t>
            </a:r>
            <a:r>
              <a:rPr lang="en-US" dirty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Deliberation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-  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“... Then when lust is </a:t>
            </a:r>
            <a:r>
              <a:rPr lang="en-US" i="1" u="sng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conceived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...”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4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	</a:t>
            </a:r>
            <a:r>
              <a:rPr lang="en-US" dirty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Disobedience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-  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“... Then when lust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[is]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conceived, it </a:t>
            </a:r>
            <a:r>
              <a:rPr lang="en-US" i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bringeth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forth </a:t>
            </a:r>
            <a:r>
              <a:rPr lang="en-US" i="1" u="sng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sin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:...”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5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	</a:t>
            </a:r>
            <a:r>
              <a:rPr lang="en-US" dirty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Development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-  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“... and sin, when it is </a:t>
            </a:r>
            <a:r>
              <a:rPr lang="en-US" i="1" u="sng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finished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...”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6.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</a:t>
            </a:r>
            <a:r>
              <a:rPr lang="en-US" dirty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Destruction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-  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“... and sin, when it is finished, </a:t>
            </a:r>
            <a:r>
              <a:rPr lang="en-US" i="1" dirty="0" err="1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bringeth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forth </a:t>
            </a:r>
            <a:r>
              <a:rPr lang="en-US" i="1" u="sng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death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....”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>
              <a:buNone/>
            </a:pPr>
            <a:r>
              <a:rPr lang="en-US" u="sng" dirty="0" smtClean="0">
                <a:solidFill>
                  <a:schemeClr val="accent6">
                    <a:lumMod val="7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APPLICATION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:	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“... Do not err, my beloved </a:t>
            </a:r>
            <a:endParaRPr lang="en-US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hangingPunct="0">
              <a:buNone/>
            </a:pP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                         brethren</a:t>
            </a:r>
            <a:r>
              <a:rPr lang="en-US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.”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tr. Daniel White\Desktop\Bible pictures\Satan-Devil and demons\scan0032.jpg"/>
          <p:cNvPicPr>
            <a:picLocks noChangeAspect="1" noChangeArrowheads="1"/>
          </p:cNvPicPr>
          <p:nvPr/>
        </p:nvPicPr>
        <p:blipFill>
          <a:blip r:embed="rId3" cstate="print">
            <a:lum bright="-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09600"/>
            <a:ext cx="5410200" cy="6248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7. Teach your son how Satan works – </a:t>
            </a:r>
            <a:endParaRPr lang="en-US" sz="40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Font typeface="Wingdings"/>
              <a:buChar char="Ø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Weapons</a:t>
            </a:r>
          </a:p>
          <a:p>
            <a:pPr>
              <a:buFont typeface="Wingdings"/>
              <a:buChar char="Ø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Strongholds</a:t>
            </a:r>
            <a:endParaRPr lang="en-US" sz="40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533400" y="-152400"/>
            <a:ext cx="9829800" cy="7848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3010" name="Picture 2" descr="C:\Users\Ptr. Daniel White\Desktop\Bible pictures\Satan-Devil and demons\dragon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9400" y="914400"/>
            <a:ext cx="2514600" cy="24365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7543800" cy="4754563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600" dirty="0" smtClean="0"/>
              <a:t> Deception – </a:t>
            </a:r>
            <a:r>
              <a:rPr lang="en-US" sz="3600" i="1" dirty="0" smtClean="0"/>
              <a:t>Rev. 12:9</a:t>
            </a:r>
          </a:p>
          <a:p>
            <a:pPr>
              <a:buFont typeface="Wingdings" pitchFamily="2" charset="2"/>
              <a:buChar char="Ø"/>
            </a:pPr>
            <a:r>
              <a:rPr lang="en-US" sz="3600" dirty="0" smtClean="0"/>
              <a:t> Temptation – </a:t>
            </a:r>
            <a:r>
              <a:rPr lang="en-US" sz="3600" i="1" dirty="0" smtClean="0"/>
              <a:t>I Thess. 3:5</a:t>
            </a:r>
          </a:p>
          <a:p>
            <a:r>
              <a:rPr lang="en-US" sz="3600" dirty="0" smtClean="0"/>
              <a:t>When we believe </a:t>
            </a:r>
            <a:r>
              <a:rPr lang="en-US" sz="3600" dirty="0" smtClean="0">
                <a:solidFill>
                  <a:srgbClr val="FFFF00"/>
                </a:solidFill>
              </a:rPr>
              <a:t>Satan’s lies </a:t>
            </a:r>
            <a:r>
              <a:rPr lang="en-US" sz="3600" dirty="0" smtClean="0"/>
              <a:t>and yield to his </a:t>
            </a:r>
            <a:r>
              <a:rPr lang="en-US" sz="3600" dirty="0" smtClean="0">
                <a:solidFill>
                  <a:srgbClr val="FFFF00"/>
                </a:solidFill>
              </a:rPr>
              <a:t>temptations</a:t>
            </a:r>
            <a:r>
              <a:rPr lang="en-US" sz="3600" dirty="0" smtClean="0"/>
              <a:t> we give him ground </a:t>
            </a:r>
            <a:r>
              <a:rPr lang="en-US" sz="3600" i="1" dirty="0" smtClean="0"/>
              <a:t>(place in our soul) </a:t>
            </a:r>
            <a:r>
              <a:rPr lang="en-US" sz="3600" dirty="0" smtClean="0"/>
              <a:t>upon which he builds his </a:t>
            </a:r>
            <a:r>
              <a:rPr lang="en-US" sz="3600" dirty="0" smtClean="0">
                <a:solidFill>
                  <a:srgbClr val="FFFF00"/>
                </a:solidFill>
              </a:rPr>
              <a:t>strongholds</a:t>
            </a:r>
            <a:r>
              <a:rPr lang="en-US" sz="3600" dirty="0" smtClean="0"/>
              <a:t>.</a:t>
            </a:r>
          </a:p>
          <a:p>
            <a:r>
              <a:rPr lang="en-US" sz="3600" dirty="0" smtClean="0"/>
              <a:t>From </a:t>
            </a:r>
            <a:r>
              <a:rPr lang="en-US" sz="3600" i="1" dirty="0" smtClean="0">
                <a:solidFill>
                  <a:srgbClr val="FFFF00"/>
                </a:solidFill>
              </a:rPr>
              <a:t>“Strongholds” </a:t>
            </a:r>
            <a:r>
              <a:rPr lang="en-US" sz="3600" dirty="0" smtClean="0"/>
              <a:t>Satan seeks to conquer and control every area of our soul.</a:t>
            </a:r>
            <a:endParaRPr lang="en-US" sz="36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838200"/>
          </a:xfrm>
        </p:spPr>
        <p:txBody>
          <a:bodyPr>
            <a:noAutofit/>
          </a:bodyPr>
          <a:lstStyle/>
          <a:p>
            <a:r>
              <a:rPr lang="en-US" sz="4800" dirty="0" smtClean="0"/>
              <a:t>Satan’s Greatest Weapons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34200" y="4829200"/>
            <a:ext cx="2209800" cy="20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685800" y="-228600"/>
            <a:ext cx="10210800" cy="7239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889" name="Rectangle 1"/>
          <p:cNvSpPr>
            <a:spLocks noChangeArrowheads="1"/>
          </p:cNvSpPr>
          <p:nvPr/>
        </p:nvSpPr>
        <p:spPr bwMode="auto">
          <a:xfrm>
            <a:off x="0" y="685800"/>
            <a:ext cx="64008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lvl="0" indent="-514350" fontAlgn="base">
              <a:spcBef>
                <a:spcPct val="0"/>
              </a:spcBef>
              <a:spcAft>
                <a:spcPct val="0"/>
              </a:spcAft>
              <a:buFontTx/>
              <a:buAutoNum type="arabicPeriod"/>
              <a:tabLst>
                <a:tab pos="400050" algn="l"/>
                <a:tab pos="1600200" algn="l"/>
                <a:tab pos="1771650" algn="l"/>
                <a:tab pos="2571750" algn="l"/>
              </a:tabLst>
            </a:pPr>
            <a:r>
              <a:rPr kumimoji="0" lang="en-US" sz="400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SOUL</a:t>
            </a:r>
            <a:r>
              <a:rPr kumimoji="0" lang="en-US" sz="4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	-</a:t>
            </a:r>
            <a:r>
              <a:rPr kumimoji="0" lang="en-US" sz="40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Hebrews 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4:12</a:t>
            </a:r>
          </a:p>
          <a:p>
            <a:pPr marL="514350" lvl="0" indent="-514350" fontAlgn="base">
              <a:spcBef>
                <a:spcPct val="0"/>
              </a:spcBef>
              <a:spcAft>
                <a:spcPct val="0"/>
              </a:spcAft>
              <a:tabLst>
                <a:tab pos="400050" algn="l"/>
                <a:tab pos="1600200" algn="l"/>
                <a:tab pos="1771650" algn="l"/>
                <a:tab pos="2571750" algn="l"/>
              </a:tabLst>
            </a:pPr>
            <a:endParaRPr kumimoji="0" lang="en-US" sz="400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/>
              <a:buChar char="Ø"/>
              <a:tabLst>
                <a:tab pos="400050" algn="l"/>
                <a:tab pos="1600200" algn="l"/>
                <a:tab pos="1771650" algn="l"/>
                <a:tab pos="2571750" algn="l"/>
              </a:tabLst>
            </a:pPr>
            <a:r>
              <a:rPr kumimoji="0" lang="en-US" sz="40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Mind</a:t>
            </a: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00050" algn="l"/>
                <a:tab pos="1600200" algn="l"/>
                <a:tab pos="1771650" algn="l"/>
                <a:tab pos="2571750" algn="l"/>
              </a:tabLst>
            </a:pPr>
            <a:endParaRPr kumimoji="0" lang="en-US" sz="400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/>
              <a:buChar char="Ø"/>
              <a:tabLst>
                <a:tab pos="400050" algn="l"/>
                <a:tab pos="1600200" algn="l"/>
                <a:tab pos="1771650" algn="l"/>
                <a:tab pos="2571750" algn="l"/>
              </a:tabLst>
            </a:pPr>
            <a:r>
              <a:rPr kumimoji="0" lang="en-US" sz="40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Will</a:t>
            </a: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/>
              <a:buChar char="Ø"/>
              <a:tabLst>
                <a:tab pos="400050" algn="l"/>
                <a:tab pos="1600200" algn="l"/>
                <a:tab pos="1771650" algn="l"/>
                <a:tab pos="2571750" algn="l"/>
              </a:tabLst>
            </a:pPr>
            <a:endParaRPr lang="en-US" sz="4000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/>
              <a:buChar char="Ø"/>
              <a:tabLst>
                <a:tab pos="400050" algn="l"/>
                <a:tab pos="1600200" algn="l"/>
                <a:tab pos="1771650" algn="l"/>
                <a:tab pos="2571750" algn="l"/>
              </a:tabLst>
            </a:pP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E</a:t>
            </a:r>
            <a:r>
              <a:rPr kumimoji="0" lang="en-US" sz="40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motions  </a:t>
            </a:r>
            <a:endParaRPr kumimoji="0" lang="en-US" sz="400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70908" y="1219200"/>
            <a:ext cx="2045014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9000" y="1981200"/>
            <a:ext cx="1892884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81600" y="4296367"/>
            <a:ext cx="2914650" cy="2561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78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78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78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-304800" y="-228600"/>
            <a:ext cx="9829800" cy="7391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990600" y="0"/>
            <a:ext cx="7086600" cy="6858000"/>
          </a:xfrm>
          <a:prstGeom prst="ellipse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val 1"/>
          <p:cNvSpPr/>
          <p:nvPr/>
        </p:nvSpPr>
        <p:spPr>
          <a:xfrm>
            <a:off x="3048000" y="2057400"/>
            <a:ext cx="2971800" cy="2819400"/>
          </a:xfrm>
          <a:prstGeom prst="ellipse">
            <a:avLst/>
          </a:prstGeom>
          <a:solidFill>
            <a:srgbClr val="FFFF00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Connector 9"/>
          <p:cNvCxnSpPr>
            <a:stCxn id="2" idx="0"/>
            <a:endCxn id="3" idx="0"/>
          </p:cNvCxnSpPr>
          <p:nvPr/>
        </p:nvCxnSpPr>
        <p:spPr>
          <a:xfrm rot="5400000" flipH="1" flipV="1">
            <a:off x="3505200" y="1028700"/>
            <a:ext cx="2057400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10800000" flipV="1">
            <a:off x="1371600" y="4038602"/>
            <a:ext cx="1828800" cy="1066798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943600" y="3962400"/>
            <a:ext cx="1981200" cy="83820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0" y="2747918"/>
            <a:ext cx="914400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Soul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(Hebrews 4:12)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986" name="Rectangle 2"/>
          <p:cNvSpPr>
            <a:spLocks noChangeArrowheads="1"/>
          </p:cNvSpPr>
          <p:nvPr/>
        </p:nvSpPr>
        <p:spPr bwMode="auto">
          <a:xfrm rot="18377878">
            <a:off x="297258" y="1804936"/>
            <a:ext cx="420649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Mind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(Romans 8:7)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auto">
          <a:xfrm rot="3284317">
            <a:off x="4288391" y="1580609"/>
            <a:ext cx="4495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Will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(Hebrews 10:26)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0" y="4873693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Emotion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(II Corinthians 6:11-13)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19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  <p:bldP spid="41987" grpId="0"/>
      <p:bldP spid="4198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52400" y="-152400"/>
            <a:ext cx="9753600" cy="7315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81000"/>
            <a:ext cx="8763000" cy="6477000"/>
          </a:xfrm>
        </p:spPr>
        <p:txBody>
          <a:bodyPr>
            <a:no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00050" algn="l"/>
                <a:tab pos="1600200" algn="l"/>
                <a:tab pos="1771650" algn="l"/>
                <a:tab pos="2571750" algn="l"/>
              </a:tabLst>
            </a:pP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2. </a:t>
            </a:r>
            <a:r>
              <a:rPr lang="en-US" sz="3600" i="1" u="sng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GROUND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-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Jurisdictional area 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(place in our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soul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)  -  Ephesians 4:27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00050" algn="l"/>
                <a:tab pos="1600200" algn="l"/>
                <a:tab pos="1771650" algn="l"/>
                <a:tab pos="2571750" algn="l"/>
              </a:tabLst>
            </a:pPr>
            <a:endParaRPr lang="en-US" sz="3600" dirty="0" smtClean="0"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00050" algn="l"/>
                <a:tab pos="1600200" algn="l"/>
                <a:tab pos="1771650" algn="l"/>
                <a:tab pos="2571750" algn="l"/>
              </a:tabLst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lang="en-US" sz="36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NOTE</a:t>
            </a:r>
            <a:r>
              <a:rPr lang="en-US" sz="36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: </a:t>
            </a:r>
            <a:r>
              <a:rPr lang="en-US" sz="36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* </a:t>
            </a:r>
            <a:r>
              <a:rPr lang="en-US" sz="3600" u="sng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Bitterness</a:t>
            </a:r>
            <a:r>
              <a:rPr lang="en-US" sz="36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 -  </a:t>
            </a: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Hebrews 12:15, </a:t>
            </a:r>
            <a:r>
              <a:rPr lang="en-US" sz="36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lang="en-US" sz="36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lang="en-US" sz="36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			 * </a:t>
            </a:r>
            <a:r>
              <a:rPr lang="en-US" sz="3600" u="sng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Temporal values</a:t>
            </a:r>
            <a:r>
              <a:rPr lang="en-US" sz="36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 -  </a:t>
            </a: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I Timothy </a:t>
            </a: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    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00050" algn="l"/>
                <a:tab pos="1600200" algn="l"/>
                <a:tab pos="1771650" algn="l"/>
                <a:tab pos="2571750" algn="l"/>
              </a:tabLst>
            </a:pP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6:6-10</a:t>
            </a: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;  </a:t>
            </a: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Luke </a:t>
            </a: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12:15</a:t>
            </a:r>
            <a:r>
              <a:rPr lang="en-US" sz="36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,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00050" algn="l"/>
                <a:tab pos="1600200" algn="l"/>
                <a:tab pos="1771650" algn="l"/>
                <a:tab pos="2571750" algn="l"/>
              </a:tabLst>
            </a:pPr>
            <a:r>
              <a:rPr lang="en-US" sz="36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</a:t>
            </a:r>
            <a:r>
              <a:rPr lang="en-US" sz="36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* </a:t>
            </a:r>
            <a:r>
              <a:rPr lang="en-US" sz="3600" u="sng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Immorality</a:t>
            </a:r>
            <a:r>
              <a:rPr lang="en-US" sz="36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 -</a:t>
            </a: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I Thessalonians </a:t>
            </a:r>
            <a:endParaRPr lang="en-US" sz="3600" i="1" dirty="0" smtClean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00050" algn="l"/>
                <a:tab pos="1600200" algn="l"/>
                <a:tab pos="1771650" algn="l"/>
                <a:tab pos="2571750" algn="l"/>
              </a:tabLst>
            </a:pP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4:1-8</a:t>
            </a:r>
            <a:endParaRPr lang="en-US" sz="3600" i="1" dirty="0" smtClean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00050" algn="l"/>
                <a:tab pos="1600200" algn="l"/>
                <a:tab pos="1771650" algn="l"/>
                <a:tab pos="2571750" algn="l"/>
              </a:tabLst>
            </a:pPr>
            <a:endParaRPr lang="en-US" sz="3600" dirty="0" smtClean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00050" algn="l"/>
                <a:tab pos="1600200" algn="l"/>
                <a:tab pos="1771650" algn="l"/>
                <a:tab pos="2571750" algn="l"/>
              </a:tabLst>
            </a:pPr>
            <a:r>
              <a:rPr lang="en-US" sz="36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lang="en-US" sz="3600" b="1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Satan gains "ground” areas of </a:t>
            </a: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400050" algn="l"/>
                <a:tab pos="1600200" algn="l"/>
                <a:tab pos="1771650" algn="l"/>
                <a:tab pos="2571750" algn="l"/>
              </a:tabLst>
            </a:pPr>
            <a:r>
              <a:rPr lang="en-US" sz="3600" b="1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jurisdiction in our soul.</a:t>
            </a:r>
            <a:endParaRPr lang="en-US" sz="3600" b="1" i="1" dirty="0" smtClean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2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-533400" y="-228600"/>
            <a:ext cx="9982200" cy="7696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Heart 6"/>
          <p:cNvSpPr/>
          <p:nvPr/>
        </p:nvSpPr>
        <p:spPr>
          <a:xfrm>
            <a:off x="457200" y="2057400"/>
            <a:ext cx="6477000" cy="4800600"/>
          </a:xfrm>
          <a:prstGeom prst="heart">
            <a:avLst/>
          </a:prstGeom>
          <a:solidFill>
            <a:srgbClr val="C000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7848600" cy="1981200"/>
          </a:xfrm>
        </p:spPr>
        <p:txBody>
          <a:bodyPr>
            <a:normAutofit/>
          </a:bodyPr>
          <a:lstStyle/>
          <a:p>
            <a:r>
              <a:rPr lang="en-US" sz="4800" i="1" dirty="0" smtClean="0"/>
              <a:t>Three Ways “Ground” </a:t>
            </a:r>
            <a:br>
              <a:rPr lang="en-US" sz="4800" i="1" dirty="0" smtClean="0"/>
            </a:br>
            <a:r>
              <a:rPr lang="en-US" sz="4800" i="1" dirty="0" smtClean="0"/>
              <a:t>is Surrendered to Satan</a:t>
            </a:r>
            <a:endParaRPr lang="en-US" sz="4800" i="1" dirty="0"/>
          </a:p>
        </p:txBody>
      </p:sp>
      <p:pic>
        <p:nvPicPr>
          <p:cNvPr id="18435" name="Picture 3" descr="C:\Users\Ptr. Daniel White\Desktop\Bible pictures\Satan-Devil and demons\600-Fierce%20Dragon%20Fac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9000" y="228600"/>
            <a:ext cx="1905000" cy="25622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4" cstate="print"/>
          <a:srcRect t="69324" r="779"/>
          <a:stretch>
            <a:fillRect/>
          </a:stretch>
        </p:blipFill>
        <p:spPr bwMode="auto">
          <a:xfrm>
            <a:off x="2743200" y="5410200"/>
            <a:ext cx="2133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43200" y="3352800"/>
            <a:ext cx="1943100" cy="21222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3"/>
          <p:cNvSpPr>
            <a:spLocks noChangeArrowheads="1"/>
          </p:cNvSpPr>
          <p:nvPr/>
        </p:nvSpPr>
        <p:spPr bwMode="auto">
          <a:xfrm rot="431778">
            <a:off x="0" y="2813207"/>
            <a:ext cx="3429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Arial" pitchFamily="34" charset="0"/>
              </a:rPr>
              <a:t>Immorality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4"/>
          <p:cNvSpPr>
            <a:spLocks noChangeArrowheads="1"/>
          </p:cNvSpPr>
          <p:nvPr/>
        </p:nvSpPr>
        <p:spPr bwMode="auto">
          <a:xfrm rot="961642">
            <a:off x="4139059" y="3240866"/>
            <a:ext cx="2667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Arial" pitchFamily="34" charset="0"/>
              </a:rPr>
              <a:t>Temporal Values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 rot="20742414">
            <a:off x="531487" y="4099548"/>
            <a:ext cx="27905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Arial" pitchFamily="34" charset="0"/>
              </a:rPr>
              <a:t>Bitterness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381000" y="-304800"/>
            <a:ext cx="9982200" cy="7315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8600"/>
            <a:ext cx="7086600" cy="6629400"/>
          </a:xfrm>
        </p:spPr>
        <p:txBody>
          <a:bodyPr>
            <a:normAutofit/>
          </a:bodyPr>
          <a:lstStyle/>
          <a:p>
            <a:r>
              <a:rPr lang="en-US" sz="4000" i="1" u="sng" dirty="0" smtClean="0"/>
              <a:t>Lust of the flesh </a:t>
            </a:r>
            <a:r>
              <a:rPr lang="en-US" sz="4000" dirty="0" smtClean="0"/>
              <a:t>= </a:t>
            </a:r>
            <a:r>
              <a:rPr lang="en-US" sz="4000" dirty="0" smtClean="0">
                <a:solidFill>
                  <a:srgbClr val="FFC000"/>
                </a:solidFill>
              </a:rPr>
              <a:t>Immorality    </a:t>
            </a:r>
            <a:r>
              <a:rPr lang="en-US" sz="4000" i="1" dirty="0" smtClean="0"/>
              <a:t>(I Tim. 5:1-2, 22; II Tim. 2:22;   Prov. 2, 5-7)</a:t>
            </a:r>
          </a:p>
          <a:p>
            <a:r>
              <a:rPr lang="en-US" sz="4000" i="1" u="sng" dirty="0" smtClean="0"/>
              <a:t>Lust of the eyes </a:t>
            </a:r>
            <a:r>
              <a:rPr lang="en-US" sz="4000" i="1" dirty="0" smtClean="0"/>
              <a:t>= </a:t>
            </a:r>
            <a:r>
              <a:rPr lang="en-US" sz="4000" dirty="0" smtClean="0">
                <a:solidFill>
                  <a:srgbClr val="FFC000"/>
                </a:solidFill>
              </a:rPr>
              <a:t>Temporal values</a:t>
            </a:r>
            <a:r>
              <a:rPr lang="en-US" sz="4000" i="1" dirty="0" smtClean="0">
                <a:solidFill>
                  <a:srgbClr val="FFC000"/>
                </a:solidFill>
              </a:rPr>
              <a:t> </a:t>
            </a:r>
            <a:r>
              <a:rPr lang="en-US" sz="4000" i="1" dirty="0" smtClean="0"/>
              <a:t>(Exod. 20:17; I Tim. 6:10; Heb. 13:5; Col. 3:1-2)</a:t>
            </a:r>
          </a:p>
          <a:p>
            <a:r>
              <a:rPr lang="en-US" sz="4000" i="1" u="sng" dirty="0" smtClean="0"/>
              <a:t>Pride of life </a:t>
            </a:r>
            <a:r>
              <a:rPr lang="en-US" sz="4000" i="1" dirty="0" smtClean="0"/>
              <a:t>= </a:t>
            </a:r>
            <a:r>
              <a:rPr lang="en-US" sz="4000" dirty="0" smtClean="0">
                <a:solidFill>
                  <a:srgbClr val="FFC000"/>
                </a:solidFill>
              </a:rPr>
              <a:t>Bitterness</a:t>
            </a:r>
            <a:r>
              <a:rPr lang="en-US" sz="4000" dirty="0" smtClean="0"/>
              <a:t>             </a:t>
            </a:r>
            <a:r>
              <a:rPr lang="en-US" sz="4000" i="1" dirty="0" smtClean="0"/>
              <a:t>(Prov. 13:10; Heb. 12:15;             I Tim. 2:13-14)</a:t>
            </a:r>
          </a:p>
        </p:txBody>
      </p:sp>
      <p:pic>
        <p:nvPicPr>
          <p:cNvPr id="30722" name="Picture 2" descr="C:\Users\Ptr. Daniel White\Desktop\Bible pictures\Courtship Marriage Family\4129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94824" y="228600"/>
            <a:ext cx="2749176" cy="1981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23" name="Picture 3" descr="C:\Users\Ptr. Daniel White\Desktop\Bible pictures\riches materal pos. plesures, worldly\greed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9000" y="2362200"/>
            <a:ext cx="1905000" cy="2419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24" name="Picture 4" descr="C:\Users\Ptr. Daniel White\Desktop\Bible pictures\Courtship Marriage Family\Marriage\arguing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0" y="4876800"/>
            <a:ext cx="2425700" cy="18207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457200" y="-533400"/>
            <a:ext cx="9906000" cy="7772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28600" y="228600"/>
            <a:ext cx="891540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00050" algn="l"/>
                <a:tab pos="1600200" algn="l"/>
                <a:tab pos="1771650" algn="l"/>
                <a:tab pos="2571750" algn="l"/>
              </a:tabLst>
            </a:pP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3. </a:t>
            </a:r>
            <a:r>
              <a:rPr kumimoji="0" lang="en-US" sz="320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STRONGHOLDS</a:t>
            </a:r>
            <a:r>
              <a:rPr kumimoji="0" lang="en-US" sz="320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-</a:t>
            </a:r>
            <a:r>
              <a:rPr kumimoji="0" lang="en-US" sz="32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Satan's greatest weapons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00050" algn="l"/>
                <a:tab pos="1600200" algn="l"/>
                <a:tab pos="1771650" algn="l"/>
                <a:tab pos="2571750" algn="l"/>
              </a:tabLst>
            </a:pPr>
            <a:r>
              <a:rPr lang="en-US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are deception  -  </a:t>
            </a:r>
            <a:r>
              <a:rPr kumimoji="0" lang="en-US" sz="32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Revelation 12:9 and </a:t>
            </a: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			</a:t>
            </a:r>
            <a:r>
              <a:rPr kumimoji="0" lang="en-US" sz="32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temptation  -  </a:t>
            </a:r>
            <a:r>
              <a:rPr kumimoji="0" lang="en-US" sz="32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I Thessalonians 3:5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00050" algn="l"/>
                <a:tab pos="1600200" algn="l"/>
                <a:tab pos="1771650" algn="l"/>
                <a:tab pos="2571750" algn="l"/>
              </a:tabLst>
            </a:pPr>
            <a:endParaRPr kumimoji="0" lang="en-US" sz="3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00050" algn="l"/>
                <a:tab pos="1600200" algn="l"/>
                <a:tab pos="1771650" algn="l"/>
                <a:tab pos="2571750" algn="l"/>
              </a:tabLst>
            </a:pPr>
            <a:r>
              <a:rPr lang="en-US" sz="32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Note: </a:t>
            </a: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When we believe the lies of</a:t>
            </a:r>
            <a:r>
              <a:rPr kumimoji="0" lang="en-US" sz="3200" i="0" u="none" strike="noStrike" cap="none" normalizeH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Satan			      and yield to his temptations we give   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00050" algn="l"/>
                <a:tab pos="1600200" algn="l"/>
                <a:tab pos="1771650" algn="l"/>
                <a:tab pos="2571750" algn="l"/>
              </a:tabLst>
            </a:pPr>
            <a:r>
              <a:rPr lang="en-US" sz="3200" dirty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        </a:t>
            </a: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ground </a:t>
            </a:r>
            <a:r>
              <a:rPr kumimoji="0" lang="en-US" sz="3200" i="1" u="sng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(place in our soul) </a:t>
            </a: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to Satan, upon 	</a:t>
            </a:r>
            <a:r>
              <a:rPr lang="en-US" sz="3200" dirty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    </a:t>
            </a: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this ground Satan builds a Stronghold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00050" algn="l"/>
                <a:tab pos="1600200" algn="l"/>
                <a:tab pos="1771650" algn="l"/>
                <a:tab pos="2571750" algn="l"/>
              </a:tabLst>
            </a:pPr>
            <a:r>
              <a:rPr lang="en-US" sz="3200" dirty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        </a:t>
            </a: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from which he</a:t>
            </a:r>
            <a:r>
              <a:rPr lang="en-US" sz="3200" dirty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seeks to control every area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00050" algn="l"/>
                <a:tab pos="1600200" algn="l"/>
                <a:tab pos="1771650" algn="l"/>
                <a:tab pos="2571750" algn="l"/>
              </a:tabLst>
            </a:pPr>
            <a:r>
              <a:rPr lang="en-US" sz="3200" dirty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2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        </a:t>
            </a: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of our lives </a:t>
            </a:r>
            <a:r>
              <a:rPr kumimoji="0" lang="en-US" sz="3200" i="1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-  mind, will, and emotions</a:t>
            </a:r>
            <a:r>
              <a:rPr kumimoji="0" lang="en-US" sz="3200" i="0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00050" algn="l"/>
                <a:tab pos="1600200" algn="l"/>
                <a:tab pos="1771650" algn="l"/>
                <a:tab pos="2571750" algn="l"/>
              </a:tabLst>
            </a:pPr>
            <a:endParaRPr kumimoji="0" lang="en-US" sz="3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00050" algn="l"/>
                <a:tab pos="1600200" algn="l"/>
                <a:tab pos="1771650" algn="l"/>
                <a:tab pos="2571750" algn="l"/>
              </a:tabLst>
            </a:pPr>
            <a:r>
              <a:rPr lang="en-US" sz="3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4</a:t>
            </a: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r>
              <a:rPr kumimoji="0" lang="en-US" sz="320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PRINCIPALITY</a:t>
            </a:r>
            <a:r>
              <a:rPr lang="en-US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-</a:t>
            </a:r>
            <a:r>
              <a:rPr kumimoji="0" lang="en-US" sz="32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Evil ruler over a jurisdictional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400050" algn="l"/>
                <a:tab pos="1600200" algn="l"/>
                <a:tab pos="1771650" algn="l"/>
                <a:tab pos="2571750" algn="l"/>
              </a:tabLst>
            </a:pPr>
            <a:r>
              <a:rPr lang="en-US" sz="3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area  -  </a:t>
            </a:r>
            <a:r>
              <a:rPr kumimoji="0" lang="en-US" sz="32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Ephesians 6:12</a:t>
            </a:r>
            <a:endParaRPr kumimoji="0" lang="en-US" sz="320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1" dur="1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2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Ptr. Daniel White\Desktop\Bible pictures\shephard\scan0001.jpg"/>
          <p:cNvPicPr>
            <a:picLocks noChangeAspect="1" noChangeArrowheads="1"/>
          </p:cNvPicPr>
          <p:nvPr/>
        </p:nvPicPr>
        <p:blipFill>
          <a:blip r:embed="rId3" cstate="print">
            <a:lum bright="-20000"/>
          </a:blip>
          <a:srcRect/>
          <a:stretch>
            <a:fillRect/>
          </a:stretch>
        </p:blipFill>
        <p:spPr bwMode="auto">
          <a:xfrm>
            <a:off x="0" y="0"/>
            <a:ext cx="51816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Ptr. Daniel White\Desktop\Bible pictures\shephard\scan0002.jpg"/>
          <p:cNvPicPr>
            <a:picLocks noChangeAspect="1" noChangeArrowheads="1"/>
          </p:cNvPicPr>
          <p:nvPr/>
        </p:nvPicPr>
        <p:blipFill>
          <a:blip r:embed="rId4" cstate="print">
            <a:lum bright="-10000"/>
          </a:blip>
          <a:srcRect/>
          <a:stretch>
            <a:fillRect/>
          </a:stretch>
        </p:blipFill>
        <p:spPr bwMode="auto">
          <a:xfrm>
            <a:off x="4191000" y="0"/>
            <a:ext cx="4953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C:\Users\Ptr. Daniel White\Desktop\Bible pictures\shephard\scan0042.jpg"/>
          <p:cNvPicPr>
            <a:picLocks noChangeAspect="1" noChangeArrowheads="1"/>
          </p:cNvPicPr>
          <p:nvPr/>
        </p:nvPicPr>
        <p:blipFill>
          <a:blip r:embed="rId5" cstate="print">
            <a:lum bright="-20000"/>
          </a:blip>
          <a:srcRect/>
          <a:stretch>
            <a:fillRect/>
          </a:stretch>
        </p:blipFill>
        <p:spPr bwMode="auto">
          <a:xfrm>
            <a:off x="1828800" y="0"/>
            <a:ext cx="5334000" cy="68281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228600" y="-228600"/>
            <a:ext cx="9601200" cy="7086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1" y="183163"/>
            <a:ext cx="6111296" cy="667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2362200"/>
          </a:xfrm>
        </p:spPr>
        <p:txBody>
          <a:bodyPr>
            <a:normAutofit/>
          </a:bodyPr>
          <a:lstStyle/>
          <a:p>
            <a:r>
              <a:rPr lang="en-US" sz="5400" b="1" i="1" dirty="0" smtClean="0"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Understanding Strongholds</a:t>
            </a:r>
            <a:endParaRPr lang="en-US" sz="5400" b="1" i="1" dirty="0">
              <a:effectLst>
                <a:glow rad="228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2743200"/>
            <a:ext cx="7924800" cy="2895600"/>
          </a:xfrm>
        </p:spPr>
        <p:txBody>
          <a:bodyPr>
            <a:noAutofit/>
          </a:bodyPr>
          <a:lstStyle/>
          <a:p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“For though we walk in the flesh, we do not war after the flesh: For the weapons of our warfare are not carnal, but mighty through God to the pulling down of strong holds.”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3400" y="2057400"/>
            <a:ext cx="8077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“Casting down imaginations, and every high thing that exalteth itself against the knowledge of God, and bringing into captivity every thought to the obedience of Christ; And having in a readiness to revenge all disobedience, when              your obedience is fulfilled.” </a:t>
            </a:r>
          </a:p>
          <a:p>
            <a:pPr algn="ctr"/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(II Corinthians 10:3-6)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-381000" y="-304800"/>
            <a:ext cx="9601200" cy="7467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 cstate="print"/>
          <a:srcRect t="68644" r="-6866"/>
          <a:stretch>
            <a:fillRect/>
          </a:stretch>
        </p:blipFill>
        <p:spPr bwMode="auto">
          <a:xfrm>
            <a:off x="2286000" y="4267200"/>
            <a:ext cx="56388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685800" y="4698479"/>
            <a:ext cx="8458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Arial" pitchFamily="34" charset="0"/>
              </a:rPr>
              <a:t>Pride of Life</a:t>
            </a:r>
            <a:endParaRPr kumimoji="0" lang="en-US" sz="360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39700">
                  <a:schemeClr val="bg1">
                    <a:alpha val="4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0" y="152400"/>
            <a:ext cx="4813896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6705600" y="2226182"/>
            <a:ext cx="2438400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Ground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Surrendered   </a:t>
            </a:r>
            <a:r>
              <a:rPr lang="en-US" sz="2800" i="1" dirty="0" smtClean="0">
                <a:latin typeface="Times New Roman" pitchFamily="18" charset="0"/>
                <a:cs typeface="Arial" pitchFamily="34" charset="0"/>
              </a:rPr>
              <a:t>(Eph. 4:27)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590742"/>
            <a:ext cx="2819400" cy="1785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Stronghold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“False Ideas”</a:t>
            </a:r>
            <a:r>
              <a:rPr lang="en-US" i="1" dirty="0" smtClean="0">
                <a:latin typeface="Times New Roman" pitchFamily="18" charset="0"/>
                <a:cs typeface="Arial" pitchFamily="34" charset="0"/>
              </a:rPr>
              <a:t> </a:t>
            </a:r>
            <a:r>
              <a:rPr lang="en-US" sz="2800" i="1" dirty="0" smtClean="0">
                <a:latin typeface="Times New Roman" pitchFamily="18" charset="0"/>
                <a:cs typeface="Arial" pitchFamily="34" charset="0"/>
              </a:rPr>
              <a:t>(John 8:44)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Down Arrow 9"/>
          <p:cNvSpPr/>
          <p:nvPr/>
        </p:nvSpPr>
        <p:spPr>
          <a:xfrm rot="2496267">
            <a:off x="7637260" y="3693871"/>
            <a:ext cx="484632" cy="1154199"/>
          </a:xfrm>
          <a:prstGeom prst="downArrow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Down Arrow 10"/>
          <p:cNvSpPr/>
          <p:nvPr/>
        </p:nvSpPr>
        <p:spPr>
          <a:xfrm rot="19294682">
            <a:off x="1665126" y="2166172"/>
            <a:ext cx="484632" cy="1333763"/>
          </a:xfrm>
          <a:prstGeom prst="downArrow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5257800" y="431512"/>
            <a:ext cx="3886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II Corinthians 10:3-6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Ptr. Daniel White\Desktop\Bible pictures\Satan-Devil and demons\Dragon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81600" y="3048000"/>
            <a:ext cx="1388793" cy="14718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8" grpId="0"/>
      <p:bldP spid="3074" grpId="0"/>
      <p:bldP spid="3073" grpId="0"/>
      <p:bldP spid="10" grpId="0" animBg="1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533400" y="-304800"/>
            <a:ext cx="9829800" cy="7391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 cstate="print"/>
          <a:srcRect t="68644" r="-6866"/>
          <a:stretch>
            <a:fillRect/>
          </a:stretch>
        </p:blipFill>
        <p:spPr bwMode="auto">
          <a:xfrm>
            <a:off x="2286000" y="4267200"/>
            <a:ext cx="56388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4996563"/>
            <a:ext cx="3429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Arial" pitchFamily="34" charset="0"/>
              </a:rPr>
              <a:t>Immorality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Arial" pitchFamily="34" charset="0"/>
              </a:rPr>
              <a:t>(I Thess. 4:1-8)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381000" y="5423356"/>
            <a:ext cx="8763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Arial" pitchFamily="34" charset="0"/>
              </a:rPr>
              <a:t>Temporal Values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Arial" pitchFamily="34" charset="0"/>
              </a:rPr>
              <a:t>(I Tim. 6:10)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6019800" y="5075479"/>
            <a:ext cx="3124200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Arial" pitchFamily="34" charset="0"/>
              </a:rPr>
              <a:t>Bitterness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Arial" pitchFamily="34" charset="0"/>
              </a:rPr>
              <a:t>(Heb. 12:15)</a:t>
            </a:r>
            <a:endParaRPr kumimoji="0" lang="en-US" sz="2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685800" y="4698479"/>
            <a:ext cx="8458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Arial" pitchFamily="34" charset="0"/>
              </a:rPr>
              <a:t>Pride of Life</a:t>
            </a:r>
            <a:endParaRPr kumimoji="0" lang="en-US" sz="360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39700">
                  <a:schemeClr val="bg1">
                    <a:alpha val="4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0" y="152400"/>
            <a:ext cx="4813896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6705600" y="2206703"/>
            <a:ext cx="2438400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Ground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Surrendered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i="1" dirty="0" smtClean="0">
                <a:latin typeface="Times New Roman" pitchFamily="18" charset="0"/>
                <a:cs typeface="Arial" pitchFamily="34" charset="0"/>
              </a:rPr>
              <a:t>(Eph. 4:27)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577832"/>
            <a:ext cx="28194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Stronghold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“False Ideas”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i="1" dirty="0" smtClean="0">
                <a:latin typeface="Times New Roman" pitchFamily="18" charset="0"/>
                <a:cs typeface="Arial" pitchFamily="34" charset="0"/>
              </a:rPr>
              <a:t>(John 8:44)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Down Arrow 9"/>
          <p:cNvSpPr/>
          <p:nvPr/>
        </p:nvSpPr>
        <p:spPr>
          <a:xfrm rot="2496267">
            <a:off x="7637260" y="3693871"/>
            <a:ext cx="484632" cy="1154199"/>
          </a:xfrm>
          <a:prstGeom prst="downArrow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Down Arrow 10"/>
          <p:cNvSpPr/>
          <p:nvPr/>
        </p:nvSpPr>
        <p:spPr>
          <a:xfrm rot="19294682">
            <a:off x="1665126" y="2166172"/>
            <a:ext cx="484632" cy="1333763"/>
          </a:xfrm>
          <a:prstGeom prst="downArrow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5257800" y="431512"/>
            <a:ext cx="3886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II Corinthians 10:3-6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C:\Users\Ptr. Daniel White\Desktop\Bible pictures\Satan-Devil and demons\Dragon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81600" y="3048000"/>
            <a:ext cx="1384495" cy="1467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/>
      <p:bldP spid="3076" grpId="0"/>
      <p:bldP spid="307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/>
          <p:cNvSpPr/>
          <p:nvPr/>
        </p:nvSpPr>
        <p:spPr>
          <a:xfrm>
            <a:off x="-457200" y="-152400"/>
            <a:ext cx="9753600" cy="7239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 r="198" b="38202"/>
          <a:stretch>
            <a:fillRect/>
          </a:stretch>
        </p:blipFill>
        <p:spPr bwMode="auto">
          <a:xfrm>
            <a:off x="0" y="4962072"/>
            <a:ext cx="9144000" cy="1895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 r="198" b="38202"/>
          <a:stretch>
            <a:fillRect/>
          </a:stretch>
        </p:blipFill>
        <p:spPr bwMode="auto">
          <a:xfrm>
            <a:off x="0" y="4038600"/>
            <a:ext cx="9144000" cy="2048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 cstate="print"/>
          <a:srcRect t="68644" r="-6866"/>
          <a:stretch>
            <a:fillRect/>
          </a:stretch>
        </p:blipFill>
        <p:spPr bwMode="auto">
          <a:xfrm>
            <a:off x="3276600" y="3276600"/>
            <a:ext cx="3200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52800" y="914400"/>
            <a:ext cx="2680296" cy="2460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6096000" y="1671820"/>
            <a:ext cx="2438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Ground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Surrendered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i="1" dirty="0" smtClean="0">
                <a:latin typeface="Times New Roman" pitchFamily="18" charset="0"/>
                <a:cs typeface="Arial" pitchFamily="34" charset="0"/>
              </a:rPr>
              <a:t>(Eph. 4:26-27)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914400" y="803088"/>
            <a:ext cx="2667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Stronghold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“False Ideas”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i="1" dirty="0" smtClean="0">
                <a:latin typeface="Times New Roman" pitchFamily="18" charset="0"/>
                <a:cs typeface="Arial" pitchFamily="34" charset="0"/>
              </a:rPr>
              <a:t>(II Cor. 10:3-6)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Down Arrow 9"/>
          <p:cNvSpPr/>
          <p:nvPr/>
        </p:nvSpPr>
        <p:spPr>
          <a:xfrm rot="3600786">
            <a:off x="6607128" y="2668681"/>
            <a:ext cx="382723" cy="867498"/>
          </a:xfrm>
          <a:prstGeom prst="downArrow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Down Arrow 10"/>
          <p:cNvSpPr/>
          <p:nvPr/>
        </p:nvSpPr>
        <p:spPr>
          <a:xfrm rot="19294682">
            <a:off x="2417645" y="2059771"/>
            <a:ext cx="380859" cy="877017"/>
          </a:xfrm>
          <a:prstGeom prst="downArrow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3886199" y="20851"/>
            <a:ext cx="167640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Principality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(Eph.6:12)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2772" name="Picture 4" descr="C:\Users\Ptr. Daniel White\Desktop\Bible pictures\Satan-Devil and demons\cgberial_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39000" y="5334000"/>
            <a:ext cx="1676400" cy="1676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838200" y="3306126"/>
            <a:ext cx="2590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Arial" pitchFamily="34" charset="0"/>
              </a:rPr>
              <a:t>Immorality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533400" y="3492322"/>
            <a:ext cx="86106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Arial" pitchFamily="34" charset="0"/>
              </a:rPr>
              <a:t>Temporal Values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5"/>
          <p:cNvSpPr>
            <a:spLocks noChangeArrowheads="1"/>
          </p:cNvSpPr>
          <p:nvPr/>
        </p:nvSpPr>
        <p:spPr bwMode="auto">
          <a:xfrm>
            <a:off x="6019800" y="3320906"/>
            <a:ext cx="2819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Arial" pitchFamily="34" charset="0"/>
              </a:rPr>
              <a:t>Bitterness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304800" y="4328796"/>
            <a:ext cx="152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Anger</a:t>
            </a:r>
            <a:endParaRPr kumimoji="0" lang="en-US" sz="2800" b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75" name="Rectangle 7"/>
          <p:cNvSpPr>
            <a:spLocks noChangeArrowheads="1"/>
          </p:cNvSpPr>
          <p:nvPr/>
        </p:nvSpPr>
        <p:spPr bwMode="auto">
          <a:xfrm>
            <a:off x="228600" y="5076825"/>
            <a:ext cx="2209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Rebellion</a:t>
            </a:r>
            <a:endParaRPr kumimoji="0" lang="en-US" sz="2800" b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76" name="Rectangle 8"/>
          <p:cNvSpPr>
            <a:spLocks noChangeArrowheads="1"/>
          </p:cNvSpPr>
          <p:nvPr/>
        </p:nvSpPr>
        <p:spPr bwMode="auto">
          <a:xfrm>
            <a:off x="7620000" y="5038881"/>
            <a:ext cx="15240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Stealing</a:t>
            </a:r>
            <a:endParaRPr kumimoji="0" lang="en-US" sz="2600" b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77" name="Rectangle 9"/>
          <p:cNvSpPr>
            <a:spLocks noChangeArrowheads="1"/>
          </p:cNvSpPr>
          <p:nvPr/>
        </p:nvSpPr>
        <p:spPr bwMode="auto">
          <a:xfrm>
            <a:off x="7239000" y="4305456"/>
            <a:ext cx="19050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Lying</a:t>
            </a:r>
            <a:endParaRPr kumimoji="0" lang="en-US" sz="2600" b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78" name="Rectangle 10"/>
          <p:cNvSpPr>
            <a:spLocks noChangeArrowheads="1"/>
          </p:cNvSpPr>
          <p:nvPr/>
        </p:nvSpPr>
        <p:spPr bwMode="auto">
          <a:xfrm>
            <a:off x="1600200" y="4003835"/>
            <a:ext cx="1447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Strife</a:t>
            </a:r>
            <a:endParaRPr kumimoji="0" lang="en-US" sz="1800" b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79" name="Rectangle 11"/>
          <p:cNvSpPr>
            <a:spLocks noChangeArrowheads="1"/>
          </p:cNvSpPr>
          <p:nvPr/>
        </p:nvSpPr>
        <p:spPr bwMode="auto">
          <a:xfrm>
            <a:off x="5410200" y="5071117"/>
            <a:ext cx="1600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Lust</a:t>
            </a:r>
            <a:endParaRPr kumimoji="0" lang="en-US" sz="1800" b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80" name="Rectangle 12"/>
          <p:cNvSpPr>
            <a:spLocks noChangeArrowheads="1"/>
          </p:cNvSpPr>
          <p:nvPr/>
        </p:nvSpPr>
        <p:spPr bwMode="auto">
          <a:xfrm>
            <a:off x="4800600" y="4218370"/>
            <a:ext cx="1828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sz="800" b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 Friends</a:t>
            </a:r>
            <a:endParaRPr kumimoji="0" lang="en-US" sz="1800" b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667000" y="4267200"/>
            <a:ext cx="114300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Dress</a:t>
            </a:r>
            <a:endParaRPr lang="en-US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581400" y="3962400"/>
            <a:ext cx="13867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Music</a:t>
            </a:r>
          </a:p>
        </p:txBody>
      </p:sp>
      <p:sp>
        <p:nvSpPr>
          <p:cNvPr id="32781" name="Rectangle 13"/>
          <p:cNvSpPr>
            <a:spLocks noChangeArrowheads="1"/>
          </p:cNvSpPr>
          <p:nvPr/>
        </p:nvSpPr>
        <p:spPr bwMode="auto">
          <a:xfrm>
            <a:off x="2895600" y="4668004"/>
            <a:ext cx="24384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Worry</a:t>
            </a:r>
            <a:endParaRPr kumimoji="0" lang="en-US" sz="2600" b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82" name="Rectangle 14"/>
          <p:cNvSpPr>
            <a:spLocks noChangeArrowheads="1"/>
          </p:cNvSpPr>
          <p:nvPr/>
        </p:nvSpPr>
        <p:spPr bwMode="auto">
          <a:xfrm>
            <a:off x="228600" y="5065873"/>
            <a:ext cx="5562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Fear</a:t>
            </a:r>
            <a:endParaRPr kumimoji="0" lang="en-US" sz="1800" b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83" name="Rectangle 15"/>
          <p:cNvSpPr>
            <a:spLocks noChangeArrowheads="1"/>
          </p:cNvSpPr>
          <p:nvPr/>
        </p:nvSpPr>
        <p:spPr bwMode="auto">
          <a:xfrm>
            <a:off x="762000" y="4627723"/>
            <a:ext cx="3352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Depression</a:t>
            </a:r>
            <a:endParaRPr kumimoji="0" lang="en-US" sz="1800" b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84" name="Rectangle 16"/>
          <p:cNvSpPr>
            <a:spLocks noChangeArrowheads="1"/>
          </p:cNvSpPr>
          <p:nvPr/>
        </p:nvSpPr>
        <p:spPr bwMode="auto">
          <a:xfrm>
            <a:off x="4419600" y="3958471"/>
            <a:ext cx="419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Discontent</a:t>
            </a:r>
            <a:endParaRPr kumimoji="0" lang="en-US" sz="1800" b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85" name="Rectangle 17"/>
          <p:cNvSpPr>
            <a:spLocks noChangeArrowheads="1"/>
          </p:cNvSpPr>
          <p:nvPr/>
        </p:nvSpPr>
        <p:spPr bwMode="auto">
          <a:xfrm>
            <a:off x="0" y="5036835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Jealousy</a:t>
            </a:r>
            <a:endParaRPr kumimoji="0" lang="en-US" sz="1800" b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86" name="Rectangle 18"/>
          <p:cNvSpPr>
            <a:spLocks noChangeArrowheads="1"/>
          </p:cNvSpPr>
          <p:nvPr/>
        </p:nvSpPr>
        <p:spPr bwMode="auto">
          <a:xfrm>
            <a:off x="2438400" y="4303306"/>
            <a:ext cx="60198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Judging</a:t>
            </a:r>
            <a:endParaRPr kumimoji="0" lang="en-US" sz="2600" b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87" name="Rectangle 19"/>
          <p:cNvSpPr>
            <a:spLocks noChangeArrowheads="1"/>
          </p:cNvSpPr>
          <p:nvPr/>
        </p:nvSpPr>
        <p:spPr bwMode="auto">
          <a:xfrm>
            <a:off x="5486400" y="5057931"/>
            <a:ext cx="35052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6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Hurt</a:t>
            </a:r>
            <a:endParaRPr kumimoji="0" lang="en-US" sz="2600" b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88" name="Rectangle 20"/>
          <p:cNvSpPr>
            <a:spLocks noChangeArrowheads="1"/>
          </p:cNvSpPr>
          <p:nvPr/>
        </p:nvSpPr>
        <p:spPr bwMode="auto">
          <a:xfrm>
            <a:off x="5334000" y="4306479"/>
            <a:ext cx="3505200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5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Money</a:t>
            </a:r>
            <a:endParaRPr kumimoji="0" lang="en-US" sz="2500" b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89" name="Rectangle 21"/>
          <p:cNvSpPr>
            <a:spLocks noChangeArrowheads="1"/>
          </p:cNvSpPr>
          <p:nvPr/>
        </p:nvSpPr>
        <p:spPr bwMode="auto">
          <a:xfrm>
            <a:off x="6096000" y="4622960"/>
            <a:ext cx="3048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Drugs</a:t>
            </a:r>
            <a:endParaRPr kumimoji="0" lang="en-US" sz="1800" b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2790" name="Rectangle 22"/>
          <p:cNvSpPr>
            <a:spLocks noChangeArrowheads="1"/>
          </p:cNvSpPr>
          <p:nvPr/>
        </p:nvSpPr>
        <p:spPr bwMode="auto">
          <a:xfrm>
            <a:off x="0" y="5875515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Times New Roman" pitchFamily="18" charset="0"/>
                <a:ea typeface="Times New Roman" pitchFamily="18" charset="0"/>
                <a:cs typeface="Arial" pitchFamily="34" charset="0"/>
              </a:rPr>
              <a:t>Tormentors – </a:t>
            </a:r>
            <a:r>
              <a:rPr kumimoji="0" lang="en-US" sz="32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Times New Roman" pitchFamily="18" charset="0"/>
                <a:ea typeface="Times New Roman" pitchFamily="18" charset="0"/>
                <a:cs typeface="Arial" pitchFamily="34" charset="0"/>
              </a:rPr>
              <a:t>Matthew 18:34</a:t>
            </a:r>
            <a:endParaRPr kumimoji="0" lang="en-US" sz="3200" b="1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Ptr. Daniel White\Desktop\Bible pictures\Satan-Devil and demons\Satan&amp;Demons\Satan traveling black1194.gif"/>
          <p:cNvPicPr>
            <a:picLocks noChangeAspect="1" noChangeArrowheads="1"/>
          </p:cNvPicPr>
          <p:nvPr/>
        </p:nvPicPr>
        <p:blipFill>
          <a:blip r:embed="rId7" cstate="print">
            <a:lum bright="30000"/>
          </a:blip>
          <a:srcRect/>
          <a:stretch>
            <a:fillRect/>
          </a:stretch>
        </p:blipFill>
        <p:spPr bwMode="auto">
          <a:xfrm rot="21004206">
            <a:off x="5638800" y="228600"/>
            <a:ext cx="1133475" cy="1639618"/>
          </a:xfrm>
          <a:prstGeom prst="rect">
            <a:avLst/>
          </a:prstGeom>
          <a:noFill/>
        </p:spPr>
      </p:pic>
      <p:pic>
        <p:nvPicPr>
          <p:cNvPr id="36" name="Picture 4" descr="C:\Users\Ptr. Daniel White\Desktop\Bible pictures\Satan-Devil and demons\cgberial_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4800" y="5334000"/>
            <a:ext cx="1676400" cy="16764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277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278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278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278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3277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3278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7" dur="1" fill="hold"/>
                                        <p:tgtEl>
                                          <p:spTgt spid="3278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2" dur="1" fill="hold"/>
                                        <p:tgtEl>
                                          <p:spTgt spid="3278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7" dur="1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2" dur="1" fill="hold"/>
                                        <p:tgtEl>
                                          <p:spTgt spid="3277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7" dur="1" fill="hold"/>
                                        <p:tgtEl>
                                          <p:spTgt spid="3278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2" dur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7" dur="1" fill="hold"/>
                                        <p:tgtEl>
                                          <p:spTgt spid="3277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2" dur="1" fill="hold"/>
                                        <p:tgtEl>
                                          <p:spTgt spid="3278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7" dur="1" fill="hold"/>
                                        <p:tgtEl>
                                          <p:spTgt spid="3278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2" dur="1" fill="hold"/>
                                        <p:tgtEl>
                                          <p:spTgt spid="3278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27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27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32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20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69" grpId="0"/>
      <p:bldP spid="17" grpId="0"/>
      <p:bldP spid="18" grpId="0"/>
      <p:bldP spid="19" grpId="0"/>
      <p:bldP spid="32774" grpId="0"/>
      <p:bldP spid="32775" grpId="0"/>
      <p:bldP spid="32776" grpId="0"/>
      <p:bldP spid="32777" grpId="0"/>
      <p:bldP spid="32778" grpId="0"/>
      <p:bldP spid="32779" grpId="0"/>
      <p:bldP spid="32780" grpId="0"/>
      <p:bldP spid="27" grpId="0"/>
      <p:bldP spid="28" grpId="0"/>
      <p:bldP spid="32781" grpId="0"/>
      <p:bldP spid="32782" grpId="0"/>
      <p:bldP spid="32783" grpId="0"/>
      <p:bldP spid="32784" grpId="0"/>
      <p:bldP spid="32785" grpId="0"/>
      <p:bldP spid="32786" grpId="0"/>
      <p:bldP spid="32787" grpId="0"/>
      <p:bldP spid="32788" grpId="0"/>
      <p:bldP spid="32789" grpId="0"/>
      <p:bldP spid="3279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533400" y="-381000"/>
            <a:ext cx="9982200" cy="7467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52400" y="1600200"/>
            <a:ext cx="8686800" cy="4343400"/>
          </a:xfrm>
        </p:spPr>
        <p:txBody>
          <a:bodyPr>
            <a:noAutofit/>
            <a:scene3d>
              <a:camera prst="isometricRightUp"/>
              <a:lightRig rig="threePt" dir="t"/>
            </a:scene3d>
          </a:bodyPr>
          <a:lstStyle/>
          <a:p>
            <a:r>
              <a:rPr lang="en-US" sz="8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How to Gain Back Ground </a:t>
            </a:r>
            <a:r>
              <a:rPr lang="en-US" sz="8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that </a:t>
            </a:r>
            <a:br>
              <a:rPr lang="en-US" sz="8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8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has </a:t>
            </a:r>
            <a:r>
              <a:rPr lang="en-US" sz="8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Been </a:t>
            </a:r>
            <a:r>
              <a:rPr lang="en-US" sz="80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</a:t>
            </a:r>
            <a:r>
              <a:rPr lang="en-US" sz="8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iven over </a:t>
            </a:r>
            <a:r>
              <a:rPr lang="en-US" sz="8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</a:t>
            </a:r>
            <a:br>
              <a:rPr lang="en-US" sz="8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8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8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</a:t>
            </a:r>
            <a:r>
              <a:rPr lang="en-US" sz="8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to </a:t>
            </a:r>
            <a:r>
              <a:rPr lang="en-US" sz="8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Satan</a:t>
            </a:r>
            <a:endParaRPr lang="en-US" sz="80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-304800" y="-304800"/>
            <a:ext cx="9601200" cy="8458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512" name="Picture 8" descr="C:\Users\Ptr. Daniel White\Desktop\Bible pictures\war\world_trade_towers_bush_500x384.jpg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3786187" y="0"/>
            <a:ext cx="5357813" cy="4114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10" name="Picture 6" descr="C:\Users\Ptr. Daniel White\Desktop\Bible pictures\war\12921986.Dscf0004creduced.jpg"/>
          <p:cNvPicPr>
            <a:picLocks noChangeAspect="1" noChangeArrowheads="1"/>
          </p:cNvPicPr>
          <p:nvPr/>
        </p:nvPicPr>
        <p:blipFill>
          <a:blip r:embed="rId4" cstate="print">
            <a:lum bright="-10000"/>
          </a:blip>
          <a:srcRect r="346" b="6000"/>
          <a:stretch>
            <a:fillRect/>
          </a:stretch>
        </p:blipFill>
        <p:spPr bwMode="auto">
          <a:xfrm>
            <a:off x="0" y="-105834"/>
            <a:ext cx="5334000" cy="69638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24800" cy="1143000"/>
          </a:xfrm>
        </p:spPr>
        <p:txBody>
          <a:bodyPr>
            <a:normAutofit fontScale="90000"/>
          </a:bodyPr>
          <a:lstStyle/>
          <a:p>
            <a:r>
              <a:rPr lang="en-US" sz="6000" b="1" i="1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</a:rPr>
              <a:t>Three Enemies</a:t>
            </a:r>
            <a:r>
              <a:rPr lang="en-US" sz="4800" b="1" i="1" dirty="0" smtClean="0">
                <a:solidFill>
                  <a:schemeClr val="bg1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/>
            </a:r>
            <a:br>
              <a:rPr lang="en-US" sz="4800" b="1" i="1" dirty="0" smtClean="0">
                <a:solidFill>
                  <a:schemeClr val="bg1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</a:br>
            <a:endParaRPr lang="en-US" sz="4800" b="1" i="1" dirty="0">
              <a:solidFill>
                <a:schemeClr val="bg1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21513" name="Picture 9" descr="C:\Users\Ptr. Daniel White\Desktop\Bible pictures\war\Flag folde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0575" y="3673748"/>
            <a:ext cx="2003425" cy="31842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15" name="Picture 11" descr="C:\Users\Ptr. Daniel White\Desktop\Bible pictures\war\Attack on 9_11 NYC 3.jpg"/>
          <p:cNvPicPr>
            <a:picLocks noChangeAspect="1" noChangeArrowheads="1"/>
          </p:cNvPicPr>
          <p:nvPr/>
        </p:nvPicPr>
        <p:blipFill>
          <a:blip r:embed="rId6" cstate="print">
            <a:lum bright="-10000"/>
          </a:blip>
          <a:srcRect/>
          <a:stretch>
            <a:fillRect/>
          </a:stretch>
        </p:blipFill>
        <p:spPr bwMode="auto">
          <a:xfrm>
            <a:off x="4876799" y="3886200"/>
            <a:ext cx="2697575" cy="2971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066800"/>
            <a:ext cx="9144000" cy="55626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32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“And you hath he quickened, who were dead in trespasses and sins; Wherein in time past ye walked according to the </a:t>
            </a:r>
            <a:r>
              <a:rPr lang="en-US" sz="3200" b="1" i="1" u="sng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course of this world</a:t>
            </a:r>
            <a:r>
              <a:rPr lang="en-US" sz="32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according to the </a:t>
            </a:r>
            <a:r>
              <a:rPr lang="en-US" sz="3200" b="1" i="1" u="sng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prince of the power of the air</a:t>
            </a:r>
            <a:r>
              <a:rPr lang="en-US" sz="32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the spirit that now worketh in the children of disobedience: Among whom also we all had our conversation in times past in the </a:t>
            </a:r>
            <a:r>
              <a:rPr lang="en-US" sz="3200" b="1" i="1" u="sng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lusts of our flesh</a:t>
            </a:r>
            <a:r>
              <a:rPr lang="en-US" sz="32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fulfilling the desires of the flesh and of                   the mind; and were by nature the </a:t>
            </a:r>
          </a:p>
          <a:p>
            <a:pPr algn="ctr">
              <a:buNone/>
            </a:pPr>
            <a:r>
              <a:rPr lang="en-US" sz="32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children of wrath, even as others.” </a:t>
            </a:r>
          </a:p>
          <a:p>
            <a:pPr algn="ctr">
              <a:buNone/>
            </a:pPr>
            <a:r>
              <a:rPr lang="en-US" sz="32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(Ephesians 2:1-3)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-381000" y="-304800"/>
            <a:ext cx="9753600" cy="7162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683" name="Picture 11" descr="C:\Users\Ptr. Daniel White\Desktop\Bible pictures\riches materal pos. plesures, worldly\1 Dad's Pix (56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905000"/>
            <a:ext cx="4572000" cy="3657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6" name="Picture 4" descr="C:\Users\Ptr. Daniel White\Desktop\Bible pictures\faces\30393175.jpg"/>
          <p:cNvPicPr>
            <a:picLocks noChangeAspect="1" noChangeArrowheads="1"/>
          </p:cNvPicPr>
          <p:nvPr/>
        </p:nvPicPr>
        <p:blipFill>
          <a:blip r:embed="rId4" cstate="print">
            <a:lum bright="-10000"/>
          </a:blip>
          <a:srcRect/>
          <a:stretch>
            <a:fillRect/>
          </a:stretch>
        </p:blipFill>
        <p:spPr bwMode="auto">
          <a:xfrm rot="776184">
            <a:off x="4420486" y="2393434"/>
            <a:ext cx="3276600" cy="24216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4" name="Picture 2" descr="C:\Users\Ptr. Daniel White\Desktop\Bible pictures\riches materal pos. plesures, worldly\6~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426633">
            <a:off x="222491" y="-255051"/>
            <a:ext cx="4738973" cy="3889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80" name="Picture 8" descr="C:\Users\Ptr. Daniel White\Desktop\Bible pictures\Courtship Marriage Family\scan0004 (2).jpg"/>
          <p:cNvPicPr>
            <a:picLocks noChangeAspect="1" noChangeArrowheads="1"/>
          </p:cNvPicPr>
          <p:nvPr/>
        </p:nvPicPr>
        <p:blipFill>
          <a:blip r:embed="rId6" cstate="print">
            <a:lum bright="-10000"/>
          </a:blip>
          <a:srcRect/>
          <a:stretch>
            <a:fillRect/>
          </a:stretch>
        </p:blipFill>
        <p:spPr bwMode="auto">
          <a:xfrm>
            <a:off x="2667000" y="4433455"/>
            <a:ext cx="3048000" cy="24245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9" name="Picture 7" descr="C:\Users\Ptr. Daniel White\Desktop\Bible pictures\Courtship Marriage Family\scan0012.jpg"/>
          <p:cNvPicPr>
            <a:picLocks noChangeAspect="1" noChangeArrowheads="1"/>
          </p:cNvPicPr>
          <p:nvPr/>
        </p:nvPicPr>
        <p:blipFill>
          <a:blip r:embed="rId7" cstate="print">
            <a:lum bright="-10000"/>
          </a:blip>
          <a:srcRect/>
          <a:stretch>
            <a:fillRect/>
          </a:stretch>
        </p:blipFill>
        <p:spPr bwMode="auto">
          <a:xfrm>
            <a:off x="5486400" y="4097512"/>
            <a:ext cx="3657600" cy="2760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8" name="Picture 6" descr="C:\Users\Ptr. Daniel White\Desktop\Bible pictures\faces\world-space-party-200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1852720">
            <a:off x="5738413" y="-238722"/>
            <a:ext cx="4038600" cy="32852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381000" y="506762"/>
            <a:ext cx="2209800" cy="830997"/>
          </a:xfrm>
          <a:prstGeom prst="rect">
            <a:avLst/>
          </a:prstGeom>
          <a:ln>
            <a:headEnd/>
            <a:tailEnd/>
          </a:ln>
          <a:scene3d>
            <a:camera prst="isometricOffAxis1Right"/>
            <a:lightRig rig="threePt" dir="t"/>
          </a:scene3d>
          <a:sp3d>
            <a:bevelT prst="convex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World</a:t>
            </a:r>
            <a:endParaRPr kumimoji="0" lang="en-US" sz="4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5" name="Picture 3" descr="C:\Users\Ptr. Daniel White\Desktop\Bible pictures\riches materal pos. plesures, worldly\scan0036.jpg"/>
          <p:cNvPicPr>
            <a:picLocks noChangeAspect="1" noChangeArrowheads="1"/>
          </p:cNvPicPr>
          <p:nvPr/>
        </p:nvPicPr>
        <p:blipFill>
          <a:blip r:embed="rId9" cstate="print">
            <a:lum bright="-10000"/>
          </a:blip>
          <a:srcRect/>
          <a:stretch>
            <a:fillRect/>
          </a:stretch>
        </p:blipFill>
        <p:spPr bwMode="auto">
          <a:xfrm rot="20465694">
            <a:off x="163298" y="4141634"/>
            <a:ext cx="2538648" cy="2952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77" name="Picture 5" descr="C:\Users\Ptr. Daniel White\Desktop\Bible pictures\faces\istock_000004854511xsmall_happy-people1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21068568">
            <a:off x="3431175" y="250430"/>
            <a:ext cx="3429000" cy="22733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81" name="Picture 9" descr="C:\Users\Ptr. Daniel White\Desktop\Bible pictures\Courtship Marriage Family\scan0003 (2).jpg"/>
          <p:cNvPicPr>
            <a:picLocks noChangeAspect="1" noChangeArrowheads="1"/>
          </p:cNvPicPr>
          <p:nvPr/>
        </p:nvPicPr>
        <p:blipFill>
          <a:blip r:embed="rId11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819400" y="0"/>
            <a:ext cx="3645972" cy="533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82" name="Picture 10" descr="C:\Users\Ptr. Daniel White\Desktop\Bible pictures\Courtship Marriage Family\scan0017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218461" y="2667000"/>
            <a:ext cx="1925539" cy="1752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86" name="Picture 14" descr="C:\Users\Ptr. Daniel White\Desktop\Bible pictures\riches materal pos. plesures, worldly\15smoking.span.jpg"/>
          <p:cNvPicPr>
            <a:picLocks noChangeAspect="1" noChangeArrowheads="1"/>
          </p:cNvPicPr>
          <p:nvPr/>
        </p:nvPicPr>
        <p:blipFill>
          <a:blip r:embed="rId13" cstate="print"/>
          <a:srcRect r="33983"/>
          <a:stretch>
            <a:fillRect/>
          </a:stretch>
        </p:blipFill>
        <p:spPr bwMode="auto">
          <a:xfrm rot="20664702">
            <a:off x="-268700" y="2746085"/>
            <a:ext cx="1951443" cy="1670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685" name="Picture 13" descr="C:\Users\Ptr. Daniel White\Desktop\Bible pictures\Satan-Devil and demons\dragon's%20lair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295400" y="1066800"/>
            <a:ext cx="6514354" cy="4876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3810000" y="5452988"/>
            <a:ext cx="1828800" cy="830997"/>
          </a:xfrm>
          <a:prstGeom prst="rect">
            <a:avLst/>
          </a:prstGeom>
          <a:ln>
            <a:headEnd/>
            <a:tailEnd/>
          </a:ln>
          <a:scene3d>
            <a:camera prst="perspectiveFront"/>
            <a:lightRig rig="threePt" dir="t"/>
          </a:scene3d>
          <a:sp3d>
            <a:bevelT prst="convex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800" b="1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Flesh</a:t>
            </a:r>
            <a:endParaRPr kumimoji="0" lang="en-US" sz="4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934200" y="2971800"/>
            <a:ext cx="1905000" cy="830997"/>
          </a:xfrm>
          <a:prstGeom prst="rect">
            <a:avLst/>
          </a:prstGeom>
          <a:scene3d>
            <a:camera prst="isometricOffAxis2Left"/>
            <a:lightRig rig="threePt" dir="t"/>
          </a:scene3d>
          <a:sp3d>
            <a:bevelT prst="convex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8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Devil</a:t>
            </a:r>
            <a:endParaRPr lang="en-US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371600" y="1447800"/>
            <a:ext cx="62484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“For we wrestle not against flesh and blood, but against principalities, against powers, against the rulers of the darkness of this world, against spiritual wickedness in high places.”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8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6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6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8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1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304800" y="-609600"/>
            <a:ext cx="9906000" cy="8077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glow rad="101600">
                    <a:srgbClr val="FFC000">
                      <a:alpha val="60000"/>
                    </a:srgbClr>
                  </a:glow>
                </a:effectLst>
              </a:rPr>
              <a:t>Steps to Regain Surrendered Ground</a:t>
            </a:r>
            <a:endParaRPr lang="en-US" dirty="0">
              <a:effectLst>
                <a:glow rad="101600">
                  <a:srgbClr val="FFC000">
                    <a:alpha val="60000"/>
                  </a:srgb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9144000" cy="5410200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sz="3600" dirty="0" smtClean="0"/>
              <a:t>Confess and repent of each sin (surrendered ground) that God brings to your mind – </a:t>
            </a:r>
            <a:r>
              <a:rPr lang="en-US" sz="3600" i="1" dirty="0" smtClean="0"/>
              <a:t>Prov. </a:t>
            </a:r>
            <a:r>
              <a:rPr lang="en-US" sz="3600" i="1" dirty="0" smtClean="0"/>
              <a:t>28:13</a:t>
            </a:r>
          </a:p>
          <a:p>
            <a:pPr marL="514350" indent="-514350">
              <a:buFont typeface="Wingdings"/>
              <a:buChar char="Ø"/>
            </a:pPr>
            <a:r>
              <a:rPr lang="en-US" sz="3600" i="1" dirty="0" smtClean="0">
                <a:solidFill>
                  <a:srgbClr val="FFFF00"/>
                </a:solidFill>
              </a:rPr>
              <a:t>Do not minimize – II Cor. 10:12</a:t>
            </a:r>
          </a:p>
          <a:p>
            <a:pPr marL="514350" indent="-514350">
              <a:buFont typeface="Wingdings"/>
              <a:buChar char="Ø"/>
            </a:pPr>
            <a:r>
              <a:rPr lang="en-US" sz="3600" i="1" dirty="0" smtClean="0">
                <a:solidFill>
                  <a:srgbClr val="FFFF00"/>
                </a:solidFill>
              </a:rPr>
              <a:t>Do not deny – Mal. 3:8</a:t>
            </a:r>
          </a:p>
          <a:p>
            <a:pPr marL="514350" indent="-514350">
              <a:buFont typeface="Wingdings"/>
              <a:buChar char="Ø"/>
            </a:pPr>
            <a:r>
              <a:rPr lang="en-US" sz="3600" i="1" dirty="0" smtClean="0">
                <a:solidFill>
                  <a:srgbClr val="FFFF00"/>
                </a:solidFill>
              </a:rPr>
              <a:t>Do not blame – Gen. 3:14</a:t>
            </a:r>
          </a:p>
          <a:p>
            <a:pPr marL="514350" indent="-514350">
              <a:buFont typeface="Wingdings"/>
              <a:buChar char="Ø"/>
            </a:pPr>
            <a:r>
              <a:rPr lang="en-US" sz="3600" i="1" dirty="0" smtClean="0">
                <a:solidFill>
                  <a:srgbClr val="FFFF00"/>
                </a:solidFill>
              </a:rPr>
              <a:t>Do not justify - Luke 16:15</a:t>
            </a:r>
          </a:p>
          <a:p>
            <a:pPr marL="514350" indent="-514350">
              <a:buFont typeface="Wingdings"/>
              <a:buChar char="Ø"/>
            </a:pPr>
            <a:r>
              <a:rPr lang="en-US" sz="3600" i="1" dirty="0" smtClean="0">
                <a:solidFill>
                  <a:srgbClr val="FFFF00"/>
                </a:solidFill>
              </a:rPr>
              <a:t>REPENT!</a:t>
            </a:r>
            <a:endParaRPr lang="en-US" sz="3600" i="1" dirty="0" smtClean="0">
              <a:solidFill>
                <a:srgbClr val="FFFF00"/>
              </a:solidFill>
            </a:endParaRPr>
          </a:p>
        </p:txBody>
      </p:sp>
      <p:pic>
        <p:nvPicPr>
          <p:cNvPr id="2050" name="Picture 2" descr="c:\Users\Ptr. Daniel White\Desktop\Bible pictures\Praying\Prayer\Repentance\12-11-04 Fargo, ND 1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0879" y="4395787"/>
            <a:ext cx="3283121" cy="24622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533400" y="-228600"/>
            <a:ext cx="9982200" cy="7239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"/>
            <a:ext cx="5334000" cy="5486400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en-US" sz="3600" dirty="0" smtClean="0"/>
              <a:t>2. Claim </a:t>
            </a:r>
            <a:r>
              <a:rPr lang="en-US" sz="3600" dirty="0" smtClean="0"/>
              <a:t>the blood of Christ for cleansing and victory over those sins – </a:t>
            </a:r>
            <a:r>
              <a:rPr lang="en-US" sz="3600" i="1" dirty="0" smtClean="0"/>
              <a:t>I John 1:9; Rev. 12:9</a:t>
            </a:r>
          </a:p>
          <a:p>
            <a:pPr marL="514350" indent="-514350">
              <a:buNone/>
            </a:pPr>
            <a:r>
              <a:rPr lang="en-US" sz="3600" dirty="0" smtClean="0"/>
              <a:t>3. Ask </a:t>
            </a:r>
            <a:r>
              <a:rPr lang="en-US" sz="3600" dirty="0" smtClean="0"/>
              <a:t>God to take back the ground surrendered to Satan </a:t>
            </a:r>
            <a:r>
              <a:rPr lang="en-US" sz="3600" i="1" dirty="0" smtClean="0"/>
              <a:t>– Ps. 23:3; Rom. 6</a:t>
            </a:r>
          </a:p>
          <a:p>
            <a:pPr marL="514350" indent="-514350">
              <a:buNone/>
            </a:pPr>
            <a:r>
              <a:rPr lang="en-US" sz="3600" dirty="0" smtClean="0"/>
              <a:t>4. Tear </a:t>
            </a:r>
            <a:r>
              <a:rPr lang="en-US" sz="3600" dirty="0" smtClean="0"/>
              <a:t>down strongholds </a:t>
            </a:r>
            <a:r>
              <a:rPr lang="en-US" sz="3600" i="1" dirty="0" smtClean="0">
                <a:solidFill>
                  <a:srgbClr val="FFC000"/>
                </a:solidFill>
              </a:rPr>
              <a:t>(false ideas) </a:t>
            </a:r>
            <a:r>
              <a:rPr lang="en-US" sz="3600" dirty="0" smtClean="0"/>
              <a:t>with the truth of Scripture – </a:t>
            </a:r>
            <a:r>
              <a:rPr lang="en-US" sz="3600" i="1" dirty="0" smtClean="0"/>
              <a:t>           II Cor</a:t>
            </a:r>
            <a:r>
              <a:rPr lang="en-US" sz="3600" i="1" dirty="0" smtClean="0"/>
              <a:t>. 10:4-5; John 17:17</a:t>
            </a:r>
          </a:p>
          <a:p>
            <a:endParaRPr lang="en-US" sz="3600" dirty="0"/>
          </a:p>
        </p:txBody>
      </p:sp>
      <p:pic>
        <p:nvPicPr>
          <p:cNvPr id="1027" name="Picture 3" descr="C:\Users\Ptr. Daniel White\Desktop\Bible pictures\Jesus\12 Crucifixion\Easter Cross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0"/>
            <a:ext cx="3149600" cy="2362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Users\Ptr. Daniel White\Desktop\Bible pictures\Praying\1 Dad's Pix (125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73925" y="2057400"/>
            <a:ext cx="1870075" cy="28051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C:\Users\Ptr. Daniel White\Desktop\Bible pictures\bibles and book of life\scan003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0" y="4267200"/>
            <a:ext cx="1905000" cy="24031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381000" y="-304800"/>
            <a:ext cx="10134600" cy="7391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63704" y="4397241"/>
            <a:ext cx="2680296" cy="2460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09600"/>
            <a:ext cx="9144000" cy="62484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600" dirty="0"/>
              <a:t>5</a:t>
            </a:r>
            <a:r>
              <a:rPr lang="en-US" sz="3600" dirty="0" smtClean="0"/>
              <a:t>. Transform your mind with the truth of God’s Word – </a:t>
            </a:r>
            <a:r>
              <a:rPr lang="en-US" sz="3600" i="1" dirty="0" smtClean="0"/>
              <a:t>Rom. 12:1-2</a:t>
            </a:r>
          </a:p>
          <a:p>
            <a:pPr>
              <a:buNone/>
            </a:pPr>
            <a:r>
              <a:rPr lang="en-US" sz="3600" dirty="0" smtClean="0"/>
              <a:t>6. Fully forgive your offenders </a:t>
            </a:r>
            <a:r>
              <a:rPr lang="en-US" sz="3600" i="1" dirty="0" smtClean="0"/>
              <a:t>– Matt. 6:10-15</a:t>
            </a:r>
          </a:p>
          <a:p>
            <a:pPr>
              <a:buNone/>
            </a:pPr>
            <a:r>
              <a:rPr lang="en-US" sz="3600" dirty="0" smtClean="0"/>
              <a:t>7. Revenge all disobedience </a:t>
            </a:r>
            <a:r>
              <a:rPr lang="en-US" sz="3600" i="1" dirty="0" smtClean="0"/>
              <a:t>– II Cor. 10:6-7</a:t>
            </a:r>
          </a:p>
          <a:p>
            <a:pPr>
              <a:buFont typeface="Wingdings" pitchFamily="2" charset="2"/>
              <a:buChar char="Ø"/>
            </a:pPr>
            <a:r>
              <a:rPr lang="en-US" sz="3600" i="1" dirty="0" smtClean="0"/>
              <a:t> Clear your conscience – Acts 24:16</a:t>
            </a:r>
          </a:p>
          <a:p>
            <a:pPr>
              <a:buFont typeface="Wingdings" pitchFamily="2" charset="2"/>
              <a:buChar char="Ø"/>
            </a:pPr>
            <a:r>
              <a:rPr lang="en-US" sz="3600" i="1" dirty="0" smtClean="0"/>
              <a:t> Make restitution  – Luke 19:1-10</a:t>
            </a:r>
          </a:p>
          <a:p>
            <a:pPr>
              <a:buFont typeface="Wingdings" pitchFamily="2" charset="2"/>
              <a:buChar char="Ø"/>
            </a:pPr>
            <a:r>
              <a:rPr lang="en-US" sz="3600" i="1" dirty="0" smtClean="0"/>
              <a:t> Ask forgiveness – </a:t>
            </a:r>
            <a:r>
              <a:rPr lang="en-US" sz="3600" i="1" dirty="0" smtClean="0">
                <a:solidFill>
                  <a:srgbClr val="FFC000"/>
                </a:solidFill>
              </a:rPr>
              <a:t>“Forgive me                         this  wrong</a:t>
            </a:r>
            <a:r>
              <a:rPr lang="en-US" sz="3600" i="1" dirty="0" smtClean="0">
                <a:solidFill>
                  <a:srgbClr val="FFFF00"/>
                </a:solidFill>
              </a:rPr>
              <a:t>…”  (II Cor. 12:13)</a:t>
            </a:r>
          </a:p>
          <a:p>
            <a:pPr>
              <a:buNone/>
            </a:pPr>
            <a:endParaRPr lang="en-US" sz="3600" dirty="0" smtClean="0"/>
          </a:p>
          <a:p>
            <a:pPr>
              <a:buNone/>
            </a:pPr>
            <a:endParaRPr lang="en-US" sz="3600" i="1" dirty="0" smtClean="0"/>
          </a:p>
          <a:p>
            <a:pPr>
              <a:buNone/>
            </a:pPr>
            <a:r>
              <a:rPr lang="en-US" sz="3600" dirty="0" smtClean="0"/>
              <a:t> 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r>
              <a:rPr lang="en-US" sz="2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 1:8 </a:t>
            </a:r>
            <a:r>
              <a:rPr lang="en-US" sz="21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My son</a:t>
            </a:r>
            <a:r>
              <a:rPr lang="en-US" sz="2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hear the instruction of thy father, and forsake not the law of thy mother:</a:t>
            </a:r>
          </a:p>
          <a:p>
            <a:r>
              <a:rPr lang="en-US" sz="2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Pr 1:10 </a:t>
            </a:r>
            <a:r>
              <a:rPr lang="en-US" sz="21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My son</a:t>
            </a:r>
            <a:r>
              <a:rPr lang="en-US" sz="2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if sinners entice thee, consent thou not.</a:t>
            </a:r>
          </a:p>
          <a:p>
            <a:r>
              <a:rPr lang="en-US" sz="2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Pr 1:15 </a:t>
            </a:r>
            <a:r>
              <a:rPr lang="en-US" sz="21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My son</a:t>
            </a:r>
            <a:r>
              <a:rPr lang="en-US" sz="2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walk not thou in the way with them; refrain thy foot from their path:</a:t>
            </a:r>
          </a:p>
          <a:p>
            <a:r>
              <a:rPr lang="en-US" sz="2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Pr 2:1  </a:t>
            </a:r>
            <a:r>
              <a:rPr lang="en-US" sz="21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My son</a:t>
            </a:r>
            <a:r>
              <a:rPr lang="en-US" sz="2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if thou wilt receive my words, and hide my commandments with thee;</a:t>
            </a:r>
          </a:p>
          <a:p>
            <a:r>
              <a:rPr lang="en-US" sz="2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Pr 3:1  </a:t>
            </a:r>
            <a:r>
              <a:rPr lang="en-US" sz="21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My son</a:t>
            </a:r>
            <a:r>
              <a:rPr lang="en-US" sz="2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forget not my law; but let thine heart keep my commandments:</a:t>
            </a:r>
          </a:p>
          <a:p>
            <a:r>
              <a:rPr lang="en-US" sz="2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Pr 3:11 </a:t>
            </a:r>
            <a:r>
              <a:rPr lang="en-US" sz="21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My son</a:t>
            </a:r>
            <a:r>
              <a:rPr lang="en-US" sz="2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despise not the chastening of the LORD; neither be weary of his correction:</a:t>
            </a:r>
          </a:p>
          <a:p>
            <a:r>
              <a:rPr lang="en-US" sz="2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Pr 3:21  </a:t>
            </a:r>
            <a:r>
              <a:rPr lang="en-US" sz="21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My son</a:t>
            </a:r>
            <a:r>
              <a:rPr lang="en-US" sz="2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let not them depart from thine eyes: keep sound wisdom and discretion:</a:t>
            </a:r>
          </a:p>
          <a:p>
            <a:r>
              <a:rPr lang="en-US" sz="2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Pr 4:10 Hear, O </a:t>
            </a:r>
            <a:r>
              <a:rPr lang="en-US" sz="21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my son</a:t>
            </a:r>
            <a:r>
              <a:rPr lang="en-US" sz="2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and receive my sayings; and the years of thy life shall be many.</a:t>
            </a:r>
          </a:p>
          <a:p>
            <a:r>
              <a:rPr lang="en-US" sz="2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Pr 4:20  </a:t>
            </a:r>
            <a:r>
              <a:rPr lang="en-US" sz="21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My son</a:t>
            </a:r>
            <a:r>
              <a:rPr lang="en-US" sz="2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attend to my words; incline thine ear unto my sayings.</a:t>
            </a:r>
          </a:p>
          <a:p>
            <a:r>
              <a:rPr lang="en-US" sz="2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Pr 5:1  </a:t>
            </a:r>
            <a:r>
              <a:rPr lang="en-US" sz="21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My son</a:t>
            </a:r>
            <a:r>
              <a:rPr lang="en-US" sz="2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attend unto my wisdom, and bow thine ear to my understanding:</a:t>
            </a:r>
          </a:p>
          <a:p>
            <a:r>
              <a:rPr lang="en-US" sz="2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Pr 5:20 And why wilt thou, </a:t>
            </a:r>
            <a:r>
              <a:rPr lang="en-US" sz="21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my son</a:t>
            </a:r>
            <a:r>
              <a:rPr lang="en-US" sz="2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be ravished with a strange woman, and embrace the bosom of a stranger?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381000" y="-152400"/>
            <a:ext cx="9906000" cy="7391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 cstate="print"/>
          <a:srcRect t="68644" r="-6866"/>
          <a:stretch>
            <a:fillRect/>
          </a:stretch>
        </p:blipFill>
        <p:spPr bwMode="auto">
          <a:xfrm>
            <a:off x="2286000" y="4267200"/>
            <a:ext cx="56388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4996563"/>
            <a:ext cx="3429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Arial" pitchFamily="34" charset="0"/>
              </a:rPr>
              <a:t>Holiness</a:t>
            </a:r>
            <a:endParaRPr kumimoji="0" lang="en-US" sz="3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Arial" pitchFamily="34" charset="0"/>
              </a:rPr>
              <a:t>(I Thess. 4:1-8)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381000" y="5423356"/>
            <a:ext cx="8763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Arial" pitchFamily="34" charset="0"/>
              </a:rPr>
              <a:t>Sacrificial Giving</a:t>
            </a:r>
            <a:endParaRPr kumimoji="0" lang="en-US" sz="3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Arial" pitchFamily="34" charset="0"/>
              </a:rPr>
              <a:t>(Luke 6:38)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6019800" y="5075479"/>
            <a:ext cx="3124200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Arial" pitchFamily="34" charset="0"/>
              </a:rPr>
              <a:t>Forgiveness</a:t>
            </a:r>
            <a:endParaRPr kumimoji="0" lang="en-US" sz="32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b="1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ea typeface="Times New Roman" pitchFamily="18" charset="0"/>
                <a:cs typeface="Arial" pitchFamily="34" charset="0"/>
              </a:rPr>
              <a:t>(Matt. 6:14)</a:t>
            </a:r>
            <a:endParaRPr kumimoji="0" lang="en-US" sz="2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685800" y="4698479"/>
            <a:ext cx="8458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600" i="1" u="sng" dirty="0" smtClean="0"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Times New Roman" pitchFamily="18" charset="0"/>
                <a:cs typeface="Arial" pitchFamily="34" charset="0"/>
              </a:rPr>
              <a:t>Humility</a:t>
            </a:r>
            <a:endParaRPr kumimoji="0" lang="en-US" sz="3600" i="0" u="sng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glow rad="139700">
                  <a:schemeClr val="bg1">
                    <a:alpha val="4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0" y="152400"/>
            <a:ext cx="4813896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6705600" y="1832388"/>
            <a:ext cx="2438400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Ground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Surrendered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800" i="1" dirty="0" smtClean="0">
                <a:latin typeface="Times New Roman" pitchFamily="18" charset="0"/>
                <a:cs typeface="Arial" pitchFamily="34" charset="0"/>
              </a:rPr>
              <a:t>(Rom. 6:16-19)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233195"/>
            <a:ext cx="35814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Stronghold</a:t>
            </a:r>
            <a:endParaRPr kumimoji="0" lang="en-US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sz="32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Arial" pitchFamily="34" charset="0"/>
              </a:rPr>
              <a:t>“</a:t>
            </a:r>
            <a:r>
              <a:rPr lang="en-US" sz="3200" i="1" dirty="0" smtClean="0">
                <a:latin typeface="Times New Roman" pitchFamily="18" charset="0"/>
                <a:ea typeface="Times New Roman" pitchFamily="18" charset="0"/>
                <a:cs typeface="Arial" pitchFamily="34" charset="0"/>
              </a:rPr>
              <a:t>Truth of Scripture”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200" i="1" dirty="0" smtClean="0">
                <a:latin typeface="Times New Roman" pitchFamily="18" charset="0"/>
                <a:ea typeface="Times New Roman" pitchFamily="18" charset="0"/>
                <a:cs typeface="Arial" pitchFamily="34" charset="0"/>
              </a:rPr>
              <a:t>(John 17:17)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3200" i="1" dirty="0" smtClean="0">
              <a:latin typeface="Times New Roman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Down Arrow 9"/>
          <p:cNvSpPr/>
          <p:nvPr/>
        </p:nvSpPr>
        <p:spPr>
          <a:xfrm rot="1858111">
            <a:off x="7577613" y="3471423"/>
            <a:ext cx="484632" cy="1154199"/>
          </a:xfrm>
          <a:prstGeom prst="downArrow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Down Arrow 10"/>
          <p:cNvSpPr/>
          <p:nvPr/>
        </p:nvSpPr>
        <p:spPr>
          <a:xfrm rot="19294682">
            <a:off x="1657360" y="1834978"/>
            <a:ext cx="484632" cy="1333763"/>
          </a:xfrm>
          <a:prstGeom prst="downArrow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 descr="C:\Users\Ptr. Daniel White\Desktop\Bible pictures\Jesus\00 Faces of Jesus\scan00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29200" y="2514600"/>
            <a:ext cx="1407666" cy="20575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5257800" y="431512"/>
            <a:ext cx="38862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i="1" dirty="0" smtClean="0">
                <a:latin typeface="Times New Roman" pitchFamily="18" charset="0"/>
                <a:cs typeface="Arial" pitchFamily="34" charset="0"/>
              </a:rPr>
              <a:t>Romans 6-8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/>
      <p:bldP spid="3076" grpId="0"/>
      <p:bldP spid="3077" grpId="0"/>
      <p:bldP spid="3078" grpId="0"/>
      <p:bldP spid="3074" grpId="0"/>
      <p:bldP spid="3073" grpId="0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28598"/>
            <a:ext cx="91440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Pr 6:1  </a:t>
            </a:r>
            <a:r>
              <a:rPr lang="en-US" sz="21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My son</a:t>
            </a:r>
            <a:r>
              <a:rPr lang="en-US" sz="2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if thou be surety for thy friend, if thou hast stricken thy hand with a stranger,</a:t>
            </a:r>
          </a:p>
          <a:p>
            <a:r>
              <a:rPr lang="en-US" sz="2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Pr 6:3 Do this now, </a:t>
            </a:r>
            <a:r>
              <a:rPr lang="en-US" sz="21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my son</a:t>
            </a:r>
            <a:r>
              <a:rPr lang="en-US" sz="2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and deliver thyself, when thou art come into the hand of thy friend; go, humble thyself, and make sure thy friend.</a:t>
            </a:r>
          </a:p>
          <a:p>
            <a:r>
              <a:rPr lang="en-US" sz="2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Pr 6:20  </a:t>
            </a:r>
            <a:r>
              <a:rPr lang="en-US" sz="21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My son</a:t>
            </a:r>
            <a:r>
              <a:rPr lang="en-US" sz="2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keep thy father's commandment, and forsake not the law of thy mother:</a:t>
            </a:r>
          </a:p>
          <a:p>
            <a:r>
              <a:rPr lang="en-US" sz="2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Pr 7:1  </a:t>
            </a:r>
            <a:r>
              <a:rPr lang="en-US" sz="21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My son</a:t>
            </a:r>
            <a:r>
              <a:rPr lang="en-US" sz="2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keep my words, and lay up my commandments with thee.</a:t>
            </a:r>
          </a:p>
          <a:p>
            <a:r>
              <a:rPr lang="en-US" sz="2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Pr 19:27  Cease, </a:t>
            </a:r>
            <a:r>
              <a:rPr lang="en-US" sz="21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my son</a:t>
            </a:r>
            <a:r>
              <a:rPr lang="en-US" sz="2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to hear the instruction that causeth to err from the words of knowledge.</a:t>
            </a:r>
          </a:p>
          <a:p>
            <a:r>
              <a:rPr lang="en-US" sz="2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Pr 23:15 </a:t>
            </a:r>
            <a:r>
              <a:rPr lang="en-US" sz="21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My son</a:t>
            </a:r>
            <a:r>
              <a:rPr lang="en-US" sz="2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if thine heart be wise, my heart shall rejoice, even mine. </a:t>
            </a:r>
          </a:p>
          <a:p>
            <a:r>
              <a:rPr lang="en-US" sz="2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Pr 23:19  Hear thou, </a:t>
            </a:r>
            <a:r>
              <a:rPr lang="en-US" sz="21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my son</a:t>
            </a:r>
            <a:r>
              <a:rPr lang="en-US" sz="2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and be wise, and guide thine heart in the way.</a:t>
            </a:r>
          </a:p>
          <a:p>
            <a:r>
              <a:rPr lang="en-US" sz="2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Pr 23:26 </a:t>
            </a:r>
            <a:r>
              <a:rPr lang="en-US" sz="21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My son</a:t>
            </a:r>
            <a:r>
              <a:rPr lang="en-US" sz="2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give me thine heart, and let thine eyes observe my ways.</a:t>
            </a:r>
          </a:p>
          <a:p>
            <a:r>
              <a:rPr lang="en-US" sz="2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Pr 24:13  </a:t>
            </a:r>
            <a:r>
              <a:rPr lang="en-US" sz="21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My son</a:t>
            </a:r>
            <a:r>
              <a:rPr lang="en-US" sz="2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eat thou honey, because it is good; and the honeycomb, which is sweet to thy taste: </a:t>
            </a:r>
          </a:p>
          <a:p>
            <a:r>
              <a:rPr lang="en-US" sz="2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Pr 24:21  </a:t>
            </a:r>
            <a:r>
              <a:rPr lang="en-US" sz="21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My son</a:t>
            </a:r>
            <a:r>
              <a:rPr lang="en-US" sz="2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fear thou the LORD and the king: and meddle not with them that are given to change:  </a:t>
            </a:r>
          </a:p>
          <a:p>
            <a:r>
              <a:rPr lang="en-US" sz="2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Pr 27:11  </a:t>
            </a:r>
            <a:r>
              <a:rPr lang="en-US" sz="21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My son</a:t>
            </a:r>
            <a:r>
              <a:rPr lang="en-US" sz="2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be wise, and make my heart glad, that I may answer him that reproacheth me.</a:t>
            </a:r>
          </a:p>
          <a:p>
            <a:r>
              <a:rPr lang="en-US" sz="2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Pr 31:2 What, </a:t>
            </a:r>
            <a:r>
              <a:rPr lang="en-US" sz="21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my son</a:t>
            </a:r>
            <a:r>
              <a:rPr lang="en-US" sz="2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? and what, the son of my womb? and what, the son of my vows?</a:t>
            </a:r>
            <a:endParaRPr lang="en-US" sz="21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228600" y="-228600"/>
            <a:ext cx="9601200" cy="7315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763000" cy="6477000"/>
          </a:xfrm>
        </p:spPr>
        <p:txBody>
          <a:bodyPr>
            <a:prstTxWarp prst="textTriangle">
              <a:avLst/>
            </a:prstTxWarp>
            <a:normAutofit/>
          </a:bodyPr>
          <a:lstStyle/>
          <a:p>
            <a:r>
              <a:rPr lang="en-US" sz="3600" b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 two separate studies, one by the University of Michigan and the other by Peen State University, it was stated that the average American father spends between 7-11 minutes in conversation with his children each week.</a:t>
            </a:r>
            <a:endParaRPr lang="en-US" sz="3600" b="1" dirty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0" y="0"/>
            <a:ext cx="8915400" cy="3657600"/>
          </a:xfrm>
          <a:prstGeom prst="rect">
            <a:avLst/>
          </a:prstGeom>
        </p:spPr>
        <p:txBody>
          <a:bodyPr numCol="1">
            <a:prstTxWarp prst="textInflateTop">
              <a:avLst/>
            </a:prstTxWarp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+mn-lt"/>
                <a:ea typeface="+mn-ea"/>
                <a:cs typeface="+mn-cs"/>
              </a:rPr>
              <a:t>   With this lack of interaction between fathers and their children it should be no surprise to us that our homes are in the condition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+mn-lt"/>
                <a:ea typeface="+mn-ea"/>
                <a:cs typeface="+mn-cs"/>
              </a:rPr>
              <a:t>that they are!</a:t>
            </a:r>
          </a:p>
        </p:txBody>
      </p:sp>
      <p:pic>
        <p:nvPicPr>
          <p:cNvPr id="2050" name="Picture 2" descr="C:\Users\Ptr. Daniel White\Desktop\Bible pictures\faces\stealmain.jpg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5943600" y="3124200"/>
            <a:ext cx="2895600" cy="19363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1" name="Picture 3" descr="C:\Users\Ptr. Daniel White\Desktop\Bible pictures\faces\pd_angry_teen_070622_m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3124200"/>
            <a:ext cx="2319338" cy="17395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2" name="Picture 4" descr="C:\Users\Ptr. Daniel White\Desktop\Bible pictures\Courtship Marriage Family\betrayed____by_Miss_Deathwish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66800" y="4800600"/>
            <a:ext cx="1905000" cy="18478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3" name="Picture 5" descr="C:\Users\Ptr. Daniel White\Desktop\Bible pictures\Courtship Marriage Family\teens-pregnancy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86600" y="4648200"/>
            <a:ext cx="1685925" cy="201127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4" name="Picture 6" descr="C:\Users\Ptr. Daniel White\Desktop\Bible pictures\faces\scan0011 (3).jpg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chemeClr val="accent5">
                <a:tint val="45000"/>
                <a:satMod val="400000"/>
              </a:schemeClr>
            </a:duotone>
            <a:lum bright="-10000"/>
          </a:blip>
          <a:srcRect/>
          <a:stretch>
            <a:fillRect/>
          </a:stretch>
        </p:blipFill>
        <p:spPr bwMode="auto">
          <a:xfrm>
            <a:off x="3200400" y="3657600"/>
            <a:ext cx="2514600" cy="300684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84238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Father Son </a:t>
            </a: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elationship is Critical to the Raising of Godly Children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(Ephesians 6:1-4, 10-18)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971800"/>
            <a:ext cx="9144000" cy="3886200"/>
          </a:xfrm>
        </p:spPr>
        <p:txBody>
          <a:bodyPr>
            <a:prstTxWarp prst="textArchUp">
              <a:avLst/>
            </a:prstTxWarp>
          </a:bodyPr>
          <a:lstStyle/>
          <a:p>
            <a:pPr algn="ctr">
              <a:buNone/>
            </a:pPr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Practical ways to protect your sons </a:t>
            </a:r>
          </a:p>
          <a:p>
            <a:pPr algn="ctr">
              <a:buNone/>
            </a:pPr>
            <a:r>
              <a:rPr lang="en-US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from the </a:t>
            </a: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“wiles of the devil…”</a:t>
            </a:r>
            <a:endParaRPr lang="en-US" i="1" dirty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3074" name="Picture 2" descr="C:\Users\Ptr. Daniel White\Desktop\Bible pictures\faces\scan0025 (4).jp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FFC000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>
            <a:off x="2590800" y="3657600"/>
            <a:ext cx="4056993" cy="28194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Fathers are to be the Shepherds </a:t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of their Flocks (family)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0" y="1828800"/>
            <a:ext cx="9144000" cy="5029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“…take heed to yourself (your own personal life), and to all the flock (members of your family)…”  (Acts 20:28-30)</a:t>
            </a:r>
          </a:p>
          <a:p>
            <a:pPr>
              <a:buFont typeface="Wingdings"/>
              <a:buChar char="Ø"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Fathers are responsible to oversee their families.</a:t>
            </a:r>
          </a:p>
          <a:p>
            <a:pPr>
              <a:buFont typeface="Wingdings"/>
              <a:buChar char="Ø"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Fathers are given the responsibility to guard their families from being drawn away.</a:t>
            </a:r>
          </a:p>
          <a:p>
            <a:pPr>
              <a:buFont typeface="Wingdings"/>
              <a:buChar char="Ø"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Fathers are responsible to lead and feed their families – I Peter 5:1-4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099" name="Picture 3" descr="c:\Users\Ptr. Daniel White\Desktop\Bible pictures\Bible pictures Old Testament\David\David Shepherd\Dvd kills lion 1352-14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Lead your son to personal salvation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Rom.10:9-10</a:t>
            </a:r>
          </a:p>
          <a:p>
            <a:pPr marL="514350" indent="-514350">
              <a:buAutoNum type="arabicPeriod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Dedicate your son to God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Ps. 127-128</a:t>
            </a:r>
          </a:p>
          <a:p>
            <a:pPr marL="514350" indent="-514350">
              <a:buAutoNum type="arabicPeriod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Make sure that you are overcoming sin and temptation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Rom. 6-8</a:t>
            </a:r>
          </a:p>
          <a:p>
            <a:pPr marL="514350" indent="-514350">
              <a:buAutoNum type="arabicPeriod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Challenge each son to total dedication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Rom. 12:1-2 </a:t>
            </a:r>
          </a:p>
          <a:p>
            <a:pPr marL="514350" indent="-514350">
              <a:buAutoNum type="arabicPeriod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Instill in your son the fear of the Lord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Prov. 1:7</a:t>
            </a:r>
          </a:p>
          <a:p>
            <a:pPr marL="514350" indent="-514350"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Help him to see the consequences of sin</a:t>
            </a:r>
          </a:p>
          <a:p>
            <a:pPr marL="514350" indent="-514350"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Help him to memorize verses on the “Fear of the Lord”</a:t>
            </a:r>
          </a:p>
          <a:p>
            <a:pPr marL="514350" indent="-514350"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6.   Train each son to recognize and resist the Devil – 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James 4:7-10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719</TotalTime>
  <Words>1574</Words>
  <Application>Microsoft Office PowerPoint</Application>
  <PresentationFormat>On-screen Show (4:3)</PresentationFormat>
  <Paragraphs>232</Paragraphs>
  <Slides>30</Slides>
  <Notes>30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How to Provide Protection  for your Son (Part 1)</vt:lpstr>
      <vt:lpstr>Slide 2</vt:lpstr>
      <vt:lpstr>Slide 3</vt:lpstr>
      <vt:lpstr>Slide 4</vt:lpstr>
      <vt:lpstr>In two separate studies, one by the University of Michigan and the other by Peen State University, it was stated that the average American father spends between 7-11 minutes in conversation with his children each week.</vt:lpstr>
      <vt:lpstr>Slide 6</vt:lpstr>
      <vt:lpstr>The Father Son Relationship is Critical to the Raising of Godly Children (Ephesians 6:1-4, 10-18)</vt:lpstr>
      <vt:lpstr>Fathers are to be the Shepherds  of their Flocks (family)</vt:lpstr>
      <vt:lpstr>Slide 9</vt:lpstr>
      <vt:lpstr>Slide 10</vt:lpstr>
      <vt:lpstr>Slide 11</vt:lpstr>
      <vt:lpstr>Slide 12</vt:lpstr>
      <vt:lpstr>Satan’s Greatest Weapons   </vt:lpstr>
      <vt:lpstr>Slide 14</vt:lpstr>
      <vt:lpstr>Slide 15</vt:lpstr>
      <vt:lpstr>Slide 16</vt:lpstr>
      <vt:lpstr>Three Ways “Ground”  is Surrendered to Satan</vt:lpstr>
      <vt:lpstr>Slide 18</vt:lpstr>
      <vt:lpstr>Slide 19</vt:lpstr>
      <vt:lpstr>Understanding Strongholds</vt:lpstr>
      <vt:lpstr>Slide 21</vt:lpstr>
      <vt:lpstr>Slide 22</vt:lpstr>
      <vt:lpstr>Slide 23</vt:lpstr>
      <vt:lpstr>How to Gain Back Ground that  has Been Given over           to Satan</vt:lpstr>
      <vt:lpstr>Three Enemies </vt:lpstr>
      <vt:lpstr>Slide 26</vt:lpstr>
      <vt:lpstr>Steps to Regain Surrendered Ground</vt:lpstr>
      <vt:lpstr>Slide 28</vt:lpstr>
      <vt:lpstr>Slide 29</vt:lpstr>
      <vt:lpstr>Slide 30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Provide Protection  for your Son</dc:title>
  <dc:creator>Ptr. Daniel White</dc:creator>
  <cp:lastModifiedBy>Ptr. Daniel White</cp:lastModifiedBy>
  <cp:revision>9</cp:revision>
  <dcterms:created xsi:type="dcterms:W3CDTF">2010-01-05T11:47:05Z</dcterms:created>
  <dcterms:modified xsi:type="dcterms:W3CDTF">2010-03-31T18:17:16Z</dcterms:modified>
</cp:coreProperties>
</file>