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81" r:id="rId2"/>
    <p:sldId id="285" r:id="rId3"/>
    <p:sldId id="284" r:id="rId4"/>
    <p:sldId id="282" r:id="rId5"/>
    <p:sldId id="283" r:id="rId6"/>
    <p:sldId id="286" r:id="rId7"/>
    <p:sldId id="287" r:id="rId8"/>
    <p:sldId id="256" r:id="rId9"/>
    <p:sldId id="257" r:id="rId10"/>
    <p:sldId id="258" r:id="rId11"/>
    <p:sldId id="259" r:id="rId12"/>
    <p:sldId id="260" r:id="rId13"/>
    <p:sldId id="261" r:id="rId14"/>
    <p:sldId id="262" r:id="rId15"/>
    <p:sldId id="293" r:id="rId16"/>
    <p:sldId id="291" r:id="rId17"/>
    <p:sldId id="290" r:id="rId18"/>
    <p:sldId id="292" r:id="rId19"/>
    <p:sldId id="294" r:id="rId20"/>
    <p:sldId id="263" r:id="rId21"/>
    <p:sldId id="264" r:id="rId22"/>
    <p:sldId id="275" r:id="rId23"/>
    <p:sldId id="274" r:id="rId24"/>
    <p:sldId id="279" r:id="rId25"/>
    <p:sldId id="288" r:id="rId26"/>
    <p:sldId id="276" r:id="rId27"/>
    <p:sldId id="265" r:id="rId28"/>
    <p:sldId id="267" r:id="rId29"/>
    <p:sldId id="269" r:id="rId30"/>
    <p:sldId id="266" r:id="rId31"/>
    <p:sldId id="268" r:id="rId32"/>
    <p:sldId id="270" r:id="rId33"/>
    <p:sldId id="271" r:id="rId34"/>
    <p:sldId id="273" r:id="rId35"/>
    <p:sldId id="272" r:id="rId36"/>
    <p:sldId id="277" r:id="rId37"/>
    <p:sldId id="278" r:id="rId38"/>
    <p:sldId id="289" r:id="rId39"/>
    <p:sldId id="280" r:id="rId4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07" autoAdjust="0"/>
    <p:restoredTop sz="94696" autoAdjust="0"/>
  </p:normalViewPr>
  <p:slideViewPr>
    <p:cSldViewPr>
      <p:cViewPr varScale="1">
        <p:scale>
          <a:sx n="81" d="100"/>
          <a:sy n="81" d="100"/>
        </p:scale>
        <p:origin x="-96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3E8268-162C-4BF0-96CE-CE2E01AB9C07}" type="datetimeFigureOut">
              <a:rPr lang="en-US" smtClean="0"/>
              <a:pPr/>
              <a:t>11/17/2010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7DF3C0-812A-4B10-B8A0-32BF6F511F4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DF3C0-812A-4B10-B8A0-32BF6F511F4D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DF3C0-812A-4B10-B8A0-32BF6F511F4D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DF3C0-812A-4B10-B8A0-32BF6F511F4D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DF3C0-812A-4B10-B8A0-32BF6F511F4D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DF3C0-812A-4B10-B8A0-32BF6F511F4D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DF3C0-812A-4B10-B8A0-32BF6F511F4D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DF3C0-812A-4B10-B8A0-32BF6F511F4D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DF3C0-812A-4B10-B8A0-32BF6F511F4D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DF3C0-812A-4B10-B8A0-32BF6F511F4D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DF3C0-812A-4B10-B8A0-32BF6F511F4D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DF3C0-812A-4B10-B8A0-32BF6F511F4D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DF3C0-812A-4B10-B8A0-32BF6F511F4D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DF3C0-812A-4B10-B8A0-32BF6F511F4D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DF3C0-812A-4B10-B8A0-32BF6F511F4D}" type="slidenum">
              <a:rPr lang="en-US" smtClean="0"/>
              <a:pPr/>
              <a:t>21</a:t>
            </a:fld>
            <a:endParaRPr 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DF3C0-812A-4B10-B8A0-32BF6F511F4D}" type="slidenum">
              <a:rPr lang="en-US" smtClean="0"/>
              <a:pPr/>
              <a:t>22</a:t>
            </a:fld>
            <a:endParaRPr lang="en-US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DF3C0-812A-4B10-B8A0-32BF6F511F4D}" type="slidenum">
              <a:rPr lang="en-US" smtClean="0"/>
              <a:pPr/>
              <a:t>23</a:t>
            </a:fld>
            <a:endParaRPr lang="en-US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DF3C0-812A-4B10-B8A0-32BF6F511F4D}" type="slidenum">
              <a:rPr lang="en-US" smtClean="0"/>
              <a:pPr/>
              <a:t>24</a:t>
            </a:fld>
            <a:endParaRPr lang="en-US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DF3C0-812A-4B10-B8A0-32BF6F511F4D}" type="slidenum">
              <a:rPr lang="en-US" smtClean="0"/>
              <a:pPr/>
              <a:t>25</a:t>
            </a:fld>
            <a:endParaRPr lang="en-US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DF3C0-812A-4B10-B8A0-32BF6F511F4D}" type="slidenum">
              <a:rPr lang="en-US" smtClean="0"/>
              <a:pPr/>
              <a:t>26</a:t>
            </a:fld>
            <a:endParaRPr lang="en-US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DF3C0-812A-4B10-B8A0-32BF6F511F4D}" type="slidenum">
              <a:rPr lang="en-US" smtClean="0"/>
              <a:pPr/>
              <a:t>27</a:t>
            </a:fld>
            <a:endParaRPr lang="en-US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DF3C0-812A-4B10-B8A0-32BF6F511F4D}" type="slidenum">
              <a:rPr lang="en-US" smtClean="0"/>
              <a:pPr/>
              <a:t>28</a:t>
            </a:fld>
            <a:endParaRPr lang="en-US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DF3C0-812A-4B10-B8A0-32BF6F511F4D}" type="slidenum">
              <a:rPr lang="en-US" smtClean="0"/>
              <a:pPr/>
              <a:t>29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DF3C0-812A-4B10-B8A0-32BF6F511F4D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DF3C0-812A-4B10-B8A0-32BF6F511F4D}" type="slidenum">
              <a:rPr lang="en-US" smtClean="0"/>
              <a:pPr/>
              <a:t>30</a:t>
            </a:fld>
            <a:endParaRPr lang="en-US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DF3C0-812A-4B10-B8A0-32BF6F511F4D}" type="slidenum">
              <a:rPr lang="en-US" smtClean="0"/>
              <a:pPr/>
              <a:t>31</a:t>
            </a:fld>
            <a:endParaRPr lang="en-US"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DF3C0-812A-4B10-B8A0-32BF6F511F4D}" type="slidenum">
              <a:rPr lang="en-US" smtClean="0"/>
              <a:pPr/>
              <a:t>32</a:t>
            </a:fld>
            <a:endParaRPr lang="en-US"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DF3C0-812A-4B10-B8A0-32BF6F511F4D}" type="slidenum">
              <a:rPr lang="en-US" smtClean="0"/>
              <a:pPr/>
              <a:t>33</a:t>
            </a:fld>
            <a:endParaRPr lang="en-US" dirty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DF3C0-812A-4B10-B8A0-32BF6F511F4D}" type="slidenum">
              <a:rPr lang="en-US" smtClean="0"/>
              <a:pPr/>
              <a:t>34</a:t>
            </a:fld>
            <a:endParaRPr lang="en-US" dirty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DF3C0-812A-4B10-B8A0-32BF6F511F4D}" type="slidenum">
              <a:rPr lang="en-US" smtClean="0"/>
              <a:pPr/>
              <a:t>35</a:t>
            </a:fld>
            <a:endParaRPr lang="en-US" dirty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DF3C0-812A-4B10-B8A0-32BF6F511F4D}" type="slidenum">
              <a:rPr lang="en-US" smtClean="0"/>
              <a:pPr/>
              <a:t>36</a:t>
            </a:fld>
            <a:endParaRPr lang="en-US" dirty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DF3C0-812A-4B10-B8A0-32BF6F511F4D}" type="slidenum">
              <a:rPr lang="en-US" smtClean="0"/>
              <a:pPr/>
              <a:t>37</a:t>
            </a:fld>
            <a:endParaRPr lang="en-US" dirty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DF3C0-812A-4B10-B8A0-32BF6F511F4D}" type="slidenum">
              <a:rPr lang="en-US" smtClean="0"/>
              <a:pPr/>
              <a:t>38</a:t>
            </a:fld>
            <a:endParaRPr lang="en-US" dirty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DF3C0-812A-4B10-B8A0-32BF6F511F4D}" type="slidenum">
              <a:rPr lang="en-US" smtClean="0"/>
              <a:pPr/>
              <a:t>39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DF3C0-812A-4B10-B8A0-32BF6F511F4D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DF3C0-812A-4B10-B8A0-32BF6F511F4D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DF3C0-812A-4B10-B8A0-32BF6F511F4D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DF3C0-812A-4B10-B8A0-32BF6F511F4D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DF3C0-812A-4B10-B8A0-32BF6F511F4D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DF3C0-812A-4B10-B8A0-32BF6F511F4D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4746F-9CBE-4E71-A637-F47813339E35}" type="datetimeFigureOut">
              <a:rPr lang="en-US" smtClean="0"/>
              <a:pPr/>
              <a:t>11/17/2010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B7BA4-4B0E-44EF-8139-CC764A84D5B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4746F-9CBE-4E71-A637-F47813339E35}" type="datetimeFigureOut">
              <a:rPr lang="en-US" smtClean="0"/>
              <a:pPr/>
              <a:t>11/17/2010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B7BA4-4B0E-44EF-8139-CC764A84D5B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4746F-9CBE-4E71-A637-F47813339E35}" type="datetimeFigureOut">
              <a:rPr lang="en-US" smtClean="0"/>
              <a:pPr/>
              <a:t>11/17/2010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B7BA4-4B0E-44EF-8139-CC764A84D5B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4746F-9CBE-4E71-A637-F47813339E35}" type="datetimeFigureOut">
              <a:rPr lang="en-US" smtClean="0"/>
              <a:pPr/>
              <a:t>11/17/2010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B7BA4-4B0E-44EF-8139-CC764A84D5B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4746F-9CBE-4E71-A637-F47813339E35}" type="datetimeFigureOut">
              <a:rPr lang="en-US" smtClean="0"/>
              <a:pPr/>
              <a:t>11/17/2010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B7BA4-4B0E-44EF-8139-CC764A84D5B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4746F-9CBE-4E71-A637-F47813339E35}" type="datetimeFigureOut">
              <a:rPr lang="en-US" smtClean="0"/>
              <a:pPr/>
              <a:t>11/17/2010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B7BA4-4B0E-44EF-8139-CC764A84D5B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4746F-9CBE-4E71-A637-F47813339E35}" type="datetimeFigureOut">
              <a:rPr lang="en-US" smtClean="0"/>
              <a:pPr/>
              <a:t>11/17/2010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B7BA4-4B0E-44EF-8139-CC764A84D5B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4746F-9CBE-4E71-A637-F47813339E35}" type="datetimeFigureOut">
              <a:rPr lang="en-US" smtClean="0"/>
              <a:pPr/>
              <a:t>11/17/2010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B7BA4-4B0E-44EF-8139-CC764A84D5B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4746F-9CBE-4E71-A637-F47813339E35}" type="datetimeFigureOut">
              <a:rPr lang="en-US" smtClean="0"/>
              <a:pPr/>
              <a:t>11/17/2010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B7BA4-4B0E-44EF-8139-CC764A84D5B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4746F-9CBE-4E71-A637-F47813339E35}" type="datetimeFigureOut">
              <a:rPr lang="en-US" smtClean="0"/>
              <a:pPr/>
              <a:t>11/17/2010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B7BA4-4B0E-44EF-8139-CC764A84D5B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4746F-9CBE-4E71-A637-F47813339E35}" type="datetimeFigureOut">
              <a:rPr lang="en-US" smtClean="0"/>
              <a:pPr/>
              <a:t>11/17/2010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B7BA4-4B0E-44EF-8139-CC764A84D5B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4746F-9CBE-4E71-A637-F47813339E35}" type="datetimeFigureOut">
              <a:rPr lang="en-US" smtClean="0"/>
              <a:pPr/>
              <a:t>11/17/2010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BB7BA4-4B0E-44EF-8139-CC764A84D5B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Relationship Id="rId9" Type="http://schemas.openxmlformats.org/officeDocument/2006/relationships/image" Target="../media/image6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7" Type="http://schemas.openxmlformats.org/officeDocument/2006/relationships/image" Target="../media/image66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228600" y="-152400"/>
            <a:ext cx="9525000" cy="7162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200" y="-152400"/>
            <a:ext cx="6858000" cy="701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914400"/>
          </a:xfrm>
        </p:spPr>
        <p:txBody>
          <a:bodyPr>
            <a:normAutofit/>
          </a:bodyPr>
          <a:lstStyle/>
          <a:p>
            <a:r>
              <a:rPr lang="en-US" sz="5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Spiritual Warfare</a:t>
            </a:r>
            <a:endParaRPr lang="en-US" sz="54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experience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guilt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by violating the moral laws that God wrote in your heart  -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Romans </a:t>
            </a:r>
            <a:r>
              <a:rPr lang="en-US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2:15</a:t>
            </a:r>
          </a:p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sow seeds of destruction to your flesh  -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Galatians 6:7</a:t>
            </a:r>
          </a:p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promote the goal of humanism, which is to enjoy whatever pleasure lust suggests  -    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Ephesians 5:6</a:t>
            </a:r>
          </a:p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promote prostitution by engaging in lewdness for hire  -  </a:t>
            </a:r>
            <a:r>
              <a:rPr lang="en-US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II Peter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2:14</a:t>
            </a:r>
            <a:endParaRPr lang="en-US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dull your spiritual senses and grieve the Holy Spirit  -  </a:t>
            </a:r>
            <a:r>
              <a:rPr lang="en-US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Galatians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5:17</a:t>
            </a:r>
          </a:p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damage your marriage by committing mental adultery  -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Matthew 5:28</a:t>
            </a:r>
          </a:p>
          <a:p>
            <a:pPr hangingPunct="0"/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/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/>
            </a:r>
            <a:b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	</a:t>
            </a:r>
          </a:p>
          <a:p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02387" y="1981200"/>
            <a:ext cx="2741613" cy="2108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133600"/>
            <a:ext cx="2970102" cy="1847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133134"/>
            <a:ext cx="91440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3225" algn="l"/>
                <a:tab pos="685800" algn="l"/>
                <a:tab pos="1033463" algn="l"/>
                <a:tab pos="1317625" algn="l"/>
                <a:tab pos="1654175" algn="l"/>
                <a:tab pos="1882775" algn="l"/>
                <a:tab pos="2232025" algn="l"/>
              </a:tabLst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CONSEQUENCES WHEN YOU WATCH WORLDLY TELEVISION, MOVIES</a:t>
            </a:r>
            <a:r>
              <a:rPr kumimoji="0" lang="en-US" sz="4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AND DVD’S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842783">
            <a:off x="577933" y="4589629"/>
            <a:ext cx="2759827" cy="1962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0904325" flipH="1">
            <a:off x="5228653" y="4269085"/>
            <a:ext cx="3106736" cy="23001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90800" y="2438400"/>
            <a:ext cx="3810000" cy="2441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"/>
            <a:ext cx="9144000" cy="6705600"/>
          </a:xfrm>
        </p:spPr>
        <p:txBody>
          <a:bodyPr>
            <a:normAutofit/>
          </a:bodyPr>
          <a:lstStyle/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establish the practice of tolerating evil in order to enjoy some good 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Proverbs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8:13</a:t>
            </a: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lower your resistance to evil  -  </a:t>
            </a:r>
            <a:r>
              <a:rPr lang="en-US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Proverbs 4:23</a:t>
            </a:r>
          </a:p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have constant access to the world’s philosophy and false concepts  -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Colossians 2:8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	</a:t>
            </a: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deaden your conscience and lose your love for the Lord  -  </a:t>
            </a:r>
            <a:r>
              <a:rPr lang="en-US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Matthew 24:12</a:t>
            </a:r>
          </a:p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expose yourself to evil people who should not even be in our home 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Proverbs 13:20;  14:7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</a:t>
            </a: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allow one of your most precious resources to be devoured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(Time)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Psalms 90:12;  Ephesians 5:17</a:t>
            </a:r>
          </a:p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make yourself an enemy of God  -  </a:t>
            </a:r>
            <a:r>
              <a:rPr lang="en-US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James 4:4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457200" y="-228600"/>
            <a:ext cx="9906000" cy="7696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52400" y="0"/>
            <a:ext cx="8991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cap="all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Consequences when you </a:t>
            </a:r>
            <a:endParaRPr lang="en-US" sz="4800" b="1" cap="all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algn="ctr"/>
            <a:r>
              <a:rPr lang="en-US" sz="4800" b="1" cap="all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consume </a:t>
            </a:r>
            <a:r>
              <a:rPr lang="en-US" sz="4800" b="1" cap="all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alcohol</a:t>
            </a:r>
            <a:r>
              <a:rPr lang="en-US" sz="48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</a:t>
            </a:r>
          </a:p>
        </p:txBody>
      </p:sp>
      <p:pic>
        <p:nvPicPr>
          <p:cNvPr id="5122" name="Picture 2" descr="C:\Users\Ptr. Daniel White\Desktop\Bible pictures\riches materal pos. plesures, worldly\300_1764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00200"/>
            <a:ext cx="2895600" cy="3546976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pic>
        <p:nvPicPr>
          <p:cNvPr id="5123" name="Picture 3" descr="C:\Users\Ptr. Daniel White\Desktop\Bible pictures\riches materal pos. plesures, worldly\Nations of the world drunk with her teachings 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1200" y="1600200"/>
            <a:ext cx="3124846" cy="20574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relaxedInset"/>
          </a:sp3d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57800" y="4191000"/>
            <a:ext cx="3558856" cy="2364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isometricOffAxis2Left"/>
            <a:lightRig rig="threePt" dir="t"/>
          </a:scene3d>
          <a:sp3d>
            <a:bevelT prst="convex"/>
          </a:sp3d>
        </p:spPr>
      </p:pic>
      <p:pic>
        <p:nvPicPr>
          <p:cNvPr id="47105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09800" y="2667000"/>
            <a:ext cx="3257550" cy="355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perspectiveContrastingLeftFacing"/>
            <a:lightRig rig="threePt" dir="t"/>
          </a:scene3d>
          <a:sp3d>
            <a:bevelT prst="relaxedInset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763000" cy="6629400"/>
          </a:xfrm>
        </p:spPr>
        <p:txBody>
          <a:bodyPr>
            <a:normAutofit lnSpcReduction="10000"/>
          </a:bodyPr>
          <a:lstStyle/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bring destruction upon yourself  -  </a:t>
            </a:r>
            <a:r>
              <a:rPr lang="en-US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Proverbs 23:31-32</a:t>
            </a:r>
          </a:p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lower vital inhibitions against evil  -  </a:t>
            </a:r>
            <a:r>
              <a:rPr lang="en-US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Proverbs 23:33</a:t>
            </a:r>
          </a:p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expose yourself to the bondage of addiction 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Habakkuk </a:t>
            </a:r>
            <a:r>
              <a:rPr lang="en-US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2:15</a:t>
            </a:r>
          </a:p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cause weaker Christians to stumble  -  </a:t>
            </a:r>
            <a:r>
              <a:rPr lang="en-US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Romans 14:21</a:t>
            </a:r>
          </a:p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endanger the lives of your children  -  </a:t>
            </a:r>
            <a:r>
              <a:rPr lang="en-US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Ephesians 6:1-3</a:t>
            </a:r>
          </a:p>
          <a:p>
            <a:pPr hangingPunct="0">
              <a:buNone/>
            </a:pPr>
            <a:r>
              <a:rPr lang="en-US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</a:t>
            </a:r>
            <a:r>
              <a:rPr lang="en-US" b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NOTE:</a:t>
            </a: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What </a:t>
            </a:r>
            <a:r>
              <a:rPr lang="en-US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parents allow in moderation, their children excuse in excess.</a:t>
            </a:r>
          </a:p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condemn yourself  -  </a:t>
            </a:r>
            <a:r>
              <a:rPr lang="en-US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Romans 14:22-23</a:t>
            </a:r>
          </a:p>
          <a:p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457200" y="-457200"/>
            <a:ext cx="9829800" cy="7543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60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81000" y="-457200"/>
            <a:ext cx="9906000" cy="8001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286000"/>
            <a:ext cx="8229600" cy="3352800"/>
          </a:xfrm>
        </p:spPr>
        <p:txBody>
          <a:bodyPr>
            <a:noAutofit/>
          </a:bodyPr>
          <a:lstStyle/>
          <a:p>
            <a:r>
              <a:rPr lang="en-US" sz="7200" b="1" dirty="0" smtClean="0">
                <a:solidFill>
                  <a:schemeClr val="bg1"/>
                </a:solidFill>
              </a:rPr>
              <a:t>75 Biblical Warnings</a:t>
            </a:r>
            <a:endParaRPr lang="en-US" sz="7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457200" y="-228600"/>
            <a:ext cx="10058400" cy="7467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228600"/>
            <a:ext cx="4343400" cy="6629400"/>
          </a:xfrm>
        </p:spPr>
        <p:txBody>
          <a:bodyPr/>
          <a:lstStyle/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1.   Genesis 9:20-26</a:t>
            </a:r>
          </a:p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2.   Genesis 19:30-38</a:t>
            </a:r>
          </a:p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3.   Genesis 27:25</a:t>
            </a:r>
          </a:p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4.   Leviticus 10:9</a:t>
            </a:r>
          </a:p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5.   Numbers 6:3</a:t>
            </a:r>
          </a:p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6.   Deuteronomy 21:20</a:t>
            </a:r>
          </a:p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7.   Deuteronomy 29:2-6</a:t>
            </a:r>
          </a:p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8.   Judges 13:4, 7, 14</a:t>
            </a:r>
          </a:p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9.   I Samuel 1:14-15</a:t>
            </a:r>
          </a:p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10.   I Samuel 25:32-38</a:t>
            </a:r>
          </a:p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11.   II Samuel 11:13</a:t>
            </a:r>
          </a:p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12.   II Samuel 13:28-29</a:t>
            </a:r>
          </a:p>
          <a:p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8600"/>
            <a:ext cx="4038600" cy="6629400"/>
          </a:xfrm>
        </p:spPr>
        <p:txBody>
          <a:bodyPr/>
          <a:lstStyle/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13.   I Kings 16:8-10</a:t>
            </a:r>
          </a:p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14.   I Kings 20:12-21</a:t>
            </a:r>
          </a:p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15.   Esther 1:5-12</a:t>
            </a:r>
          </a:p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16.   Job 1:18-19</a:t>
            </a:r>
          </a:p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17.   Proverbs 4:17</a:t>
            </a:r>
          </a:p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18.   Proverbs 20:1</a:t>
            </a:r>
          </a:p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19.   Proverbs 21:17</a:t>
            </a:r>
          </a:p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20.   Proverbs 23:21</a:t>
            </a:r>
          </a:p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21.   Proverbs 23:29-30</a:t>
            </a:r>
          </a:p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22.   Proverbs 23:31</a:t>
            </a:r>
          </a:p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23.   Proverbs 23:32</a:t>
            </a:r>
          </a:p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24.   Proverbs 23:33</a:t>
            </a:r>
          </a:p>
          <a:p>
            <a:pPr>
              <a:buNone/>
            </a:pP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28600" y="-152400"/>
            <a:ext cx="9601200" cy="7162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0" y="228600"/>
            <a:ext cx="4495800" cy="6629400"/>
          </a:xfrm>
        </p:spPr>
        <p:txBody>
          <a:bodyPr>
            <a:normAutofit lnSpcReduction="10000"/>
          </a:bodyPr>
          <a:lstStyle/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25.   Proverbs 23:33</a:t>
            </a:r>
          </a:p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26.   Proverbs 23:34</a:t>
            </a:r>
          </a:p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27.   Proverbs 23:35</a:t>
            </a:r>
          </a:p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28.   Proverbs 23:35</a:t>
            </a:r>
          </a:p>
          <a:p>
            <a:pPr marL="514350" indent="-514350" hangingPunct="0">
              <a:buAutoNum type="arabicPeriod" startAt="29"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Proverbs 31:4-5 </a:t>
            </a:r>
          </a:p>
          <a:p>
            <a:pPr marL="514350" indent="-514350" hangingPunct="0">
              <a:buAutoNum type="arabicPeriod" startAt="29"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Proverbs 31:6-7</a:t>
            </a:r>
          </a:p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31.   Ecclesiastes 2:3</a:t>
            </a:r>
          </a:p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32.   Ecclesiastes 10:17</a:t>
            </a:r>
          </a:p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33.   Isaiah 5:11-12</a:t>
            </a:r>
          </a:p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34.   Isaiah 5:22</a:t>
            </a:r>
          </a:p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35.   Isaiah 22:13</a:t>
            </a:r>
          </a:p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36.   Isaiah 24:9</a:t>
            </a:r>
          </a:p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37.   Isaiah 28:1</a:t>
            </a:r>
          </a:p>
          <a:p>
            <a:pPr>
              <a:buNone/>
            </a:pP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648200" y="304800"/>
            <a:ext cx="4343400" cy="6553200"/>
          </a:xfrm>
        </p:spPr>
        <p:txBody>
          <a:bodyPr>
            <a:normAutofit lnSpcReduction="10000"/>
          </a:bodyPr>
          <a:lstStyle/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38.   Isaiah 28:3</a:t>
            </a:r>
          </a:p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39.   Isaiah 28:7</a:t>
            </a:r>
          </a:p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40.   Isaiah 28:7</a:t>
            </a:r>
          </a:p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41.   Isaiah 28:7</a:t>
            </a:r>
          </a:p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42.   Isaiah 28:7</a:t>
            </a:r>
          </a:p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43.   Isaiah 56:9-12</a:t>
            </a:r>
          </a:p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44.   Jeremiah 35:5,6,8,14</a:t>
            </a:r>
          </a:p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45.   Ezekiel 44:21</a:t>
            </a:r>
          </a:p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46.   Daniel 1:5, 8, 16;  10:3</a:t>
            </a:r>
          </a:p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47.   Daniel 5:1</a:t>
            </a:r>
          </a:p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48.   Daniel 5:2, 23</a:t>
            </a:r>
          </a:p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49.   Daniel 5:3</a:t>
            </a:r>
          </a:p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50.   Daniel 5:5-9, 25-28</a:t>
            </a:r>
          </a:p>
          <a:p>
            <a:pPr>
              <a:buNone/>
            </a:pP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228600" y="-152400"/>
            <a:ext cx="9525000" cy="7239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52400"/>
            <a:ext cx="4267200" cy="6705600"/>
          </a:xfrm>
        </p:spPr>
        <p:txBody>
          <a:bodyPr>
            <a:normAutofit/>
          </a:bodyPr>
          <a:lstStyle/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51.   Hosea 3:1</a:t>
            </a:r>
          </a:p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52.   Hosea 4:11</a:t>
            </a:r>
          </a:p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53.   Hosea 7:5</a:t>
            </a:r>
          </a:p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54.   Joel 1:5 </a:t>
            </a:r>
          </a:p>
          <a:p>
            <a:pPr marL="514350" indent="-514350" hangingPunct="0">
              <a:buAutoNum type="arabicPeriod" startAt="55"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Joel 3:356.  </a:t>
            </a:r>
          </a:p>
          <a:p>
            <a:pPr marL="514350" indent="-514350" hangingPunct="0">
              <a:buAutoNum type="arabicPeriod" startAt="55"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Amos 2:8</a:t>
            </a:r>
          </a:p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57.   Amos 2:12</a:t>
            </a:r>
          </a:p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58.   Amos 4:1</a:t>
            </a:r>
          </a:p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59.   Amos 6:6</a:t>
            </a:r>
          </a:p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60.   Nahum 1:10</a:t>
            </a:r>
          </a:p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61.   Habakkuk 2:5</a:t>
            </a:r>
          </a:p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62.   Habakkuk 2:15</a:t>
            </a:r>
          </a:p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63.   Habakkuk 2:16</a:t>
            </a:r>
          </a:p>
          <a:p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"/>
            <a:ext cx="4267200" cy="6705600"/>
          </a:xfrm>
        </p:spPr>
        <p:txBody>
          <a:bodyPr>
            <a:normAutofit/>
          </a:bodyPr>
          <a:lstStyle/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64.   Matthew 24:48-51</a:t>
            </a:r>
          </a:p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65.   Luke 1:15</a:t>
            </a:r>
          </a:p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66.   Luke 12:45</a:t>
            </a:r>
          </a:p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67.   Luke 21:34</a:t>
            </a:r>
          </a:p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68.   Romans 13:13</a:t>
            </a:r>
          </a:p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69.   Romans 14:21</a:t>
            </a:r>
          </a:p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70.   I Corinthians 6:10</a:t>
            </a:r>
          </a:p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71.   I Corinthians 11:25</a:t>
            </a:r>
          </a:p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72.   Galatians 5:12</a:t>
            </a:r>
          </a:p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73.   Ephesians 5:18</a:t>
            </a:r>
          </a:p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74.   I Thessalonians 5:7</a:t>
            </a:r>
          </a:p>
          <a:p>
            <a:pPr hangingPunct="0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75.   I Timothy 3:3, 8, 11, 12</a:t>
            </a:r>
          </a:p>
          <a:p>
            <a:pPr>
              <a:buNone/>
            </a:pP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304800" y="-228600"/>
            <a:ext cx="9677400" cy="7315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70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058456">
            <a:off x="3699336" y="194135"/>
            <a:ext cx="2687073" cy="268707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pic>
        <p:nvPicPr>
          <p:cNvPr id="8704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312802">
            <a:off x="482678" y="357742"/>
            <a:ext cx="2768826" cy="276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4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727987">
            <a:off x="743079" y="3714879"/>
            <a:ext cx="2611390" cy="2611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45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16282">
            <a:off x="6863413" y="691213"/>
            <a:ext cx="2281181" cy="2281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46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1328070">
            <a:off x="3750872" y="3367758"/>
            <a:ext cx="2404460" cy="2455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47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626858">
            <a:off x="6516971" y="3933553"/>
            <a:ext cx="2426054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228600" y="-228600"/>
            <a:ext cx="9525000" cy="7620000"/>
          </a:xfrm>
          <a:prstGeom prst="rect">
            <a:avLst/>
          </a:prstGeom>
          <a:solidFill>
            <a:schemeClr val="tx2">
              <a:lumMod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91440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cap="all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Consequences of having </a:t>
            </a:r>
            <a:endParaRPr lang="en-US" sz="4400" b="1" cap="all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algn="ctr"/>
            <a:r>
              <a:rPr lang="en-US" sz="4400" b="1" cap="all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carnal </a:t>
            </a:r>
            <a:r>
              <a:rPr lang="en-US" sz="4400" b="1" cap="all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friends</a:t>
            </a:r>
            <a:r>
              <a:rPr lang="en-US" sz="44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</a:p>
        </p:txBody>
      </p:sp>
      <p:pic>
        <p:nvPicPr>
          <p:cNvPr id="8194" name="Picture 2" descr="C:\Users\Ptr. Daniel White\Desktop\Bible pictures\riches materal pos. plesures, worldly\1 Dad's Pix (56).jpg"/>
          <p:cNvPicPr>
            <a:picLocks noChangeAspect="1" noChangeArrowheads="1"/>
          </p:cNvPicPr>
          <p:nvPr/>
        </p:nvPicPr>
        <p:blipFill>
          <a:blip r:embed="rId3" cstate="print"/>
          <a:srcRect l="4438" t="37725" r="139"/>
          <a:stretch>
            <a:fillRect/>
          </a:stretch>
        </p:blipFill>
        <p:spPr bwMode="auto">
          <a:xfrm rot="20812811">
            <a:off x="251072" y="2108358"/>
            <a:ext cx="4114800" cy="26853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195" name="Picture 3" descr="C:\Users\Ptr. Daniel White\Desktop\Bible pictures\Courtship Family\scan0020.jpg"/>
          <p:cNvPicPr>
            <a:picLocks noChangeAspect="1" noChangeArrowheads="1"/>
          </p:cNvPicPr>
          <p:nvPr/>
        </p:nvPicPr>
        <p:blipFill>
          <a:blip r:embed="rId4" cstate="print">
            <a:lum bright="-20000"/>
          </a:blip>
          <a:srcRect t="4541" r="-130"/>
          <a:stretch>
            <a:fillRect/>
          </a:stretch>
        </p:blipFill>
        <p:spPr bwMode="auto">
          <a:xfrm rot="581260" flipH="1">
            <a:off x="4798622" y="1771986"/>
            <a:ext cx="4114800" cy="30891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3009" name="Picture 1"/>
          <p:cNvPicPr>
            <a:picLocks noChangeAspect="1" noChangeArrowheads="1"/>
          </p:cNvPicPr>
          <p:nvPr/>
        </p:nvPicPr>
        <p:blipFill>
          <a:blip r:embed="rId5" cstate="print"/>
          <a:srcRect r="266" b="6250"/>
          <a:stretch>
            <a:fillRect/>
          </a:stretch>
        </p:blipFill>
        <p:spPr bwMode="auto">
          <a:xfrm rot="225563">
            <a:off x="5029200" y="4419600"/>
            <a:ext cx="3048000" cy="2286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1168020">
            <a:off x="1418432" y="4544262"/>
            <a:ext cx="2857500" cy="21431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0" y="152400"/>
            <a:ext cx="9144000" cy="6705600"/>
          </a:xfrm>
        </p:spPr>
        <p:txBody>
          <a:bodyPr>
            <a:normAutofit lnSpcReduction="10000"/>
          </a:bodyPr>
          <a:lstStyle/>
          <a:p>
            <a:pPr hangingPunct="0"/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will be corrupted by their evil character  - 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    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</a:t>
            </a:r>
            <a:r>
              <a:rPr lang="en-US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Corinthians 15:33</a:t>
            </a:r>
          </a:p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will develop their carnal ways of thinking  -  </a:t>
            </a:r>
            <a:r>
              <a:rPr lang="en-US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Philippians 3:15-19</a:t>
            </a:r>
          </a:p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will follow their example  -  </a:t>
            </a:r>
            <a:r>
              <a:rPr lang="en-US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Proverbs 1:10-19</a:t>
            </a:r>
          </a:p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Your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heart will be turned away from your parents  -  </a:t>
            </a:r>
            <a:r>
              <a:rPr lang="en-US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Proverbs 27:10</a:t>
            </a:r>
          </a:p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Your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heart will be turned away from the Lord  -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     </a:t>
            </a:r>
            <a:r>
              <a:rPr lang="en-US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Kings 11:1-2</a:t>
            </a:r>
          </a:p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will violate God’s principle of separation  - 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 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II </a:t>
            </a:r>
            <a:r>
              <a:rPr lang="en-US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Corinthians 6:14-7:1</a:t>
            </a:r>
          </a:p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will bring upon yourself God’s judgment  -  </a:t>
            </a:r>
            <a:r>
              <a:rPr lang="en-US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Proverbs 1:10,14, 25-33</a:t>
            </a:r>
          </a:p>
          <a:p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143000"/>
            <a:ext cx="8672017" cy="479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5638800" cy="2971800"/>
          </a:xfrm>
        </p:spPr>
        <p:txBody>
          <a:bodyPr>
            <a:normAutofit/>
          </a:bodyPr>
          <a:lstStyle/>
          <a:p>
            <a:r>
              <a:rPr lang="en-US" sz="48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Danger of </a:t>
            </a:r>
            <a:br>
              <a:rPr lang="en-US" sz="48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8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Cell Phones</a:t>
            </a:r>
            <a:endParaRPr lang="en-US" sz="48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 l="30198" r="-165" b="24558"/>
          <a:stretch>
            <a:fillRect/>
          </a:stretch>
        </p:blipFill>
        <p:spPr bwMode="auto">
          <a:xfrm>
            <a:off x="2743200" y="1143000"/>
            <a:ext cx="3810000" cy="3836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53200" y="152400"/>
            <a:ext cx="1885950" cy="34433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 cstate="print"/>
          <a:srcRect r="980" b="33039"/>
          <a:stretch>
            <a:fillRect/>
          </a:stretch>
        </p:blipFill>
        <p:spPr bwMode="auto">
          <a:xfrm>
            <a:off x="0" y="4343400"/>
            <a:ext cx="2680471" cy="2514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6" cstate="print"/>
          <a:srcRect b="17122"/>
          <a:stretch>
            <a:fillRect/>
          </a:stretch>
        </p:blipFill>
        <p:spPr bwMode="auto">
          <a:xfrm>
            <a:off x="457200" y="380999"/>
            <a:ext cx="1905000" cy="37234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05600" y="3825478"/>
            <a:ext cx="2057400" cy="30325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918786">
            <a:off x="3351674" y="519979"/>
            <a:ext cx="2362200" cy="17716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9000" y="2971800"/>
            <a:ext cx="2014538" cy="280576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76400" y="20444"/>
            <a:ext cx="4953000" cy="6837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2400" y="304800"/>
            <a:ext cx="2209800" cy="258467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1101424">
            <a:off x="354016" y="3142444"/>
            <a:ext cx="2500773" cy="191725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90600" y="5265798"/>
            <a:ext cx="2181225" cy="159220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798613">
            <a:off x="6264848" y="2704218"/>
            <a:ext cx="2514600" cy="176022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791200" y="4800600"/>
            <a:ext cx="2133600" cy="1905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680785">
            <a:off x="6460519" y="677022"/>
            <a:ext cx="2395538" cy="161967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304800" y="-228600"/>
            <a:ext cx="9677400" cy="8001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762000"/>
            <a:ext cx="8559800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59202" y="2819401"/>
            <a:ext cx="3012997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  <a:effectLst/>
              </a:rPr>
              <a:t>Danger of Social Networking</a:t>
            </a:r>
            <a:endParaRPr lang="en-US" b="1" dirty="0">
              <a:solidFill>
                <a:schemeClr val="bg1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 flipV="1">
            <a:off x="-304800" y="-533400"/>
            <a:ext cx="9829800" cy="8458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5105400" y="-457200"/>
            <a:ext cx="3733800" cy="3962401"/>
          </a:xfrm>
        </p:spPr>
        <p:txBody>
          <a:bodyPr>
            <a:normAutofit/>
          </a:bodyPr>
          <a:lstStyle/>
          <a:p>
            <a:endParaRPr lang="en-US" sz="4000" dirty="0" smtClean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US" sz="40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Face book</a:t>
            </a:r>
          </a:p>
          <a:p>
            <a:r>
              <a:rPr lang="en-US" sz="40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My space</a:t>
            </a:r>
          </a:p>
          <a:p>
            <a:r>
              <a:rPr lang="en-US" sz="40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Twitter </a:t>
            </a:r>
          </a:p>
          <a:p>
            <a:endParaRPr lang="en-US" sz="4000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28600" y="2895600"/>
            <a:ext cx="5695950" cy="425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0" y="2514600"/>
            <a:ext cx="3048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9600" y="152400"/>
            <a:ext cx="3810000" cy="253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CONSEQUENCE OF PLAYING EVIL COMPUTER GAMES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1400" y="2590800"/>
            <a:ext cx="2352776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71800" y="1597545"/>
            <a:ext cx="3067050" cy="5260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351224">
            <a:off x="5782341" y="4351749"/>
            <a:ext cx="3261360" cy="2133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0917236">
            <a:off x="196149" y="1738797"/>
            <a:ext cx="3179379" cy="2305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1269747">
            <a:off x="228600" y="4419600"/>
            <a:ext cx="2819400" cy="21326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692453">
            <a:off x="5954797" y="1735803"/>
            <a:ext cx="3032277" cy="19418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8600"/>
            <a:ext cx="9144000" cy="66294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waste valuable time (unproductive) –       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Colossians 4:5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become addicted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Corinthians 6:12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damage relationships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Ephesians 5:21-33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develop a worldly philosophy of life –       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Colossians 2:8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lose interest in spiritual and eternal things –           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II Corinthians 4:8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expose yourself to Satan’s power and control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Ephesians 4:27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run the risk of being destroyed by Satan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                 I Peter 5:8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are used to influence others entangling them in Satan’s snare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II Peter 2:20</a:t>
            </a:r>
          </a:p>
          <a:p>
            <a:endParaRPr lang="en-US" i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i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i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228600" y="-152400"/>
            <a:ext cx="9753600" cy="7239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:\Users\Ptr. Daniel White\Desktop\Bible pictures\Satan-Devil and demons\Witchcraft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7800" y="762000"/>
            <a:ext cx="6324600" cy="5270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3" name="Picture 5" descr="C:\Users\Ptr. Daniel White\Desktop\Bible pictures\Satan-Devil and demons\scan00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66800" y="48397"/>
            <a:ext cx="6858000" cy="6809603"/>
          </a:xfrm>
          <a:prstGeom prst="rect">
            <a:avLst/>
          </a:prstGeom>
          <a:noFill/>
        </p:spPr>
      </p:pic>
      <p:pic>
        <p:nvPicPr>
          <p:cNvPr id="2051" name="Picture 3" descr="C:\Users\Ptr. Daniel White\Desktop\Bible pictures\Satan-Devil and demons\scan000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66799" y="1"/>
            <a:ext cx="6900689" cy="6858000"/>
          </a:xfrm>
          <a:prstGeom prst="rect">
            <a:avLst/>
          </a:prstGeom>
          <a:noFill/>
        </p:spPr>
      </p:pic>
      <p:pic>
        <p:nvPicPr>
          <p:cNvPr id="2052" name="Picture 4" descr="C:\Users\Ptr. Daniel White\Desktop\Bible pictures\Satan-Devil and demons\scan000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66800" y="-76200"/>
            <a:ext cx="6934200" cy="6934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17601" y="857251"/>
            <a:ext cx="6883399" cy="516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381000" y="-236220"/>
            <a:ext cx="9982200" cy="7313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8991600" y="1371600"/>
            <a:ext cx="1524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-381000" y="-228600"/>
            <a:ext cx="9982200" cy="7393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81000"/>
            <a:ext cx="9144000" cy="6477000"/>
          </a:xfrm>
        </p:spPr>
        <p:txBody>
          <a:bodyPr>
            <a:normAutofit/>
          </a:bodyPr>
          <a:lstStyle/>
          <a:p>
            <a:pPr hangingPunct="0">
              <a:buNone/>
            </a:pPr>
            <a:r>
              <a:rPr lang="en-US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* 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Warfare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</a:t>
            </a:r>
            <a:r>
              <a:rPr lang="en-US" b="1" i="1" cap="small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strateia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)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To carry on hostilities; to engage in battle; to contend, to strive; to be in a state of hostile contention  -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II Corinthians 10:3-10; I Timothy 1:18;  II Timothy 2:1-3 </a:t>
            </a:r>
          </a:p>
          <a:p>
            <a:pPr hangingPunct="0">
              <a:buNone/>
            </a:pPr>
            <a:r>
              <a:rPr lang="en-US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* 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Fight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</a:t>
            </a:r>
            <a:r>
              <a:rPr lang="en-US" b="1" i="1" cap="small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agonizomai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)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To gain control through struggle; to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attempt to defeat; subdue or destroy in order to gain victory  - I Corinthians 9:26;                     I Timothy 6:12;  II Timothy 4:7</a:t>
            </a:r>
          </a:p>
          <a:p>
            <a:pPr hangingPunct="0">
              <a:buNone/>
            </a:pPr>
            <a:r>
              <a:rPr lang="en-US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* 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Wrestle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</a:t>
            </a:r>
            <a:r>
              <a:rPr lang="en-US" b="1" i="1" cap="small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pale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)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To struggle in hand to hand combat with an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opponent in an attempt to throw or force him to the ground  -  Ephesians 6:10-18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28600" y="-152400"/>
            <a:ext cx="9829800" cy="792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CONSEQUENCE OF DATING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32772" name="Picture 4" descr="C:\Users\Ptr. Daniel White\Desktop\Bible pictures\Courtship Family\scan00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57600" y="1219200"/>
            <a:ext cx="1524000" cy="30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773" name="Picture 5" descr="C:\Users\Ptr. Daniel White\Desktop\Bible pictures\Courtship Family\scan00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29200" y="1219200"/>
            <a:ext cx="1471613" cy="31210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774" name="Picture 6" descr="C:\Users\Ptr. Daniel White\Desktop\Bible pictures\Courtship Family\scan001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19600" y="4279900"/>
            <a:ext cx="3671888" cy="2578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775" name="Picture 7" descr="C:\Users\Ptr. Daniel White\Desktop\Bible pictures\Courtship Family\teens-pregnancy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29400" y="1600200"/>
            <a:ext cx="2171701" cy="2590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38" name="Picture 2" descr="C:\Users\Ptr. Daniel White\Desktop\Bible pictures\Courtship Family\scan000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8600" y="1541995"/>
            <a:ext cx="3352800" cy="50112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304800" y="-381000"/>
            <a:ext cx="9753600" cy="8305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r>
              <a:rPr lang="en-US" sz="35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Pressure to be normal – </a:t>
            </a:r>
            <a:r>
              <a:rPr lang="en-US" sz="35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Daniel 1:8</a:t>
            </a:r>
          </a:p>
          <a:p>
            <a:pPr>
              <a:buFont typeface="Wingdings"/>
              <a:buChar char="Ø"/>
            </a:pPr>
            <a:r>
              <a:rPr lang="en-US" sz="35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Normal = Worldly </a:t>
            </a:r>
            <a:r>
              <a:rPr lang="en-US" sz="35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(I Corinthians 3:1-3)</a:t>
            </a:r>
          </a:p>
          <a:p>
            <a:pPr>
              <a:buFont typeface="Wingdings"/>
              <a:buChar char="Ø"/>
            </a:pPr>
            <a:r>
              <a:rPr lang="en-US" sz="35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Normal = Sensual (being romantically attached – </a:t>
            </a:r>
            <a:r>
              <a:rPr lang="en-US" sz="35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Proverbs 2, 5-7</a:t>
            </a:r>
            <a:r>
              <a:rPr lang="en-US" sz="35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)</a:t>
            </a:r>
          </a:p>
          <a:p>
            <a:pPr>
              <a:buFont typeface="Arial" charset="0"/>
              <a:buChar char="•"/>
            </a:pPr>
            <a:r>
              <a:rPr lang="en-US" sz="35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Repeated romantic attachments–</a:t>
            </a:r>
            <a:r>
              <a:rPr lang="en-US" sz="35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James 1:13-16</a:t>
            </a:r>
          </a:p>
          <a:p>
            <a:pPr>
              <a:buNone/>
            </a:pPr>
            <a:r>
              <a:rPr lang="en-US" sz="35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</a:p>
          <a:p>
            <a:pPr>
              <a:buNone/>
            </a:pPr>
            <a:r>
              <a:rPr lang="en-US" sz="35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           </a:t>
            </a:r>
            <a:endParaRPr lang="en-US" sz="3500" i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Font typeface="Arial" charset="0"/>
              <a:buChar char="•"/>
            </a:pPr>
            <a:endParaRPr lang="en-US" sz="3500" dirty="0" smtClean="0"/>
          </a:p>
          <a:p>
            <a:pPr>
              <a:buNone/>
            </a:pPr>
            <a:r>
              <a:rPr lang="en-US" sz="3500" dirty="0" smtClean="0"/>
              <a:t> </a:t>
            </a:r>
            <a:endParaRPr lang="en-US" sz="3500" dirty="0"/>
          </a:p>
        </p:txBody>
      </p:sp>
      <p:pic>
        <p:nvPicPr>
          <p:cNvPr id="13314" name="Picture 2" descr="C:\Users\Ptr. Daniel White\Desktop\Bible pictures\Courtship Family\scan0008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276600"/>
            <a:ext cx="9144000" cy="3581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endParaRPr lang="en-US" sz="36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None/>
            </a:pPr>
            <a:endParaRPr lang="en-US" sz="36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sz="3600" dirty="0"/>
          </a:p>
        </p:txBody>
      </p:sp>
      <p:sp>
        <p:nvSpPr>
          <p:cNvPr id="5" name="Content Placeholder 4"/>
          <p:cNvSpPr txBox="1">
            <a:spLocks/>
          </p:cNvSpPr>
          <p:nvPr/>
        </p:nvSpPr>
        <p:spPr>
          <a:xfrm>
            <a:off x="4953000" y="1600200"/>
            <a:ext cx="4038600" cy="5257800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Breaking up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Getting hurt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Bondage (sexual)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Anger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Bitterness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Emotional scars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Damaged testimony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Damaged relationships</a:t>
            </a: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Marriage conflicts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1600200"/>
            <a:ext cx="4267200" cy="5257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3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Pursuing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3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Wooing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3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Time alone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3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Romance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3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Intimacy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Physical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   involvement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Fornication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Guilt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itle 3"/>
          <p:cNvSpPr>
            <a:spLocks noGrp="1"/>
          </p:cNvSpPr>
          <p:nvPr>
            <p:ph type="title"/>
          </p:nvPr>
        </p:nvSpPr>
        <p:spPr>
          <a:xfrm>
            <a:off x="0" y="457200"/>
            <a:ext cx="9144000" cy="1143000"/>
          </a:xfrm>
        </p:spPr>
        <p:txBody>
          <a:bodyPr>
            <a:noAutofit/>
          </a:bodyPr>
          <a:lstStyle/>
          <a:p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Characteristics of Dating</a:t>
            </a:r>
            <a:b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(Proverbs 2, 5-7)</a:t>
            </a:r>
            <a:b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5" dur="1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0" dur="1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5" dur="1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0" dur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5" dur="1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0" dur="1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5" dur="1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0" dur="1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5" dur="1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0" dur="1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5" dur="1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0" dur="1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"/>
            <a:ext cx="8991600" cy="67056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Flirting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James 4:1-6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Defrauding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I Thessalonians 4:1-8</a:t>
            </a:r>
          </a:p>
          <a:p>
            <a:pPr>
              <a:buFont typeface="Arial" charset="0"/>
              <a:buChar char="•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Sensuality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= (Jude 19)</a:t>
            </a:r>
          </a:p>
          <a:p>
            <a:pPr>
              <a:buFontTx/>
              <a:buChar char="-"/>
            </a:pPr>
            <a:r>
              <a:rPr lang="en-US" sz="36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Words – </a:t>
            </a: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Proverbs 2:16, 5:3</a:t>
            </a:r>
          </a:p>
          <a:p>
            <a:pPr>
              <a:buFontTx/>
              <a:buChar char="-"/>
            </a:pPr>
            <a:r>
              <a:rPr lang="en-US" sz="36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Look  (eyes) – </a:t>
            </a: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Proverbs 6:25</a:t>
            </a:r>
          </a:p>
          <a:p>
            <a:pPr>
              <a:buFontTx/>
              <a:buChar char="-"/>
            </a:pPr>
            <a:r>
              <a:rPr lang="en-US" sz="36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Body language – </a:t>
            </a: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Proverbs 7:10-12</a:t>
            </a:r>
          </a:p>
          <a:p>
            <a:pPr>
              <a:buFontTx/>
              <a:buChar char="-"/>
            </a:pPr>
            <a:r>
              <a:rPr lang="en-US" sz="36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Dress – </a:t>
            </a: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Proverbs 7:10</a:t>
            </a:r>
          </a:p>
          <a:p>
            <a:pPr>
              <a:buFontTx/>
              <a:buChar char="-"/>
            </a:pPr>
            <a:r>
              <a:rPr lang="en-US" sz="36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Touching – </a:t>
            </a: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Corinthians 7:1-2</a:t>
            </a:r>
          </a:p>
          <a:p>
            <a:pPr>
              <a:buFontTx/>
              <a:buChar char="-"/>
            </a:pPr>
            <a:r>
              <a:rPr lang="en-US" sz="36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Kissing – </a:t>
            </a: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Proverbs 7:13</a:t>
            </a:r>
          </a:p>
          <a:p>
            <a:pPr>
              <a:buFont typeface="Arial" charset="0"/>
              <a:buChar char="•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Sexual immorality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Corinthians 6:18-20</a:t>
            </a:r>
          </a:p>
          <a:p>
            <a:pPr>
              <a:buNone/>
            </a:pPr>
            <a:endParaRPr lang="en-US" sz="3600" i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FontTx/>
              <a:buChar char="-"/>
            </a:pPr>
            <a:endParaRPr lang="en-US" sz="3600" i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1295400"/>
            <a:ext cx="3078964" cy="20898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 t="11111" b="11111"/>
          <a:stretch>
            <a:fillRect/>
          </a:stretch>
        </p:blipFill>
        <p:spPr bwMode="auto">
          <a:xfrm>
            <a:off x="6096000" y="4114800"/>
            <a:ext cx="2743200" cy="1600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304800" y="-152400"/>
            <a:ext cx="9601200" cy="7315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"/>
            <a:ext cx="9144000" cy="67056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Dating distracts a young person from fully giving their heart to the Lord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Matthew 22:37-40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Courtship directs a young person into God’s perfect will for their lives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John 4:34, 5:30, 6:38</a:t>
            </a:r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5" name="Picture 2" descr="C:\Users\Ptr. Daniel White\Desktop\Prophecy pictures\prophecy pictures\bibles and book of life\dove,hands,bib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3276600"/>
            <a:ext cx="3687549" cy="281824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2" descr="C:\Users\Ptr. Daniel White\Desktop\Prophecy pictures\prophecy pictures\riches materal pos. plesures, worldly\41293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3886200"/>
            <a:ext cx="3386667" cy="27432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Preparation for Courtship</a:t>
            </a:r>
            <a:endParaRPr lang="en-US" sz="4000" dirty="0"/>
          </a:p>
        </p:txBody>
      </p:sp>
      <p:sp>
        <p:nvSpPr>
          <p:cNvPr id="4" name="Title 1"/>
          <p:cNvSpPr>
            <a:spLocks noGrp="1"/>
          </p:cNvSpPr>
          <p:nvPr>
            <p:ph idx="1"/>
          </p:nvPr>
        </p:nvSpPr>
        <p:spPr>
          <a:xfrm>
            <a:off x="0" y="914400"/>
            <a:ext cx="9144000" cy="5943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1. Must be </a:t>
            </a:r>
            <a:r>
              <a:rPr lang="en-US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old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enough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Corinthians 14:11</a:t>
            </a:r>
          </a:p>
          <a:p>
            <a:pPr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2. Must be </a:t>
            </a:r>
            <a:r>
              <a:rPr lang="en-US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mature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enough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I Kings 2:2</a:t>
            </a:r>
          </a:p>
          <a:p>
            <a:pPr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3. Must be </a:t>
            </a:r>
            <a:r>
              <a:rPr lang="en-US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spiritually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minded enough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Romans 8:6</a:t>
            </a:r>
          </a:p>
          <a:p>
            <a:pPr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4. Must be </a:t>
            </a:r>
            <a:r>
              <a:rPr lang="en-US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under authority 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Peter 5:5</a:t>
            </a:r>
          </a:p>
          <a:p>
            <a:pPr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5. Must be </a:t>
            </a:r>
            <a:r>
              <a:rPr lang="en-US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financially stable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enough to  provide for a family –     </a:t>
            </a:r>
          </a:p>
          <a:p>
            <a:pPr>
              <a:buNone/>
            </a:pPr>
            <a:r>
              <a:rPr lang="en-US" i="1" dirty="0" smtClean="0">
                <a:solidFill>
                  <a:srgbClr val="92D05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“If any provide not for his own…he hath denied the faith and is worse than an infidel…Prepare thy work without, and make it fit for  thyself in the field; and </a:t>
            </a: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afterwards </a:t>
            </a:r>
            <a:r>
              <a:rPr lang="en-US" i="1" dirty="0" smtClean="0">
                <a:solidFill>
                  <a:srgbClr val="92D05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build thine house.” </a:t>
            </a:r>
            <a:endParaRPr lang="en-US" i="1" dirty="0" smtClean="0"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None/>
            </a:pPr>
            <a:r>
              <a:rPr lang="en-US" i="1" dirty="0" smtClean="0">
                <a:solidFill>
                  <a:srgbClr val="92D05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</a:t>
            </a:r>
          </a:p>
          <a:p>
            <a:pPr>
              <a:buNone/>
            </a:pPr>
            <a:endParaRPr lang="en-US" i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None/>
            </a:pPr>
            <a:endParaRPr lang="en-US" i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None/>
            </a:pP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457200" y="-152400"/>
            <a:ext cx="9829800" cy="762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CONSEQUENCE OF LISTENING          TO CARNAL MUSIC</a:t>
            </a:r>
            <a:endParaRPr lang="en-US" sz="4800" dirty="0"/>
          </a:p>
        </p:txBody>
      </p:sp>
      <p:pic>
        <p:nvPicPr>
          <p:cNvPr id="11266" name="Picture 2" descr="C:\Users\Ptr. Daniel White\Desktop\Bible pictures\Courtship Family\scan0004 (2).jpg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 t="1676" r="1665"/>
          <a:stretch>
            <a:fillRect/>
          </a:stretch>
        </p:blipFill>
        <p:spPr bwMode="auto">
          <a:xfrm rot="327346">
            <a:off x="5253076" y="2829503"/>
            <a:ext cx="3574476" cy="3276729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375595">
            <a:off x="425686" y="2461592"/>
            <a:ext cx="3171825" cy="381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5" cstate="print"/>
          <a:srcRect r="21693" b="-1447"/>
          <a:stretch>
            <a:fillRect/>
          </a:stretch>
        </p:blipFill>
        <p:spPr bwMode="auto">
          <a:xfrm>
            <a:off x="2819400" y="2971800"/>
            <a:ext cx="2819400" cy="2286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It does not glorify God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Corinthians 10:31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Contains words that are contrary to that which is decent and scripturally right – Ephesians 4:22-29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rhythm, background beat, breathy sliding pitches and syncopation appeal to your lower impulses and excite the flesh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Romans 13:14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Violates the principle of not mixing light with darkness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II Corinthians 6:14-7:1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It’s addictive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I Corinthians 6:12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Hardens your heart toward the things of the Lord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Hebrews 3:8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Produces rebellion and sensuality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James 3:15-17</a:t>
            </a:r>
          </a:p>
          <a:p>
            <a:endParaRPr lang="en-US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228600" y="-304800"/>
            <a:ext cx="9829800" cy="7467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5334000" y="1017657"/>
            <a:ext cx="3505200" cy="70788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Arial" pitchFamily="34" charset="0"/>
              </a:rPr>
              <a:t>Drugs</a:t>
            </a:r>
            <a:r>
              <a:rPr kumimoji="0" lang="en-US" sz="4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Arial" pitchFamily="34" charset="0"/>
              </a:rPr>
              <a:t>/ Alcohol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5334000" y="5091147"/>
            <a:ext cx="2514600" cy="707886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Arial" pitchFamily="34" charset="0"/>
              </a:rPr>
              <a:t>Immorality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5486400" y="3000228"/>
            <a:ext cx="2286000" cy="70788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Arial" pitchFamily="34" charset="0"/>
              </a:rPr>
              <a:t>Rebellion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52400" y="2057400"/>
            <a:ext cx="4004734" cy="31341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3319046"/>
            <a:ext cx="3048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Arial" pitchFamily="34" charset="0"/>
              </a:rPr>
              <a:t>Rock Music</a:t>
            </a:r>
            <a:endParaRPr kumimoji="0" lang="en-US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ight Arrow 5"/>
          <p:cNvSpPr/>
          <p:nvPr/>
        </p:nvSpPr>
        <p:spPr>
          <a:xfrm rot="19634110">
            <a:off x="3035851" y="1744250"/>
            <a:ext cx="1801217" cy="484632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3352800" y="3200400"/>
            <a:ext cx="1801217" cy="484632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 rot="1488907">
            <a:off x="3066542" y="4775205"/>
            <a:ext cx="1801217" cy="484632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nimBg="1"/>
      <p:bldP spid="6147" grpId="0" animBg="1"/>
      <p:bldP spid="6148" grpId="0" animBg="1"/>
      <p:bldP spid="6" grpId="0" animBg="1"/>
      <p:bldP spid="7" grpId="0" animBg="1"/>
      <p:bldP spid="8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52400"/>
            <a:ext cx="852228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Seven Enemies of the Soul</a:t>
            </a:r>
            <a:endParaRPr lang="en-US" sz="5400" dirty="0"/>
          </a:p>
        </p:txBody>
      </p:sp>
      <p:sp>
        <p:nvSpPr>
          <p:cNvPr id="3" name="Content Placeholder 3"/>
          <p:cNvSpPr txBox="1">
            <a:spLocks/>
          </p:cNvSpPr>
          <p:nvPr/>
        </p:nvSpPr>
        <p:spPr>
          <a:xfrm>
            <a:off x="0" y="2362200"/>
            <a:ext cx="2667000" cy="44958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Sensual Material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Alcohol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Computer Games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Carnal Music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" name="Picture 2" descr="C:\Users\Ptr. Daniel White\Desktop\Bible pictures\Satan-Devil and demons\600-Fierce%20Dragon%20Fac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1676400"/>
            <a:ext cx="3733800" cy="5021993"/>
          </a:xfrm>
          <a:prstGeom prst="rect">
            <a:avLst/>
          </a:prstGeom>
          <a:noFill/>
          <a:effectLst>
            <a:reflection blurRad="6350" stA="50000" endA="295" endPos="92000" dist="101600" dir="5400000" sy="-100000" algn="bl" rotWithShape="0"/>
          </a:effectLst>
          <a:scene3d>
            <a:camera prst="isometricOffAxis2Left"/>
            <a:lightRig rig="threePt" dir="t"/>
          </a:scene3d>
          <a:sp3d>
            <a:bevelT w="114300" prst="artDeco"/>
          </a:sp3d>
        </p:spPr>
      </p:pic>
      <p:sp>
        <p:nvSpPr>
          <p:cNvPr id="5" name="Content Placeholder 4"/>
          <p:cNvSpPr txBox="1">
            <a:spLocks/>
          </p:cNvSpPr>
          <p:nvPr/>
        </p:nvSpPr>
        <p:spPr>
          <a:xfrm>
            <a:off x="6400800" y="2438400"/>
            <a:ext cx="2743200" cy="4419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Movies / DVD’s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Friends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Dating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8600"/>
            <a:ext cx="9144000" cy="6858000"/>
          </a:xfrm>
        </p:spPr>
        <p:txBody>
          <a:bodyPr/>
          <a:lstStyle/>
          <a:p>
            <a:pPr hangingPunct="0">
              <a:buNone/>
            </a:pPr>
            <a:r>
              <a:rPr lang="en-US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*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Strive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</a:t>
            </a:r>
            <a:r>
              <a:rPr lang="en-US" b="1" i="1" cap="small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sunathleo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)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To make great effort to do ones best; strenuous exertion; earnest effort  -                  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Corinthians 9:24-25</a:t>
            </a:r>
          </a:p>
          <a:p>
            <a:pPr hangingPunct="0"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* Soldier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</a:t>
            </a:r>
            <a:r>
              <a:rPr lang="en-US" b="1" i="1" cap="small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stratiotes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)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One engaged in military service; one who fights for a specified cause  -         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II Timothy 2:3-4</a:t>
            </a:r>
          </a:p>
          <a:p>
            <a:pPr hangingPunct="0"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* Contend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</a:t>
            </a:r>
            <a:r>
              <a:rPr lang="en-US" b="1" i="1" cap="small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epagonizomai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)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To hold firm to the truth; to strive in debate  -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Jude 3-9</a:t>
            </a:r>
          </a:p>
          <a:p>
            <a:pPr hangingPunct="0">
              <a:buNone/>
            </a:pPr>
            <a:endParaRPr lang="en-US" i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None/>
            </a:pP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II Corinthians 2:11 “Lest Satan should get an advantage of us: for we are not ignorant of his devices.”</a:t>
            </a:r>
            <a:endParaRPr lang="en-US" i="1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228600" y="-228600"/>
            <a:ext cx="9601200" cy="7239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2600" y="-34637"/>
            <a:ext cx="5610606" cy="68926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304800" y="-304800"/>
            <a:ext cx="9677400" cy="7467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1447800" y="914400"/>
            <a:ext cx="6601207" cy="5034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457200" y="-304800"/>
            <a:ext cx="9982200" cy="7467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533400"/>
            <a:ext cx="7839533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hangingPunct="0"/>
            <a:r>
              <a:rPr lang="en-US" sz="5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Seven Enemies of the Soul</a:t>
            </a:r>
            <a:endParaRPr lang="en-US" sz="54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0" y="2362200"/>
            <a:ext cx="2667000" cy="44958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Sensual Material</a:t>
            </a:r>
          </a:p>
          <a:p>
            <a:r>
              <a:rPr lang="en-US" sz="36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Alcohol</a:t>
            </a:r>
          </a:p>
          <a:p>
            <a:r>
              <a:rPr lang="en-US" sz="36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Computer Games </a:t>
            </a:r>
          </a:p>
          <a:p>
            <a:r>
              <a:rPr lang="en-US" sz="36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Carnal Music</a:t>
            </a:r>
          </a:p>
          <a:p>
            <a:pPr>
              <a:buNone/>
            </a:pPr>
            <a:endParaRPr lang="en-US" sz="3600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400800" y="2438400"/>
            <a:ext cx="2743200" cy="44196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Movies / DVD’s</a:t>
            </a:r>
          </a:p>
          <a:p>
            <a:r>
              <a:rPr lang="en-US" sz="36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Friends</a:t>
            </a:r>
          </a:p>
          <a:p>
            <a:r>
              <a:rPr lang="en-US" sz="36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Dating</a:t>
            </a:r>
            <a:endParaRPr lang="en-US" sz="3600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3074" name="Picture 2" descr="C:\Users\Ptr. Daniel White\Desktop\Bible pictures\Satan-Devil and demons\600-Fierce%20Dragon%20Fac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1676400"/>
            <a:ext cx="3733800" cy="5021993"/>
          </a:xfrm>
          <a:prstGeom prst="rect">
            <a:avLst/>
          </a:prstGeom>
          <a:noFill/>
          <a:effectLst>
            <a:reflection blurRad="6350" stA="50000" endA="295" endPos="92000" dist="101600" dir="5400000" sy="-100000" algn="bl" rotWithShape="0"/>
          </a:effectLst>
          <a:scene3d>
            <a:camera prst="isometricOffAxis2Left"/>
            <a:lightRig rig="threePt" dir="t"/>
          </a:scene3d>
          <a:sp3d>
            <a:bevelT w="114300" prst="artDeco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139053">
            <a:off x="304800" y="2590800"/>
            <a:ext cx="5562600" cy="34099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" name="Rectangle 1"/>
          <p:cNvSpPr/>
          <p:nvPr/>
        </p:nvSpPr>
        <p:spPr>
          <a:xfrm>
            <a:off x="685800" y="533401"/>
            <a:ext cx="76962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cap="all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Consequences </a:t>
            </a:r>
            <a:r>
              <a:rPr lang="en-US" sz="4000" b="1" cap="all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you read or view sensual material</a:t>
            </a:r>
            <a:r>
              <a:rPr lang="en-US" sz="40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</a:t>
            </a:r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535353">
            <a:off x="5683304" y="2781358"/>
            <a:ext cx="2810590" cy="364861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3232</TotalTime>
  <Words>1364</Words>
  <Application>Microsoft Office PowerPoint</Application>
  <PresentationFormat>On-screen Show (4:3)</PresentationFormat>
  <Paragraphs>256</Paragraphs>
  <Slides>39</Slides>
  <Notes>39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Office Theme</vt:lpstr>
      <vt:lpstr>Spiritual Warfare</vt:lpstr>
      <vt:lpstr>Slide 2</vt:lpstr>
      <vt:lpstr>Slide 3</vt:lpstr>
      <vt:lpstr>Slide 4</vt:lpstr>
      <vt:lpstr>Slide 5</vt:lpstr>
      <vt:lpstr>Slide 6</vt:lpstr>
      <vt:lpstr>Slide 7</vt:lpstr>
      <vt:lpstr>Seven Enemies of the Soul</vt:lpstr>
      <vt:lpstr>Slide 9</vt:lpstr>
      <vt:lpstr>Slide 10</vt:lpstr>
      <vt:lpstr>Slide 11</vt:lpstr>
      <vt:lpstr>Slide 12</vt:lpstr>
      <vt:lpstr>Slide 13</vt:lpstr>
      <vt:lpstr>Slide 14</vt:lpstr>
      <vt:lpstr>75 Biblical Warnings</vt:lpstr>
      <vt:lpstr>Slide 16</vt:lpstr>
      <vt:lpstr>Slide 17</vt:lpstr>
      <vt:lpstr>Slide 18</vt:lpstr>
      <vt:lpstr>Slide 19</vt:lpstr>
      <vt:lpstr>Slide 20</vt:lpstr>
      <vt:lpstr>Slide 21</vt:lpstr>
      <vt:lpstr>The Danger of  Cell Phones</vt:lpstr>
      <vt:lpstr>Slide 23</vt:lpstr>
      <vt:lpstr>Slide 24</vt:lpstr>
      <vt:lpstr>Danger of Social Networking</vt:lpstr>
      <vt:lpstr>Slide 26</vt:lpstr>
      <vt:lpstr>CONSEQUENCE OF PLAYING EVIL COMPUTER GAMES</vt:lpstr>
      <vt:lpstr>Slide 28</vt:lpstr>
      <vt:lpstr>Slide 29</vt:lpstr>
      <vt:lpstr>CONSEQUENCE OF DATING</vt:lpstr>
      <vt:lpstr>Slide 31</vt:lpstr>
      <vt:lpstr>The Characteristics of Dating (Proverbs 2, 5-7) </vt:lpstr>
      <vt:lpstr>Slide 33</vt:lpstr>
      <vt:lpstr>Slide 34</vt:lpstr>
      <vt:lpstr>Preparation for Courtship</vt:lpstr>
      <vt:lpstr>CONSEQUENCE OF LISTENING          TO CARNAL MUSIC</vt:lpstr>
      <vt:lpstr>Slide 37</vt:lpstr>
      <vt:lpstr>Slide 38</vt:lpstr>
      <vt:lpstr>Slide 39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Ptr. Daniel White</dc:creator>
  <cp:lastModifiedBy>Ptr. Daniel White</cp:lastModifiedBy>
  <cp:revision>78</cp:revision>
  <dcterms:created xsi:type="dcterms:W3CDTF">2009-08-04T09:06:24Z</dcterms:created>
  <dcterms:modified xsi:type="dcterms:W3CDTF">2010-11-17T23:23:50Z</dcterms:modified>
</cp:coreProperties>
</file>