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6" r:id="rId2"/>
    <p:sldId id="276" r:id="rId3"/>
    <p:sldId id="257" r:id="rId4"/>
    <p:sldId id="258" r:id="rId5"/>
    <p:sldId id="259" r:id="rId6"/>
    <p:sldId id="261" r:id="rId7"/>
    <p:sldId id="260" r:id="rId8"/>
    <p:sldId id="262" r:id="rId9"/>
    <p:sldId id="263" r:id="rId10"/>
    <p:sldId id="265" r:id="rId11"/>
    <p:sldId id="266" r:id="rId12"/>
    <p:sldId id="267" r:id="rId13"/>
    <p:sldId id="269" r:id="rId14"/>
    <p:sldId id="268" r:id="rId15"/>
    <p:sldId id="270" r:id="rId16"/>
    <p:sldId id="271" r:id="rId17"/>
    <p:sldId id="272" r:id="rId18"/>
    <p:sldId id="273" r:id="rId19"/>
    <p:sldId id="274" r:id="rId20"/>
    <p:sldId id="277" r:id="rId21"/>
    <p:sldId id="275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1" autoAdjust="0"/>
    <p:restoredTop sz="94698" autoAdjust="0"/>
  </p:normalViewPr>
  <p:slideViewPr>
    <p:cSldViewPr>
      <p:cViewPr varScale="1">
        <p:scale>
          <a:sx n="110" d="100"/>
          <a:sy n="110" d="100"/>
        </p:scale>
        <p:origin x="-163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8" y="9252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AE8C4B-63A5-4CC5-9AE3-98D2950582D9}" type="datetimeFigureOut">
              <a:rPr lang="en-US" smtClean="0"/>
              <a:pPr/>
              <a:t>6/30/2013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529D22-8D33-4263-8824-3D9738E103C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529D22-8D33-4263-8824-3D9738E103CE}" type="slidenum">
              <a:rPr lang="en-US" smtClean="0"/>
              <a:pPr/>
              <a:t>1</a:t>
            </a:fld>
            <a:endParaRPr lang="en-US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529D22-8D33-4263-8824-3D9738E103CE}" type="slidenum">
              <a:rPr lang="en-US" smtClean="0"/>
              <a:pPr/>
              <a:t>11</a:t>
            </a:fld>
            <a:endParaRPr lang="en-US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529D22-8D33-4263-8824-3D9738E103CE}" type="slidenum">
              <a:rPr lang="en-US" smtClean="0"/>
              <a:pPr/>
              <a:t>12</a:t>
            </a:fld>
            <a:endParaRPr lang="en-US"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529D22-8D33-4263-8824-3D9738E103CE}" type="slidenum">
              <a:rPr lang="en-US" smtClean="0"/>
              <a:pPr/>
              <a:t>13</a:t>
            </a:fld>
            <a:endParaRPr lang="en-US"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529D22-8D33-4263-8824-3D9738E103CE}" type="slidenum">
              <a:rPr lang="en-US" smtClean="0"/>
              <a:pPr/>
              <a:t>14</a:t>
            </a:fld>
            <a:endParaRPr lang="en-US"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529D22-8D33-4263-8824-3D9738E103CE}" type="slidenum">
              <a:rPr lang="en-US" smtClean="0"/>
              <a:pPr/>
              <a:t>15</a:t>
            </a:fld>
            <a:endParaRPr lang="en-US"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529D22-8D33-4263-8824-3D9738E103CE}" type="slidenum">
              <a:rPr lang="en-US" smtClean="0"/>
              <a:pPr/>
              <a:t>16</a:t>
            </a:fld>
            <a:endParaRPr lang="en-US" dirty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529D22-8D33-4263-8824-3D9738E103CE}" type="slidenum">
              <a:rPr lang="en-US" smtClean="0"/>
              <a:pPr/>
              <a:t>17</a:t>
            </a:fld>
            <a:endParaRPr lang="en-US" dirty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529D22-8D33-4263-8824-3D9738E103CE}" type="slidenum">
              <a:rPr lang="en-US" smtClean="0"/>
              <a:pPr/>
              <a:t>18</a:t>
            </a:fld>
            <a:endParaRPr lang="en-US" dirty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529D22-8D33-4263-8824-3D9738E103CE}" type="slidenum">
              <a:rPr lang="en-US" smtClean="0"/>
              <a:pPr/>
              <a:t>19</a:t>
            </a:fld>
            <a:endParaRPr lang="en-US" dirty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529D22-8D33-4263-8824-3D9738E103CE}" type="slidenum">
              <a:rPr lang="en-US" smtClean="0"/>
              <a:pPr/>
              <a:t>21</a:t>
            </a:fld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529D22-8D33-4263-8824-3D9738E103CE}" type="slidenum">
              <a:rPr lang="en-US" smtClean="0"/>
              <a:pPr/>
              <a:t>3</a:t>
            </a:fld>
            <a:endParaRPr 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529D22-8D33-4263-8824-3D9738E103CE}" type="slidenum">
              <a:rPr lang="en-US" smtClean="0"/>
              <a:pPr/>
              <a:t>4</a:t>
            </a:fld>
            <a:endParaRPr 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529D22-8D33-4263-8824-3D9738E103CE}" type="slidenum">
              <a:rPr lang="en-US" smtClean="0"/>
              <a:pPr/>
              <a:t>5</a:t>
            </a:fld>
            <a:endParaRPr 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529D22-8D33-4263-8824-3D9738E103CE}" type="slidenum">
              <a:rPr lang="en-US" smtClean="0"/>
              <a:pPr/>
              <a:t>6</a:t>
            </a:fld>
            <a:endParaRPr lang="en-US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529D22-8D33-4263-8824-3D9738E103CE}" type="slidenum">
              <a:rPr lang="en-US" smtClean="0"/>
              <a:pPr/>
              <a:t>7</a:t>
            </a:fld>
            <a:endParaRPr lang="en-US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529D22-8D33-4263-8824-3D9738E103CE}" type="slidenum">
              <a:rPr lang="en-US" smtClean="0"/>
              <a:pPr/>
              <a:t>8</a:t>
            </a:fld>
            <a:endParaRPr lang="en-US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529D22-8D33-4263-8824-3D9738E103CE}" type="slidenum">
              <a:rPr lang="en-US" smtClean="0"/>
              <a:pPr/>
              <a:t>9</a:t>
            </a:fld>
            <a:endParaRPr lang="en-US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529D22-8D33-4263-8824-3D9738E103CE}" type="slidenum">
              <a:rPr lang="en-US" smtClean="0"/>
              <a:pPr/>
              <a:t>10</a:t>
            </a:fld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D64CD-8F5F-4358-AAC9-DDEE74134BD3}" type="datetimeFigureOut">
              <a:rPr lang="en-US" smtClean="0"/>
              <a:pPr/>
              <a:t>6/30/2013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28A4D-9390-4EC9-9267-A2A2068B5A1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D64CD-8F5F-4358-AAC9-DDEE74134BD3}" type="datetimeFigureOut">
              <a:rPr lang="en-US" smtClean="0"/>
              <a:pPr/>
              <a:t>6/30/2013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28A4D-9390-4EC9-9267-A2A2068B5A1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D64CD-8F5F-4358-AAC9-DDEE74134BD3}" type="datetimeFigureOut">
              <a:rPr lang="en-US" smtClean="0"/>
              <a:pPr/>
              <a:t>6/30/2013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28A4D-9390-4EC9-9267-A2A2068B5A1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D64CD-8F5F-4358-AAC9-DDEE74134BD3}" type="datetimeFigureOut">
              <a:rPr lang="en-US" smtClean="0"/>
              <a:pPr/>
              <a:t>6/30/2013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28A4D-9390-4EC9-9267-A2A2068B5A1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D64CD-8F5F-4358-AAC9-DDEE74134BD3}" type="datetimeFigureOut">
              <a:rPr lang="en-US" smtClean="0"/>
              <a:pPr/>
              <a:t>6/30/2013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28A4D-9390-4EC9-9267-A2A2068B5A1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D64CD-8F5F-4358-AAC9-DDEE74134BD3}" type="datetimeFigureOut">
              <a:rPr lang="en-US" smtClean="0"/>
              <a:pPr/>
              <a:t>6/30/2013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28A4D-9390-4EC9-9267-A2A2068B5A1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D64CD-8F5F-4358-AAC9-DDEE74134BD3}" type="datetimeFigureOut">
              <a:rPr lang="en-US" smtClean="0"/>
              <a:pPr/>
              <a:t>6/30/2013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28A4D-9390-4EC9-9267-A2A2068B5A1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D64CD-8F5F-4358-AAC9-DDEE74134BD3}" type="datetimeFigureOut">
              <a:rPr lang="en-US" smtClean="0"/>
              <a:pPr/>
              <a:t>6/30/2013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28A4D-9390-4EC9-9267-A2A2068B5A1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D64CD-8F5F-4358-AAC9-DDEE74134BD3}" type="datetimeFigureOut">
              <a:rPr lang="en-US" smtClean="0"/>
              <a:pPr/>
              <a:t>6/30/2013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28A4D-9390-4EC9-9267-A2A2068B5A1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D64CD-8F5F-4358-AAC9-DDEE74134BD3}" type="datetimeFigureOut">
              <a:rPr lang="en-US" smtClean="0"/>
              <a:pPr/>
              <a:t>6/30/2013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28A4D-9390-4EC9-9267-A2A2068B5A1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D64CD-8F5F-4358-AAC9-DDEE74134BD3}" type="datetimeFigureOut">
              <a:rPr lang="en-US" smtClean="0"/>
              <a:pPr/>
              <a:t>6/30/2013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28A4D-9390-4EC9-9267-A2A2068B5A1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8D64CD-8F5F-4358-AAC9-DDEE74134BD3}" type="datetimeFigureOut">
              <a:rPr lang="en-US" smtClean="0"/>
              <a:pPr/>
              <a:t>6/30/2013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728A4D-9390-4EC9-9267-A2A2068B5A1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fad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43400" y="228600"/>
            <a:ext cx="4343400" cy="4038600"/>
          </a:xfrm>
        </p:spPr>
        <p:txBody>
          <a:bodyPr>
            <a:normAutofit/>
          </a:bodyPr>
          <a:lstStyle/>
          <a:p>
            <a:r>
              <a:rPr lang="en-US" sz="4800" b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Sixteen necessary qualities for a successful marriage</a:t>
            </a:r>
            <a:endParaRPr lang="en-US" sz="4800" b="1" dirty="0">
              <a:solidFill>
                <a:srgbClr val="FFFF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419600"/>
            <a:ext cx="6400800" cy="2438400"/>
          </a:xfrm>
        </p:spPr>
        <p:txBody>
          <a:bodyPr>
            <a:normAutofit/>
          </a:bodyPr>
          <a:lstStyle/>
          <a:p>
            <a:r>
              <a:rPr lang="en-US" sz="4000" dirty="0" smtClean="0"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“How to experience a oneness of spirit in your marriage”</a:t>
            </a:r>
            <a:endParaRPr lang="en-US" sz="4000" dirty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1393245">
            <a:off x="374499" y="1336108"/>
            <a:ext cx="3963391" cy="2438399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4724400" cy="1143000"/>
          </a:xfrm>
        </p:spPr>
        <p:txBody>
          <a:bodyPr>
            <a:normAutofit fontScale="90000"/>
          </a:bodyPr>
          <a:lstStyle/>
          <a:p>
            <a:r>
              <a:rPr lang="en-US" sz="4900" b="1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Patience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/>
            </a:r>
            <a:b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</a:br>
            <a:r>
              <a:rPr lang="en-US" sz="4000" b="1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(I Corinthians 13:4)</a:t>
            </a:r>
            <a:endParaRPr lang="en-US" sz="4000" b="1" i="1" dirty="0">
              <a:effectLst>
                <a:glow rad="101600">
                  <a:schemeClr val="bg1">
                    <a:alpha val="6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981200"/>
            <a:ext cx="8915400" cy="5181600"/>
          </a:xfrm>
        </p:spPr>
        <p:txBody>
          <a:bodyPr>
            <a:normAutofit/>
          </a:bodyPr>
          <a:lstStyle/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Do I respond graciously to interruptions and irritations?</a:t>
            </a:r>
            <a:endParaRPr lang="en-US" dirty="0">
              <a:effectLst>
                <a:glow rad="101600">
                  <a:schemeClr val="bg1">
                    <a:alpha val="6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Am I willing to overlook imperfections in my spouse or do I express impatience and try to change them?</a:t>
            </a:r>
          </a:p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Do I take time to discuss various issues and decisions with my spouse?</a:t>
            </a:r>
          </a:p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Am I patience when my spouse is under emotional or physical pressure and stress?</a:t>
            </a:r>
          </a:p>
          <a:p>
            <a:pPr>
              <a:buNone/>
            </a:pPr>
            <a:endParaRPr lang="en-US" dirty="0" smtClean="0">
              <a:effectLst>
                <a:glow rad="101600">
                  <a:schemeClr val="bg1">
                    <a:alpha val="6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  <a:p>
            <a:endParaRPr lang="en-US" dirty="0">
              <a:effectLst>
                <a:glow rad="101600">
                  <a:schemeClr val="bg1">
                    <a:alpha val="6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5000" y="152400"/>
            <a:ext cx="25400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33800" y="274638"/>
            <a:ext cx="4953000" cy="1706562"/>
          </a:xfrm>
        </p:spPr>
        <p:txBody>
          <a:bodyPr>
            <a:normAutofit/>
          </a:bodyPr>
          <a:lstStyle/>
          <a:p>
            <a:r>
              <a:rPr lang="en-US" sz="4900" b="1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Sensitivity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/>
            </a:r>
            <a:b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</a:br>
            <a:r>
              <a:rPr lang="en-US" sz="4000" b="1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(I Peter 3:7)</a:t>
            </a:r>
            <a:endParaRPr lang="en-US" sz="4000" b="1" i="1" dirty="0">
              <a:effectLst>
                <a:glow rad="101600">
                  <a:schemeClr val="bg1">
                    <a:alpha val="6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86000"/>
            <a:ext cx="8229600" cy="4191000"/>
          </a:xfrm>
        </p:spPr>
        <p:txBody>
          <a:bodyPr>
            <a:normAutofit lnSpcReduction="10000"/>
          </a:bodyPr>
          <a:lstStyle/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Do I sense when there is something wrong with my spouse?</a:t>
            </a:r>
          </a:p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Do I remember important days and special occasions?</a:t>
            </a:r>
          </a:p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Do I still court my spouse?</a:t>
            </a:r>
          </a:p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Before I speak, do I stop to think of how my words will affect my spouse?</a:t>
            </a:r>
          </a:p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I am sensitive to my spouses needs?</a:t>
            </a:r>
            <a:endParaRPr lang="en-US" dirty="0">
              <a:effectLst>
                <a:glow rad="101600">
                  <a:schemeClr val="bg1">
                    <a:alpha val="6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 cstate="print"/>
          <a:srcRect l="22500" b="-1171"/>
          <a:stretch>
            <a:fillRect/>
          </a:stretch>
        </p:blipFill>
        <p:spPr bwMode="auto">
          <a:xfrm>
            <a:off x="1600200" y="228600"/>
            <a:ext cx="2362200" cy="20574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74638"/>
            <a:ext cx="4876800" cy="1143000"/>
          </a:xfrm>
        </p:spPr>
        <p:txBody>
          <a:bodyPr>
            <a:noAutofit/>
          </a:bodyPr>
          <a:lstStyle/>
          <a:p>
            <a:r>
              <a:rPr lang="en-US" b="1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Communication</a:t>
            </a:r>
            <a:r>
              <a:rPr lang="en-US" sz="3600" b="1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3600" b="1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en-US" sz="3600" b="1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(Ephesians 4:25-29)</a:t>
            </a:r>
            <a:endParaRPr lang="en-US" sz="3600" b="1" i="1" dirty="0">
              <a:effectLst>
                <a:glow rad="101600">
                  <a:schemeClr val="bg1">
                    <a:alpha val="6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2133600"/>
            <a:ext cx="9144000" cy="4724400"/>
          </a:xfrm>
        </p:spPr>
        <p:txBody>
          <a:bodyPr>
            <a:normAutofit lnSpcReduction="10000"/>
          </a:bodyPr>
          <a:lstStyle/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Is my spouse my closest confidant?</a:t>
            </a:r>
          </a:p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Do I always tell my spouse the truth?</a:t>
            </a:r>
          </a:p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Do I avoid sarcasm, hurtful remarks, public criticism or disagreement?</a:t>
            </a:r>
          </a:p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Do I regularly compliment my spouse?</a:t>
            </a:r>
          </a:p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Do I listen attentively when my spouse speaks to me?</a:t>
            </a:r>
          </a:p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Do I value my spouse’s opinion?</a:t>
            </a:r>
          </a:p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Do I avoid interrupting or contradicting my spouse?</a:t>
            </a:r>
          </a:p>
          <a:p>
            <a:endParaRPr lang="en-US" dirty="0" smtClean="0">
              <a:effectLst>
                <a:glow rad="101600">
                  <a:schemeClr val="bg1">
                    <a:alpha val="6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67400" y="76200"/>
            <a:ext cx="3124200" cy="203073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48200" y="274638"/>
            <a:ext cx="4038600" cy="1706562"/>
          </a:xfrm>
        </p:spPr>
        <p:txBody>
          <a:bodyPr>
            <a:noAutofit/>
          </a:bodyPr>
          <a:lstStyle/>
          <a:p>
            <a:r>
              <a:rPr lang="en-US" b="1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Kindness</a:t>
            </a:r>
            <a:r>
              <a:rPr lang="en-US" sz="3600" b="1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3600" b="1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en-US" sz="3600" b="1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(Ephesians 4:32)</a:t>
            </a:r>
            <a:endParaRPr lang="en-US" sz="3600" b="1" i="1" dirty="0">
              <a:effectLst>
                <a:glow rad="101600">
                  <a:schemeClr val="bg1">
                    <a:alpha val="6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2438400"/>
            <a:ext cx="8229600" cy="4419600"/>
          </a:xfrm>
        </p:spPr>
        <p:txBody>
          <a:bodyPr>
            <a:normAutofit/>
          </a:bodyPr>
          <a:lstStyle/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Do I treat my spouse as graciously as I would a guest?</a:t>
            </a:r>
          </a:p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Do I go out of my way to perform special acts of kindness for my spouse?</a:t>
            </a:r>
          </a:p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Am I well mannered at home and in public, or do I cause my spouse embracement?</a:t>
            </a:r>
          </a:p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Do I do unexpected things to show my spouse that I love them?</a:t>
            </a:r>
          </a:p>
          <a:p>
            <a:endParaRPr lang="en-US" dirty="0" smtClean="0">
              <a:effectLst>
                <a:glow rad="101600">
                  <a:schemeClr val="bg1">
                    <a:alpha val="6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  <a:p>
            <a:endParaRPr lang="en-US" dirty="0">
              <a:effectLst>
                <a:glow rad="101600">
                  <a:schemeClr val="bg1">
                    <a:alpha val="6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19200" y="228600"/>
            <a:ext cx="3124200" cy="207466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6705600" cy="1630362"/>
          </a:xfrm>
        </p:spPr>
        <p:txBody>
          <a:bodyPr>
            <a:noAutofit/>
          </a:bodyPr>
          <a:lstStyle/>
          <a:p>
            <a:r>
              <a:rPr lang="en-US" b="1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Moral Purity</a:t>
            </a:r>
            <a:r>
              <a:rPr lang="en-US" sz="3600" b="1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3600" b="1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en-US" sz="3600" b="1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(Ephesians 5:3-4)</a:t>
            </a:r>
            <a:endParaRPr lang="en-US" sz="3600" b="1" i="1" dirty="0">
              <a:effectLst>
                <a:glow rad="101600">
                  <a:schemeClr val="bg1">
                    <a:alpha val="6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2362200"/>
            <a:ext cx="8534400" cy="4495800"/>
          </a:xfrm>
        </p:spPr>
        <p:txBody>
          <a:bodyPr>
            <a:normAutofit lnSpcReduction="10000"/>
          </a:bodyPr>
          <a:lstStyle/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Do I keep my mind free from books,            magazines, internet, or entertainment that could stimulate fantasizing or thoughts that are not morally pure?</a:t>
            </a:r>
          </a:p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Wife – Do I dress modestly?</a:t>
            </a:r>
          </a:p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Husband – Do I look down and away when I see an immodestly dressed woman?</a:t>
            </a:r>
          </a:p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Do I avoid suggestive humor, conversation and behavior?</a:t>
            </a:r>
            <a:endParaRPr lang="en-US" dirty="0">
              <a:effectLst>
                <a:glow rad="101600">
                  <a:schemeClr val="bg1">
                    <a:alpha val="6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00" y="152400"/>
            <a:ext cx="2057400" cy="25717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b="1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Gratitude</a:t>
            </a:r>
            <a:r>
              <a:rPr lang="en-US" sz="3600" b="1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3600" b="1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en-US" sz="3600" b="1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(Proverbs 31:10, 26-28)</a:t>
            </a:r>
            <a:endParaRPr lang="en-US" sz="3600" b="1" i="1" dirty="0">
              <a:effectLst>
                <a:glow rad="101600">
                  <a:schemeClr val="bg1">
                    <a:alpha val="6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304800" y="2286000"/>
            <a:ext cx="5105400" cy="4343400"/>
          </a:xfrm>
        </p:spPr>
        <p:txBody>
          <a:bodyPr/>
          <a:lstStyle/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Do I regularly express appreciation for my spouse?</a:t>
            </a:r>
          </a:p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Do I praise my spouse?</a:t>
            </a:r>
          </a:p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Do I regularly say thank you for _________?</a:t>
            </a:r>
            <a:endParaRPr lang="en-US" dirty="0">
              <a:effectLst>
                <a:glow rad="101600">
                  <a:schemeClr val="bg1">
                    <a:alpha val="6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52999" y="1828800"/>
            <a:ext cx="3857625" cy="4572000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74638"/>
            <a:ext cx="5257800" cy="1630362"/>
          </a:xfrm>
        </p:spPr>
        <p:txBody>
          <a:bodyPr>
            <a:noAutofit/>
          </a:bodyPr>
          <a:lstStyle/>
          <a:p>
            <a:r>
              <a:rPr lang="en-US" b="1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Loyalty</a:t>
            </a:r>
            <a:r>
              <a:rPr lang="en-US" sz="3600" b="1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3600" b="1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en-US" sz="3600" b="1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(II Corinthians 13:7)</a:t>
            </a:r>
            <a:endParaRPr lang="en-US" sz="3600" b="1" i="1" dirty="0">
              <a:effectLst>
                <a:glow rad="101600">
                  <a:schemeClr val="bg1">
                    <a:alpha val="6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2209800"/>
            <a:ext cx="8382000" cy="4648200"/>
          </a:xfrm>
        </p:spPr>
        <p:txBody>
          <a:bodyPr>
            <a:normAutofit/>
          </a:bodyPr>
          <a:lstStyle/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Do I speak well of my spouse to others?</a:t>
            </a:r>
          </a:p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Do I focus on my spouse’s successes and positive traits, rather than their weaknesses and failures?</a:t>
            </a:r>
          </a:p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Do I hold in confidence personal matters that my spouse shares with me?</a:t>
            </a:r>
          </a:p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Do I support my spouse even in times of personal failure?</a:t>
            </a:r>
            <a:endParaRPr lang="en-US" dirty="0">
              <a:effectLst>
                <a:glow rad="101600">
                  <a:schemeClr val="bg1">
                    <a:alpha val="6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10200" y="152400"/>
            <a:ext cx="3200400" cy="21442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b="1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Acceptance</a:t>
            </a:r>
            <a:r>
              <a:rPr lang="en-US" sz="3600" b="1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3600" b="1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en-US" sz="3600" b="1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(Romans 15:7)</a:t>
            </a:r>
            <a:endParaRPr lang="en-US" sz="3600" b="1" i="1" dirty="0">
              <a:effectLst>
                <a:glow rad="101600">
                  <a:schemeClr val="bg1">
                    <a:alpha val="6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33600"/>
            <a:ext cx="5105400" cy="4724400"/>
          </a:xfrm>
        </p:spPr>
        <p:txBody>
          <a:bodyPr>
            <a:normAutofit/>
          </a:bodyPr>
          <a:lstStyle/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Do I love, accept and admire my spouse?</a:t>
            </a:r>
          </a:p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Does my spouse feel that they have the freedom to fail, without fear of criticism or rejection?</a:t>
            </a:r>
          </a:p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Do I express unconditional love for my spouse?</a:t>
            </a:r>
          </a:p>
          <a:p>
            <a:endParaRPr lang="en-US" dirty="0">
              <a:effectLst>
                <a:glow rad="101600">
                  <a:schemeClr val="bg1">
                    <a:alpha val="6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4000" y="2286000"/>
            <a:ext cx="3440066" cy="24384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6324600" cy="1706562"/>
          </a:xfrm>
        </p:spPr>
        <p:txBody>
          <a:bodyPr>
            <a:noAutofit/>
          </a:bodyPr>
          <a:lstStyle/>
          <a:p>
            <a:r>
              <a:rPr lang="en-US" b="1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Availability</a:t>
            </a:r>
            <a:r>
              <a:rPr lang="en-US" sz="3600" b="1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3600" b="1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en-US" sz="3600" b="1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(I Corinthians 7:3-5)</a:t>
            </a:r>
            <a:endParaRPr lang="en-US" sz="3600" b="1" i="1" dirty="0">
              <a:effectLst>
                <a:glow rad="101600">
                  <a:schemeClr val="bg1">
                    <a:alpha val="6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590800"/>
            <a:ext cx="8229600" cy="4267200"/>
          </a:xfrm>
        </p:spPr>
        <p:txBody>
          <a:bodyPr>
            <a:normAutofit lnSpcReduction="10000"/>
          </a:bodyPr>
          <a:lstStyle/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Does my spouse know that they have access to me, whenever they need me?</a:t>
            </a:r>
          </a:p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Do I ensure that my spouse and I have regular times alone together?</a:t>
            </a:r>
          </a:p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Am I willing to adjust my schedule to meet my spouse’s needs?</a:t>
            </a:r>
          </a:p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Am I willing to offer physical love, regardless of my personal feelings or desires?</a:t>
            </a:r>
            <a:endParaRPr lang="en-US" dirty="0">
              <a:effectLst>
                <a:glow rad="101600">
                  <a:schemeClr val="bg1">
                    <a:alpha val="6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3" cstate="print"/>
          <a:srcRect l="26000" t="12030" b="752"/>
          <a:stretch>
            <a:fillRect/>
          </a:stretch>
        </p:blipFill>
        <p:spPr bwMode="auto">
          <a:xfrm>
            <a:off x="5715000" y="228600"/>
            <a:ext cx="2819400" cy="22098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381000"/>
            <a:ext cx="4267200" cy="6477000"/>
          </a:xfrm>
        </p:spPr>
        <p:txBody>
          <a:bodyPr>
            <a:normAutofit/>
          </a:bodyPr>
          <a:lstStyle/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Commitment</a:t>
            </a:r>
          </a:p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Serving</a:t>
            </a:r>
          </a:p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Yielding rights</a:t>
            </a:r>
          </a:p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Forgiveness</a:t>
            </a:r>
          </a:p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Humility</a:t>
            </a:r>
          </a:p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Spiritual leadership (Husband)</a:t>
            </a:r>
          </a:p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Submission (Wife)</a:t>
            </a:r>
          </a:p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Patience</a:t>
            </a:r>
          </a:p>
          <a:p>
            <a:endParaRPr lang="en-US" sz="3600" dirty="0" smtClean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endParaRPr lang="en-US" sz="3600" dirty="0" smtClean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endParaRPr lang="en-US" sz="3600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4800600" y="381000"/>
            <a:ext cx="4343400" cy="6858000"/>
          </a:xfrm>
        </p:spPr>
        <p:txBody>
          <a:bodyPr>
            <a:normAutofit/>
          </a:bodyPr>
          <a:lstStyle/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Sensitivity </a:t>
            </a:r>
          </a:p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Communication</a:t>
            </a:r>
          </a:p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Kindness</a:t>
            </a:r>
          </a:p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Moral purity</a:t>
            </a:r>
          </a:p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Gratitude</a:t>
            </a:r>
          </a:p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Loyalty</a:t>
            </a:r>
          </a:p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Acceptance</a:t>
            </a:r>
          </a:p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Availability</a:t>
            </a:r>
          </a:p>
          <a:p>
            <a:endParaRPr lang="en-US" sz="3600" dirty="0" smtClean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endParaRPr lang="en-US" sz="3600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5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 rot="21379478">
            <a:off x="304800" y="609600"/>
            <a:ext cx="8458200" cy="286232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600" i="1" dirty="0" smtClean="0"/>
              <a:t>“And </a:t>
            </a:r>
            <a:r>
              <a:rPr lang="en-US" sz="3600" i="1" dirty="0" smtClean="0"/>
              <a:t>Jesus knew their thoughts, and said unto them, Every kingdom divided against itself is brought to desolation; and every city or house divided against itself shall not </a:t>
            </a:r>
            <a:r>
              <a:rPr lang="en-US" sz="3600" i="1" dirty="0" smtClean="0"/>
              <a:t>stand.” Matt. </a:t>
            </a:r>
            <a:r>
              <a:rPr lang="en-US" sz="3600" i="1" dirty="0" smtClean="0"/>
              <a:t>12:25 </a:t>
            </a:r>
            <a:endParaRPr lang="en-US" sz="3600" i="1" dirty="0"/>
          </a:p>
        </p:txBody>
      </p:sp>
      <p:sp>
        <p:nvSpPr>
          <p:cNvPr id="3" name="Rectangle 2"/>
          <p:cNvSpPr/>
          <p:nvPr/>
        </p:nvSpPr>
        <p:spPr>
          <a:xfrm rot="240768">
            <a:off x="990600" y="4419600"/>
            <a:ext cx="7086600" cy="120032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600" i="1" dirty="0" smtClean="0"/>
              <a:t>“Can </a:t>
            </a:r>
            <a:r>
              <a:rPr lang="en-US" sz="3600" i="1" dirty="0" smtClean="0"/>
              <a:t>two walk together, except they be agreed</a:t>
            </a:r>
            <a:r>
              <a:rPr lang="en-US" sz="3600" i="1" dirty="0" smtClean="0"/>
              <a:t>?” </a:t>
            </a:r>
            <a:r>
              <a:rPr lang="en-US" sz="3600" i="1" dirty="0" smtClean="0"/>
              <a:t>Amos 3:3 </a:t>
            </a:r>
            <a:endParaRPr lang="en-US" sz="3600" i="1" dirty="0"/>
          </a:p>
        </p:txBody>
      </p:sp>
    </p:spTree>
  </p:cSld>
  <p:clrMapOvr>
    <a:masterClrMapping/>
  </p:clrMapOvr>
  <p:transition>
    <p:fad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-228600" y="0"/>
            <a:ext cx="9372600" cy="69342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http://blog.revisionchurch.com/wp-content/uploads/2011/02/biblical-repentance_1.jpg"/>
          <p:cNvPicPr>
            <a:picLocks noChangeAspect="1" noChangeArrowheads="1"/>
          </p:cNvPicPr>
          <p:nvPr/>
        </p:nvPicPr>
        <p:blipFill>
          <a:blip r:embed="rId2" cstate="print"/>
          <a:srcRect r="-508" b="8333"/>
          <a:stretch>
            <a:fillRect/>
          </a:stretch>
        </p:blipFill>
        <p:spPr bwMode="auto">
          <a:xfrm>
            <a:off x="-221950" y="1143000"/>
            <a:ext cx="9365950" cy="4343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Ptr. Daniel White\Desktop\DSC0843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524000" y="-1143000"/>
            <a:ext cx="10668000" cy="8001000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900" b="1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Commitment</a:t>
            </a:r>
            <a:r>
              <a:rPr lang="en-US" b="1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b="1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en-US" sz="4000" b="1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(Romans 7:1-3)</a:t>
            </a:r>
            <a:endParaRPr lang="en-US" sz="4000" b="1" i="1" dirty="0">
              <a:effectLst>
                <a:glow rad="101600">
                  <a:schemeClr val="bg1">
                    <a:alpha val="6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33600"/>
            <a:ext cx="8229600" cy="4724400"/>
          </a:xfrm>
        </p:spPr>
        <p:txBody>
          <a:bodyPr>
            <a:normAutofit lnSpcReduction="10000"/>
          </a:bodyPr>
          <a:lstStyle/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Am I committed to stay married, regardless of my feelings or other circumstances, until separated by death?</a:t>
            </a:r>
          </a:p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Does my spouse know that I will never divorce them for any reason?</a:t>
            </a:r>
          </a:p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Next to my relationship with God, is my relationship with my spouse the highest priority in my life?</a:t>
            </a:r>
          </a:p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Do I faithfully pray for my spouse?</a:t>
            </a:r>
            <a:endParaRPr lang="en-US" dirty="0">
              <a:effectLst>
                <a:glow rad="101600">
                  <a:schemeClr val="bg1">
                    <a:alpha val="6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152400"/>
            <a:ext cx="1962150" cy="16368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10400" y="152400"/>
            <a:ext cx="1885950" cy="18859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57600" y="274638"/>
            <a:ext cx="5029200" cy="1630362"/>
          </a:xfrm>
        </p:spPr>
        <p:txBody>
          <a:bodyPr>
            <a:normAutofit/>
          </a:bodyPr>
          <a:lstStyle/>
          <a:p>
            <a:r>
              <a:rPr lang="en-US" sz="4900" b="1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Serving</a:t>
            </a:r>
            <a:r>
              <a:rPr lang="en-US" b="1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b="1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en-US" sz="4000" b="1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(Mark 10:44)</a:t>
            </a:r>
            <a:endParaRPr lang="en-US" sz="4000" b="1" i="1" dirty="0">
              <a:effectLst>
                <a:glow rad="101600">
                  <a:schemeClr val="bg1">
                    <a:alpha val="6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514600"/>
            <a:ext cx="8229600" cy="4343400"/>
          </a:xfrm>
        </p:spPr>
        <p:txBody>
          <a:bodyPr>
            <a:normAutofit lnSpcReduction="10000"/>
          </a:bodyPr>
          <a:lstStyle/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Do I put my spouses needs and desires ahead of my own?</a:t>
            </a:r>
          </a:p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Do I look for creative ways to please my spouse?</a:t>
            </a:r>
          </a:p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Am I content to serve, even when my spouse doesn’t seem to notice or appreciate my efforts?</a:t>
            </a:r>
          </a:p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Do I seek to help my spouse, especially when they are tried, sick or under pressure?</a:t>
            </a:r>
            <a:endParaRPr lang="en-US" dirty="0">
              <a:effectLst>
                <a:glow rad="101600">
                  <a:schemeClr val="bg1">
                    <a:alpha val="6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228600"/>
            <a:ext cx="3318017" cy="22098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274638"/>
            <a:ext cx="6553200" cy="1143000"/>
          </a:xfrm>
        </p:spPr>
        <p:txBody>
          <a:bodyPr>
            <a:normAutofit fontScale="90000"/>
          </a:bodyPr>
          <a:lstStyle/>
          <a:p>
            <a:r>
              <a:rPr lang="en-US" sz="4900" b="1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Yielding Rights</a:t>
            </a:r>
            <a:r>
              <a:rPr lang="en-US" b="1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b="1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en-US" sz="4000" b="1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(Philippians 2:5-8)</a:t>
            </a:r>
            <a:endParaRPr lang="en-US" sz="4000" b="1" i="1" dirty="0">
              <a:effectLst>
                <a:glow rad="101600">
                  <a:schemeClr val="bg1">
                    <a:alpha val="6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52600"/>
            <a:ext cx="8229600" cy="4800600"/>
          </a:xfrm>
        </p:spPr>
        <p:txBody>
          <a:bodyPr>
            <a:normAutofit/>
          </a:bodyPr>
          <a:lstStyle/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Have I yielded all my expectations                  concerning my spouse to the Lord?</a:t>
            </a:r>
          </a:p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Do I trust God alone to meet all of my physical, emotional and spiritual needs?</a:t>
            </a:r>
          </a:p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Have I yielded to God my “right” to my own time, fulfillment of personal desires, possessions and independence?</a:t>
            </a:r>
          </a:p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How do I respond when I feel my rights have been violated (anger / impatience)?</a:t>
            </a:r>
            <a:endParaRPr lang="en-US" dirty="0">
              <a:effectLst>
                <a:glow rad="101600">
                  <a:schemeClr val="bg1">
                    <a:alpha val="6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81800" y="228600"/>
            <a:ext cx="2209800" cy="231912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4419600" cy="1782762"/>
          </a:xfrm>
        </p:spPr>
        <p:txBody>
          <a:bodyPr>
            <a:normAutofit/>
          </a:bodyPr>
          <a:lstStyle/>
          <a:p>
            <a:r>
              <a:rPr lang="en-US" sz="4900" b="1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Forgiveness</a:t>
            </a:r>
            <a:r>
              <a:rPr lang="en-US" b="1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/>
            </a:r>
            <a:br>
              <a:rPr lang="en-US" b="1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</a:br>
            <a:r>
              <a:rPr lang="en-US" sz="4000" b="1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(Colossians 3:13)</a:t>
            </a:r>
            <a:endParaRPr lang="en-US" sz="4000" b="1" i="1" dirty="0">
              <a:effectLst>
                <a:glow rad="101600">
                  <a:schemeClr val="bg1">
                    <a:alpha val="6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2590800"/>
            <a:ext cx="6324600" cy="4267200"/>
          </a:xfrm>
        </p:spPr>
        <p:txBody>
          <a:bodyPr>
            <a:normAutofit/>
          </a:bodyPr>
          <a:lstStyle/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Do I seek to resolve each conflict or misunderstanding as soon as possible?</a:t>
            </a:r>
          </a:p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Am I willing to “forgive and forget” past failures, and not hold it against them?</a:t>
            </a:r>
          </a:p>
          <a:p>
            <a:r>
              <a:rPr lang="en-US" i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Am I quick to say – </a:t>
            </a:r>
            <a:r>
              <a:rPr lang="en-US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“I was wrong, will you please forgive me.”</a:t>
            </a:r>
          </a:p>
          <a:p>
            <a:pPr>
              <a:buNone/>
            </a:pPr>
            <a:endParaRPr lang="en-US" i="1" dirty="0">
              <a:effectLst>
                <a:glow rad="101600">
                  <a:schemeClr val="bg1">
                    <a:alpha val="6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67400" y="152400"/>
            <a:ext cx="2743200" cy="27432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81400" y="274638"/>
            <a:ext cx="5334000" cy="1143000"/>
          </a:xfrm>
        </p:spPr>
        <p:txBody>
          <a:bodyPr>
            <a:normAutofit fontScale="90000"/>
          </a:bodyPr>
          <a:lstStyle/>
          <a:p>
            <a:r>
              <a:rPr lang="en-US" sz="4900" b="1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Humility</a:t>
            </a:r>
            <a:r>
              <a:rPr lang="en-US" b="1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b="1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en-US" sz="4000" b="1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(Philippians 2:3)</a:t>
            </a:r>
            <a:endParaRPr lang="en-US" sz="4000" b="1" i="1" dirty="0">
              <a:effectLst>
                <a:glow rad="101600">
                  <a:schemeClr val="bg1">
                    <a:alpha val="6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2362200"/>
            <a:ext cx="8991600" cy="4800600"/>
          </a:xfrm>
        </p:spPr>
        <p:txBody>
          <a:bodyPr>
            <a:normAutofit/>
          </a:bodyPr>
          <a:lstStyle/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Do take the first step in reconciliation?</a:t>
            </a:r>
          </a:p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I am quick to admit my faults?</a:t>
            </a:r>
          </a:p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Am I content to not have the last word?</a:t>
            </a:r>
          </a:p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Am I willing to relinquish my right to be understood?</a:t>
            </a:r>
          </a:p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Do I always have to prove my point or be right in an argument?</a:t>
            </a:r>
          </a:p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Do I manipulate my spouse to get my own way?</a:t>
            </a:r>
          </a:p>
          <a:p>
            <a:endParaRPr lang="en-US" dirty="0" smtClean="0">
              <a:effectLst>
                <a:glow rad="101600">
                  <a:schemeClr val="bg1">
                    <a:alpha val="6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  <a:p>
            <a:endParaRPr lang="en-US" dirty="0">
              <a:effectLst>
                <a:glow rad="101600">
                  <a:schemeClr val="bg1">
                    <a:alpha val="6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95400" y="152400"/>
            <a:ext cx="2209800" cy="22098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38600" y="274638"/>
            <a:ext cx="4648200" cy="2087562"/>
          </a:xfrm>
        </p:spPr>
        <p:txBody>
          <a:bodyPr>
            <a:normAutofit fontScale="90000"/>
          </a:bodyPr>
          <a:lstStyle/>
          <a:p>
            <a:r>
              <a:rPr lang="en-US" sz="4900" b="1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Leadership (Husband)</a:t>
            </a:r>
            <a:r>
              <a:rPr lang="en-US" b="1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/>
            </a:r>
            <a:br>
              <a:rPr lang="en-US" b="1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</a:br>
            <a:r>
              <a:rPr lang="en-US" sz="4000" b="1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(Ephesians 5:23)</a:t>
            </a:r>
            <a:endParaRPr lang="en-US" sz="4000" b="1" i="1" dirty="0">
              <a:effectLst>
                <a:glow rad="101600">
                  <a:schemeClr val="bg1">
                    <a:alpha val="6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971800"/>
            <a:ext cx="8229600" cy="3886200"/>
          </a:xfrm>
        </p:spPr>
        <p:txBody>
          <a:bodyPr>
            <a:normAutofit/>
          </a:bodyPr>
          <a:lstStyle/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Do I have a personal devotional life?</a:t>
            </a:r>
          </a:p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Do I have a prayer life?</a:t>
            </a:r>
          </a:p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I am I faithful in attending my Local Church?</a:t>
            </a:r>
          </a:p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Do I seek the Lord in decisions?</a:t>
            </a:r>
          </a:p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Am I a spiritual example to be followed?</a:t>
            </a:r>
          </a:p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Do I possess the qualities of a spiritual man?</a:t>
            </a:r>
            <a:endParaRPr lang="en-US" dirty="0">
              <a:effectLst>
                <a:glow rad="101600">
                  <a:schemeClr val="bg1">
                    <a:alpha val="6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52600" y="152400"/>
            <a:ext cx="2000250" cy="2763878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4114800" cy="2239962"/>
          </a:xfrm>
        </p:spPr>
        <p:txBody>
          <a:bodyPr>
            <a:normAutofit fontScale="90000"/>
          </a:bodyPr>
          <a:lstStyle/>
          <a:p>
            <a:r>
              <a:rPr lang="en-US" sz="4900" b="1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Submission (Wife)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/>
            </a:r>
            <a:b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</a:br>
            <a:r>
              <a:rPr lang="en-US" sz="4000" b="1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(Ephesians 5:22-24)</a:t>
            </a:r>
            <a:endParaRPr lang="en-US" sz="4000" b="1" i="1" dirty="0">
              <a:effectLst>
                <a:glow rad="101600">
                  <a:schemeClr val="bg1">
                    <a:alpha val="6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3048000"/>
            <a:ext cx="8839200" cy="381000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Do I willingly yield to my husband’s authority in all things?</a:t>
            </a:r>
          </a:p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Do I communicate an attitude of submission, as well as submissive actions?</a:t>
            </a:r>
          </a:p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Do I seek my husband’s counsel?</a:t>
            </a:r>
          </a:p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Do I act independently of my husband?</a:t>
            </a:r>
          </a:p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Am I teaching our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children and grandchildren,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by my example and words, to honor and obey their father?</a:t>
            </a:r>
            <a:endParaRPr lang="en-US" dirty="0">
              <a:effectLst>
                <a:glow rad="101600">
                  <a:schemeClr val="bg1">
                    <a:alpha val="6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00600" y="304800"/>
            <a:ext cx="4038600" cy="262509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625</TotalTime>
  <Words>1030</Words>
  <Application>Microsoft Office PowerPoint</Application>
  <PresentationFormat>On-screen Show (4:3)</PresentationFormat>
  <Paragraphs>126</Paragraphs>
  <Slides>21</Slides>
  <Notes>19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Office Theme</vt:lpstr>
      <vt:lpstr>Sixteen necessary qualities for a successful marriage</vt:lpstr>
      <vt:lpstr>Slide 2</vt:lpstr>
      <vt:lpstr>Commitment (Romans 7:1-3)</vt:lpstr>
      <vt:lpstr>Serving (Mark 10:44)</vt:lpstr>
      <vt:lpstr>Yielding Rights (Philippians 2:5-8)</vt:lpstr>
      <vt:lpstr>Forgiveness (Colossians 3:13)</vt:lpstr>
      <vt:lpstr>Humility (Philippians 2:3)</vt:lpstr>
      <vt:lpstr>Leadership (Husband) (Ephesians 5:23)</vt:lpstr>
      <vt:lpstr>Submission (Wife) (Ephesians 5:22-24)</vt:lpstr>
      <vt:lpstr>Patience (I Corinthians 13:4)</vt:lpstr>
      <vt:lpstr>Sensitivity (I Peter 3:7)</vt:lpstr>
      <vt:lpstr>Communication (Ephesians 4:25-29)</vt:lpstr>
      <vt:lpstr>Kindness (Ephesians 4:32)</vt:lpstr>
      <vt:lpstr>Moral Purity (Ephesians 5:3-4)</vt:lpstr>
      <vt:lpstr>Gratitude (Proverbs 31:10, 26-28)</vt:lpstr>
      <vt:lpstr>Loyalty (II Corinthians 13:7)</vt:lpstr>
      <vt:lpstr>Acceptance (Romans 15:7)</vt:lpstr>
      <vt:lpstr>Availability (I Corinthians 7:3-5)</vt:lpstr>
      <vt:lpstr>Slide 19</vt:lpstr>
      <vt:lpstr>Slide 20</vt:lpstr>
      <vt:lpstr>Slide 21</vt:lpstr>
    </vt:vector>
  </TitlesOfParts>
  <Company>Toshiba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Fifteen necessary qualities of a successful marriage</dc:title>
  <dc:creator>Ptr. Daniel White</dc:creator>
  <cp:lastModifiedBy>Pastor Daniel White</cp:lastModifiedBy>
  <cp:revision>43</cp:revision>
  <dcterms:created xsi:type="dcterms:W3CDTF">2009-02-11T20:16:39Z</dcterms:created>
  <dcterms:modified xsi:type="dcterms:W3CDTF">2013-06-30T11:49:01Z</dcterms:modified>
</cp:coreProperties>
</file>