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7"/>
  </p:notesMasterIdLst>
  <p:sldIdLst>
    <p:sldId id="310" r:id="rId2"/>
    <p:sldId id="257" r:id="rId3"/>
    <p:sldId id="258" r:id="rId4"/>
    <p:sldId id="259" r:id="rId5"/>
    <p:sldId id="260" r:id="rId6"/>
    <p:sldId id="261" r:id="rId7"/>
    <p:sldId id="262" r:id="rId8"/>
    <p:sldId id="263" r:id="rId9"/>
    <p:sldId id="264" r:id="rId10"/>
    <p:sldId id="265" r:id="rId11"/>
    <p:sldId id="266" r:id="rId12"/>
    <p:sldId id="267" r:id="rId13"/>
    <p:sldId id="268" r:id="rId14"/>
    <p:sldId id="311"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4660"/>
  </p:normalViewPr>
  <p:slideViewPr>
    <p:cSldViewPr>
      <p:cViewPr varScale="1">
        <p:scale>
          <a:sx n="66" d="100"/>
          <a:sy n="66" d="100"/>
        </p:scale>
        <p:origin x="-234" y="-25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D4C55DF-5BE9-486F-A635-310A33E533E9}" type="datetimeFigureOut">
              <a:rPr lang="en-US" smtClean="0"/>
              <a:t>3/19/2015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5A29DB0-76CF-44C7-BEE1-1085CD2F9415}" type="slidenum">
              <a:rPr lang="en-US" smtClean="0"/>
              <a:t>‹#›</a:t>
            </a:fld>
            <a:endParaRPr lang="en-US"/>
          </a:p>
        </p:txBody>
      </p:sp>
    </p:spTree>
    <p:extLst>
      <p:ext uri="{BB962C8B-B14F-4D97-AF65-F5344CB8AC3E}">
        <p14:creationId xmlns:p14="http://schemas.microsoft.com/office/powerpoint/2010/main" val="6305757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7FFFAE-449A-435C-89CA-E65AB9216DE7}"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A8A988-FB35-4F81-949D-909512539025}"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A8A988-FB35-4F81-949D-909512539025}"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A8A988-FB35-4F81-949D-909512539025}"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A8A988-FB35-4F81-949D-909512539025}" type="slidenum">
              <a:rPr lang="en-US" smtClean="0"/>
              <a:pPr/>
              <a:t>16</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A8A988-FB35-4F81-949D-909512539025}" type="slidenum">
              <a:rPr lang="en-US" smtClean="0"/>
              <a:pPr/>
              <a:t>18</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A8A988-FB35-4F81-949D-909512539025}" type="slidenum">
              <a:rPr lang="en-US" smtClean="0"/>
              <a:pPr/>
              <a:t>19</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A8A988-FB35-4F81-949D-909512539025}" type="slidenum">
              <a:rPr lang="en-US" smtClean="0"/>
              <a:pPr/>
              <a:t>20</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A8A988-FB35-4F81-949D-909512539025}" type="slidenum">
              <a:rPr lang="en-US" smtClean="0"/>
              <a:pPr/>
              <a:t>21</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A8A988-FB35-4F81-949D-909512539025}" type="slidenum">
              <a:rPr lang="en-US" smtClean="0"/>
              <a:pPr/>
              <a:t>22</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A8A988-FB35-4F81-949D-909512539025}" type="slidenum">
              <a:rPr lang="en-US" smtClean="0"/>
              <a:pPr/>
              <a:t>23</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A8A988-FB35-4F81-949D-909512539025}" type="slidenum">
              <a:rPr lang="en-US" smtClean="0"/>
              <a:pPr/>
              <a:t>25</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9A8A988-FB35-4F81-949D-909512539025}" type="slidenum">
              <a:rPr lang="en-US" smtClean="0"/>
              <a:pPr/>
              <a:t>26</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A8A988-FB35-4F81-949D-909512539025}" type="slidenum">
              <a:rPr lang="en-US" smtClean="0"/>
              <a:pPr/>
              <a:t>27</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A8A988-FB35-4F81-949D-909512539025}" type="slidenum">
              <a:rPr lang="en-US" smtClean="0"/>
              <a:pPr/>
              <a:t>28</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9A8A988-FB35-4F81-949D-909512539025}" type="slidenum">
              <a:rPr lang="en-US" smtClean="0"/>
              <a:pPr/>
              <a:t>29</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A8A988-FB35-4F81-949D-909512539025}" type="slidenum">
              <a:rPr lang="en-US" smtClean="0"/>
              <a:pPr/>
              <a:t>30</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A8A988-FB35-4F81-949D-909512539025}" type="slidenum">
              <a:rPr lang="en-US" smtClean="0"/>
              <a:pPr/>
              <a:t>31</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9A8A988-FB35-4F81-949D-909512539025}" type="slidenum">
              <a:rPr lang="en-US" smtClean="0"/>
              <a:pPr/>
              <a:t>32</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9A8A988-FB35-4F81-949D-909512539025}" type="slidenum">
              <a:rPr lang="en-US" smtClean="0"/>
              <a:pPr/>
              <a:t>36</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A8A988-FB35-4F81-949D-909512539025}" type="slidenum">
              <a:rPr lang="en-US" smtClean="0"/>
              <a:pPr/>
              <a:t>37</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A8A988-FB35-4F81-949D-909512539025}"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9A8A988-FB35-4F81-949D-909512539025}" type="slidenum">
              <a:rPr lang="en-US" smtClean="0"/>
              <a:pPr/>
              <a:t>38</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A8A988-FB35-4F81-949D-909512539025}" type="slidenum">
              <a:rPr lang="en-US" smtClean="0"/>
              <a:pPr/>
              <a:t>39</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9A8A988-FB35-4F81-949D-909512539025}" type="slidenum">
              <a:rPr lang="en-US" smtClean="0"/>
              <a:pPr/>
              <a:t>40</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A8A988-FB35-4F81-949D-909512539025}" type="slidenum">
              <a:rPr lang="en-US" smtClean="0"/>
              <a:pPr/>
              <a:t>41</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9A8A988-FB35-4F81-949D-909512539025}" type="slidenum">
              <a:rPr lang="en-US" smtClean="0"/>
              <a:pPr/>
              <a:t>42</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A8A988-FB35-4F81-949D-909512539025}" type="slidenum">
              <a:rPr lang="en-US" smtClean="0"/>
              <a:pPr/>
              <a:t>43</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A8A988-FB35-4F81-949D-909512539025}" type="slidenum">
              <a:rPr lang="en-US" smtClean="0"/>
              <a:pPr/>
              <a:t>44</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A8A988-FB35-4F81-949D-909512539025}" type="slidenum">
              <a:rPr lang="en-US" smtClean="0"/>
              <a:pPr/>
              <a:t>45</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A8A988-FB35-4F81-949D-909512539025}" type="slidenum">
              <a:rPr lang="en-US" smtClean="0"/>
              <a:pPr/>
              <a:t>46</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9A8A988-FB35-4F81-949D-909512539025}" type="slidenum">
              <a:rPr lang="en-US" smtClean="0"/>
              <a:pPr/>
              <a:t>47</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A8A988-FB35-4F81-949D-909512539025}" type="slidenum">
              <a:rPr lang="en-US" smtClean="0"/>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A8A988-FB35-4F81-949D-909512539025}" type="slidenum">
              <a:rPr lang="en-US" smtClean="0"/>
              <a:pPr/>
              <a:t>48</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A8A988-FB35-4F81-949D-909512539025}" type="slidenum">
              <a:rPr lang="en-US" smtClean="0"/>
              <a:pPr/>
              <a:t>49</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A8A988-FB35-4F81-949D-909512539025}" type="slidenum">
              <a:rPr lang="en-US" smtClean="0"/>
              <a:pPr/>
              <a:t>50</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A8A988-FB35-4F81-949D-909512539025}" type="slidenum">
              <a:rPr lang="en-US" smtClean="0"/>
              <a:pPr/>
              <a:t>51</a:t>
            </a:fld>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A8A988-FB35-4F81-949D-909512539025}" type="slidenum">
              <a:rPr lang="en-US" smtClean="0"/>
              <a:pPr/>
              <a:t>52</a:t>
            </a:fld>
            <a:endParaRPr 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A8A988-FB35-4F81-949D-909512539025}" type="slidenum">
              <a:rPr lang="en-US" smtClean="0"/>
              <a:pPr/>
              <a:t>53</a:t>
            </a:fld>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A8A988-FB35-4F81-949D-909512539025}" type="slidenum">
              <a:rPr lang="en-US" smtClean="0"/>
              <a:pPr/>
              <a:t>54</a:t>
            </a:fld>
            <a:endParaRPr 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A8A988-FB35-4F81-949D-909512539025}" type="slidenum">
              <a:rPr lang="en-US" smtClean="0"/>
              <a:pPr/>
              <a:t>55</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A8A988-FB35-4F81-949D-909512539025}"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A8A988-FB35-4F81-949D-909512539025}"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A8A988-FB35-4F81-949D-909512539025}"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A8A988-FB35-4F81-949D-909512539025}"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A8A988-FB35-4F81-949D-909512539025}"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F9EABC3-DE15-4E10-A6B3-78AB07A0EC26}" type="datetimeFigureOut">
              <a:rPr lang="en-US" smtClean="0"/>
              <a:t>3/19/2015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3F9FEE-9222-4C5B-9D80-1C2AB021D6DF}" type="slidenum">
              <a:rPr lang="en-US" smtClean="0"/>
              <a:t>‹#›</a:t>
            </a:fld>
            <a:endParaRPr lang="en-US"/>
          </a:p>
        </p:txBody>
      </p:sp>
    </p:spTree>
    <p:extLst>
      <p:ext uri="{BB962C8B-B14F-4D97-AF65-F5344CB8AC3E}">
        <p14:creationId xmlns:p14="http://schemas.microsoft.com/office/powerpoint/2010/main" val="3679880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F9EABC3-DE15-4E10-A6B3-78AB07A0EC26}" type="datetimeFigureOut">
              <a:rPr lang="en-US" smtClean="0"/>
              <a:t>3/19/2015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3F9FEE-9222-4C5B-9D80-1C2AB021D6DF}" type="slidenum">
              <a:rPr lang="en-US" smtClean="0"/>
              <a:t>‹#›</a:t>
            </a:fld>
            <a:endParaRPr lang="en-US"/>
          </a:p>
        </p:txBody>
      </p:sp>
    </p:spTree>
    <p:extLst>
      <p:ext uri="{BB962C8B-B14F-4D97-AF65-F5344CB8AC3E}">
        <p14:creationId xmlns:p14="http://schemas.microsoft.com/office/powerpoint/2010/main" val="3392204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F9EABC3-DE15-4E10-A6B3-78AB07A0EC26}" type="datetimeFigureOut">
              <a:rPr lang="en-US" smtClean="0"/>
              <a:t>3/19/2015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3F9FEE-9222-4C5B-9D80-1C2AB021D6DF}" type="slidenum">
              <a:rPr lang="en-US" smtClean="0"/>
              <a:t>‹#›</a:t>
            </a:fld>
            <a:endParaRPr lang="en-US"/>
          </a:p>
        </p:txBody>
      </p:sp>
    </p:spTree>
    <p:extLst>
      <p:ext uri="{BB962C8B-B14F-4D97-AF65-F5344CB8AC3E}">
        <p14:creationId xmlns:p14="http://schemas.microsoft.com/office/powerpoint/2010/main" val="103323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F9EABC3-DE15-4E10-A6B3-78AB07A0EC26}" type="datetimeFigureOut">
              <a:rPr lang="en-US" smtClean="0"/>
              <a:t>3/19/2015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3F9FEE-9222-4C5B-9D80-1C2AB021D6DF}" type="slidenum">
              <a:rPr lang="en-US" smtClean="0"/>
              <a:t>‹#›</a:t>
            </a:fld>
            <a:endParaRPr lang="en-US"/>
          </a:p>
        </p:txBody>
      </p:sp>
    </p:spTree>
    <p:extLst>
      <p:ext uri="{BB962C8B-B14F-4D97-AF65-F5344CB8AC3E}">
        <p14:creationId xmlns:p14="http://schemas.microsoft.com/office/powerpoint/2010/main" val="545625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F9EABC3-DE15-4E10-A6B3-78AB07A0EC26}" type="datetimeFigureOut">
              <a:rPr lang="en-US" smtClean="0"/>
              <a:t>3/19/2015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3F9FEE-9222-4C5B-9D80-1C2AB021D6DF}" type="slidenum">
              <a:rPr lang="en-US" smtClean="0"/>
              <a:t>‹#›</a:t>
            </a:fld>
            <a:endParaRPr lang="en-US"/>
          </a:p>
        </p:txBody>
      </p:sp>
    </p:spTree>
    <p:extLst>
      <p:ext uri="{BB962C8B-B14F-4D97-AF65-F5344CB8AC3E}">
        <p14:creationId xmlns:p14="http://schemas.microsoft.com/office/powerpoint/2010/main" val="2690848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F9EABC3-DE15-4E10-A6B3-78AB07A0EC26}" type="datetimeFigureOut">
              <a:rPr lang="en-US" smtClean="0"/>
              <a:t>3/19/2015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3F9FEE-9222-4C5B-9D80-1C2AB021D6DF}" type="slidenum">
              <a:rPr lang="en-US" smtClean="0"/>
              <a:t>‹#›</a:t>
            </a:fld>
            <a:endParaRPr lang="en-US"/>
          </a:p>
        </p:txBody>
      </p:sp>
    </p:spTree>
    <p:extLst>
      <p:ext uri="{BB962C8B-B14F-4D97-AF65-F5344CB8AC3E}">
        <p14:creationId xmlns:p14="http://schemas.microsoft.com/office/powerpoint/2010/main" val="488991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F9EABC3-DE15-4E10-A6B3-78AB07A0EC26}" type="datetimeFigureOut">
              <a:rPr lang="en-US" smtClean="0"/>
              <a:t>3/19/2015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23F9FEE-9222-4C5B-9D80-1C2AB021D6DF}" type="slidenum">
              <a:rPr lang="en-US" smtClean="0"/>
              <a:t>‹#›</a:t>
            </a:fld>
            <a:endParaRPr lang="en-US"/>
          </a:p>
        </p:txBody>
      </p:sp>
    </p:spTree>
    <p:extLst>
      <p:ext uri="{BB962C8B-B14F-4D97-AF65-F5344CB8AC3E}">
        <p14:creationId xmlns:p14="http://schemas.microsoft.com/office/powerpoint/2010/main" val="1367946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F9EABC3-DE15-4E10-A6B3-78AB07A0EC26}" type="datetimeFigureOut">
              <a:rPr lang="en-US" smtClean="0"/>
              <a:t>3/19/2015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23F9FEE-9222-4C5B-9D80-1C2AB021D6DF}" type="slidenum">
              <a:rPr lang="en-US" smtClean="0"/>
              <a:t>‹#›</a:t>
            </a:fld>
            <a:endParaRPr lang="en-US"/>
          </a:p>
        </p:txBody>
      </p:sp>
    </p:spTree>
    <p:extLst>
      <p:ext uri="{BB962C8B-B14F-4D97-AF65-F5344CB8AC3E}">
        <p14:creationId xmlns:p14="http://schemas.microsoft.com/office/powerpoint/2010/main" val="2517164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9EABC3-DE15-4E10-A6B3-78AB07A0EC26}" type="datetimeFigureOut">
              <a:rPr lang="en-US" smtClean="0"/>
              <a:t>3/19/2015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23F9FEE-9222-4C5B-9D80-1C2AB021D6DF}" type="slidenum">
              <a:rPr lang="en-US" smtClean="0"/>
              <a:t>‹#›</a:t>
            </a:fld>
            <a:endParaRPr lang="en-US"/>
          </a:p>
        </p:txBody>
      </p:sp>
    </p:spTree>
    <p:extLst>
      <p:ext uri="{BB962C8B-B14F-4D97-AF65-F5344CB8AC3E}">
        <p14:creationId xmlns:p14="http://schemas.microsoft.com/office/powerpoint/2010/main" val="1289670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F9EABC3-DE15-4E10-A6B3-78AB07A0EC26}" type="datetimeFigureOut">
              <a:rPr lang="en-US" smtClean="0"/>
              <a:t>3/19/2015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3F9FEE-9222-4C5B-9D80-1C2AB021D6DF}" type="slidenum">
              <a:rPr lang="en-US" smtClean="0"/>
              <a:t>‹#›</a:t>
            </a:fld>
            <a:endParaRPr lang="en-US"/>
          </a:p>
        </p:txBody>
      </p:sp>
    </p:spTree>
    <p:extLst>
      <p:ext uri="{BB962C8B-B14F-4D97-AF65-F5344CB8AC3E}">
        <p14:creationId xmlns:p14="http://schemas.microsoft.com/office/powerpoint/2010/main" val="2314519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F9EABC3-DE15-4E10-A6B3-78AB07A0EC26}" type="datetimeFigureOut">
              <a:rPr lang="en-US" smtClean="0"/>
              <a:t>3/19/2015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3F9FEE-9222-4C5B-9D80-1C2AB021D6DF}" type="slidenum">
              <a:rPr lang="en-US" smtClean="0"/>
              <a:t>‹#›</a:t>
            </a:fld>
            <a:endParaRPr lang="en-US"/>
          </a:p>
        </p:txBody>
      </p:sp>
    </p:spTree>
    <p:extLst>
      <p:ext uri="{BB962C8B-B14F-4D97-AF65-F5344CB8AC3E}">
        <p14:creationId xmlns:p14="http://schemas.microsoft.com/office/powerpoint/2010/main" val="2860049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9EABC3-DE15-4E10-A6B3-78AB07A0EC26}" type="datetimeFigureOut">
              <a:rPr lang="en-US" smtClean="0"/>
              <a:t>3/19/2015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3F9FEE-9222-4C5B-9D80-1C2AB021D6DF}" type="slidenum">
              <a:rPr lang="en-US" smtClean="0"/>
              <a:t>‹#›</a:t>
            </a:fld>
            <a:endParaRPr lang="en-US"/>
          </a:p>
        </p:txBody>
      </p:sp>
    </p:spTree>
    <p:extLst>
      <p:ext uri="{BB962C8B-B14F-4D97-AF65-F5344CB8AC3E}">
        <p14:creationId xmlns:p14="http://schemas.microsoft.com/office/powerpoint/2010/main" val="1636108864"/>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5.jpeg"/><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3.jpeg"/></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28.jpeg"/><Relationship Id="rId4" Type="http://schemas.openxmlformats.org/officeDocument/2006/relationships/image" Target="../media/image27.jpeg"/></Relationships>
</file>

<file path=ppt/slides/_rels/slide22.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32.jpeg"/><Relationship Id="rId11" Type="http://schemas.openxmlformats.org/officeDocument/2006/relationships/image" Target="../media/image37.jpeg"/><Relationship Id="rId5" Type="http://schemas.openxmlformats.org/officeDocument/2006/relationships/image" Target="../media/image31.jpeg"/><Relationship Id="rId10" Type="http://schemas.openxmlformats.org/officeDocument/2006/relationships/image" Target="../media/image36.jpeg"/><Relationship Id="rId4" Type="http://schemas.openxmlformats.org/officeDocument/2006/relationships/image" Target="../media/image30.jpeg"/><Relationship Id="rId9" Type="http://schemas.openxmlformats.org/officeDocument/2006/relationships/image" Target="../media/image35.jpeg"/></Relationships>
</file>

<file path=ppt/slides/_rels/slide2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41.jpeg"/><Relationship Id="rId7" Type="http://schemas.openxmlformats.org/officeDocument/2006/relationships/image" Target="../media/image45.jpe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2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47.jpeg"/></Relationships>
</file>

<file path=ppt/slides/_rels/slide2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jpeg"/></Relationships>
</file>

<file path=ppt/slides/_rels/slide3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7.xml"/><Relationship Id="rId1" Type="http://schemas.openxmlformats.org/officeDocument/2006/relationships/slideLayout" Target="../slideLayouts/slideLayout6.xml"/><Relationship Id="rId4" Type="http://schemas.openxmlformats.org/officeDocument/2006/relationships/image" Target="../media/image43.jpeg"/></Relationships>
</file>

<file path=ppt/slides/_rels/slide33.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43.jpeg"/><Relationship Id="rId4" Type="http://schemas.openxmlformats.org/officeDocument/2006/relationships/image" Target="../media/image60.jpeg"/></Relationships>
</file>

<file path=ppt/slides/_rels/slide3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43.jpeg"/></Relationships>
</file>

<file path=ppt/slides/_rels/slide38.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32.xml"/><Relationship Id="rId1" Type="http://schemas.openxmlformats.org/officeDocument/2006/relationships/slideLayout" Target="../slideLayouts/slideLayout6.xml"/><Relationship Id="rId4" Type="http://schemas.openxmlformats.org/officeDocument/2006/relationships/image" Target="../media/image43.jpeg"/></Relationships>
</file>

<file path=ppt/slides/_rels/slide41.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68.jpeg"/><Relationship Id="rId5" Type="http://schemas.openxmlformats.org/officeDocument/2006/relationships/image" Target="../media/image67.jpeg"/><Relationship Id="rId4" Type="http://schemas.openxmlformats.org/officeDocument/2006/relationships/image" Target="../media/image66.jpeg"/></Relationships>
</file>

<file path=ppt/slides/_rels/slide42.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8" Type="http://schemas.openxmlformats.org/officeDocument/2006/relationships/image" Target="../media/image75.jpeg"/><Relationship Id="rId3" Type="http://schemas.openxmlformats.org/officeDocument/2006/relationships/image" Target="../media/image70.jpeg"/><Relationship Id="rId7" Type="http://schemas.openxmlformats.org/officeDocument/2006/relationships/image" Target="../media/image74.gif"/><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73.gif"/><Relationship Id="rId5" Type="http://schemas.openxmlformats.org/officeDocument/2006/relationships/image" Target="../media/image72.jpeg"/><Relationship Id="rId4" Type="http://schemas.openxmlformats.org/officeDocument/2006/relationships/image" Target="../media/image71.jpeg"/><Relationship Id="rId9" Type="http://schemas.openxmlformats.org/officeDocument/2006/relationships/image" Target="../media/image76.jpeg"/></Relationships>
</file>

<file path=ppt/slides/_rels/slide44.xml.rels><?xml version="1.0" encoding="UTF-8" standalone="yes"?>
<Relationships xmlns="http://schemas.openxmlformats.org/package/2006/relationships"><Relationship Id="rId8" Type="http://schemas.openxmlformats.org/officeDocument/2006/relationships/image" Target="../media/image82.jpeg"/><Relationship Id="rId13" Type="http://schemas.openxmlformats.org/officeDocument/2006/relationships/image" Target="../media/image87.jpeg"/><Relationship Id="rId3" Type="http://schemas.openxmlformats.org/officeDocument/2006/relationships/image" Target="../media/image77.jpeg"/><Relationship Id="rId7" Type="http://schemas.openxmlformats.org/officeDocument/2006/relationships/image" Target="../media/image81.png"/><Relationship Id="rId12" Type="http://schemas.openxmlformats.org/officeDocument/2006/relationships/image" Target="../media/image86.jpeg"/><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80.png"/><Relationship Id="rId11" Type="http://schemas.openxmlformats.org/officeDocument/2006/relationships/image" Target="../media/image85.jpeg"/><Relationship Id="rId5" Type="http://schemas.openxmlformats.org/officeDocument/2006/relationships/image" Target="../media/image79.png"/><Relationship Id="rId10" Type="http://schemas.openxmlformats.org/officeDocument/2006/relationships/image" Target="../media/image84.jpeg"/><Relationship Id="rId4" Type="http://schemas.openxmlformats.org/officeDocument/2006/relationships/image" Target="../media/image78.png"/><Relationship Id="rId9" Type="http://schemas.openxmlformats.org/officeDocument/2006/relationships/image" Target="../media/image83.jpeg"/><Relationship Id="rId14" Type="http://schemas.openxmlformats.org/officeDocument/2006/relationships/image" Target="../media/image88.jpeg"/></Relationships>
</file>

<file path=ppt/slides/_rels/slide45.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39.xml"/><Relationship Id="rId1" Type="http://schemas.openxmlformats.org/officeDocument/2006/relationships/slideLayout" Target="../slideLayouts/slideLayout6.xml"/><Relationship Id="rId4" Type="http://schemas.openxmlformats.org/officeDocument/2006/relationships/image" Target="../media/image43.jpeg"/></Relationships>
</file>

<file path=ppt/slides/_rels/slide48.xml.rels><?xml version="1.0" encoding="UTF-8" standalone="yes"?>
<Relationships xmlns="http://schemas.openxmlformats.org/package/2006/relationships"><Relationship Id="rId8" Type="http://schemas.openxmlformats.org/officeDocument/2006/relationships/image" Target="../media/image97.jpeg"/><Relationship Id="rId3" Type="http://schemas.openxmlformats.org/officeDocument/2006/relationships/image" Target="../media/image92.gif"/><Relationship Id="rId7" Type="http://schemas.openxmlformats.org/officeDocument/2006/relationships/image" Target="../media/image96.gif"/><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image" Target="../media/image95.jpeg"/><Relationship Id="rId5" Type="http://schemas.openxmlformats.org/officeDocument/2006/relationships/image" Target="../media/image94.jpeg"/><Relationship Id="rId4" Type="http://schemas.openxmlformats.org/officeDocument/2006/relationships/image" Target="../media/image93.jpeg"/></Relationships>
</file>

<file path=ppt/slides/_rels/slide49.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99.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8" Type="http://schemas.openxmlformats.org/officeDocument/2006/relationships/image" Target="../media/image105.jpeg"/><Relationship Id="rId3" Type="http://schemas.openxmlformats.org/officeDocument/2006/relationships/image" Target="../media/image100.jpeg"/><Relationship Id="rId7" Type="http://schemas.openxmlformats.org/officeDocument/2006/relationships/image" Target="../media/image104.jpeg"/><Relationship Id="rId2" Type="http://schemas.openxmlformats.org/officeDocument/2006/relationships/notesSlide" Target="../notesSlides/notesSlide42.xml"/><Relationship Id="rId1" Type="http://schemas.openxmlformats.org/officeDocument/2006/relationships/slideLayout" Target="../slideLayouts/slideLayout7.xml"/><Relationship Id="rId6" Type="http://schemas.openxmlformats.org/officeDocument/2006/relationships/image" Target="../media/image103.jpeg"/><Relationship Id="rId5" Type="http://schemas.openxmlformats.org/officeDocument/2006/relationships/image" Target="../media/image102.jpeg"/><Relationship Id="rId4" Type="http://schemas.openxmlformats.org/officeDocument/2006/relationships/image" Target="../media/image101.jpeg"/><Relationship Id="rId9" Type="http://schemas.openxmlformats.org/officeDocument/2006/relationships/image" Target="../media/image106.jpeg"/></Relationships>
</file>

<file path=ppt/slides/_rels/slide5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3.xml"/><Relationship Id="rId1" Type="http://schemas.openxmlformats.org/officeDocument/2006/relationships/slideLayout" Target="../slideLayouts/slideLayout1.xml"/><Relationship Id="rId5" Type="http://schemas.openxmlformats.org/officeDocument/2006/relationships/image" Target="../media/image108.jpeg"/><Relationship Id="rId4" Type="http://schemas.openxmlformats.org/officeDocument/2006/relationships/image" Target="../media/image107.jpeg"/></Relationships>
</file>

<file path=ppt/slides/_rels/slide52.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ttp://possessthevision.files.wordpress.com/2008/07/jesus-lammet-og-lc3b8ven.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p:txBody>
          <a:bodyPr>
            <a:noAutofit/>
          </a:bodyPr>
          <a:lstStyle/>
          <a:p>
            <a:r>
              <a:rPr lang="en-US" sz="4800" b="1" i="1" dirty="0" smtClean="0">
                <a:solidFill>
                  <a:schemeClr val="bg1"/>
                </a:solidFill>
                <a:latin typeface="Times New Roman" pitchFamily="18" charset="0"/>
                <a:cs typeface="Times New Roman" pitchFamily="18" charset="0"/>
              </a:rPr>
              <a:t>The Revelation </a:t>
            </a:r>
            <a:br>
              <a:rPr lang="en-US" sz="4800" b="1" i="1" dirty="0" smtClean="0">
                <a:solidFill>
                  <a:schemeClr val="bg1"/>
                </a:solidFill>
                <a:latin typeface="Times New Roman" pitchFamily="18" charset="0"/>
                <a:cs typeface="Times New Roman" pitchFamily="18" charset="0"/>
              </a:rPr>
            </a:br>
            <a:r>
              <a:rPr lang="en-US" sz="4800" b="1" i="1" dirty="0" smtClean="0">
                <a:solidFill>
                  <a:schemeClr val="bg1"/>
                </a:solidFill>
                <a:latin typeface="Times New Roman" pitchFamily="18" charset="0"/>
                <a:cs typeface="Times New Roman" pitchFamily="18" charset="0"/>
              </a:rPr>
              <a:t>of Jesus Christ</a:t>
            </a:r>
            <a:endParaRPr lang="en-US" sz="4800" b="1" i="1" dirty="0">
              <a:solidFill>
                <a:schemeClr val="bg1"/>
              </a:solidFill>
              <a:latin typeface="Times New Roman" pitchFamily="18" charset="0"/>
              <a:cs typeface="Times New Roman" pitchFamily="18" charset="0"/>
            </a:endParaRPr>
          </a:p>
        </p:txBody>
      </p:sp>
      <p:sp>
        <p:nvSpPr>
          <p:cNvPr id="3" name="Subtitle 2"/>
          <p:cNvSpPr>
            <a:spLocks noGrp="1"/>
          </p:cNvSpPr>
          <p:nvPr>
            <p:ph type="subTitle" idx="1"/>
          </p:nvPr>
        </p:nvSpPr>
        <p:spPr>
          <a:xfrm>
            <a:off x="1371600" y="4191000"/>
            <a:ext cx="6400800" cy="1447800"/>
          </a:xfrm>
        </p:spPr>
        <p:txBody>
          <a:bodyPr>
            <a:normAutofit/>
          </a:bodyPr>
          <a:lstStyle/>
          <a:p>
            <a:r>
              <a:rPr lang="en-US" sz="4000" b="1" i="1" dirty="0" smtClean="0">
                <a:solidFill>
                  <a:schemeClr val="bg1"/>
                </a:solidFill>
                <a:latin typeface="Times New Roman" pitchFamily="18" charset="0"/>
                <a:cs typeface="Times New Roman" pitchFamily="18" charset="0"/>
              </a:rPr>
              <a:t>A study of the book </a:t>
            </a:r>
          </a:p>
          <a:p>
            <a:r>
              <a:rPr lang="en-US" sz="4000" b="1" i="1" dirty="0" smtClean="0">
                <a:solidFill>
                  <a:schemeClr val="bg1"/>
                </a:solidFill>
                <a:latin typeface="Times New Roman" pitchFamily="18" charset="0"/>
                <a:cs typeface="Times New Roman" pitchFamily="18" charset="0"/>
              </a:rPr>
              <a:t>of Revelation</a:t>
            </a:r>
            <a:endParaRPr lang="en-US" sz="4000" b="1" i="1"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365790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descr="C:\Users\Ptr. Daniel White\Desktop\Dragon cst to Earth.jpg"/>
          <p:cNvPicPr>
            <a:picLocks noChangeAspect="1" noChangeArrowheads="1"/>
          </p:cNvPicPr>
          <p:nvPr/>
        </p:nvPicPr>
        <p:blipFill>
          <a:blip r:embed="rId3" cstate="print"/>
          <a:srcRect/>
          <a:stretch>
            <a:fillRect/>
          </a:stretch>
        </p:blipFill>
        <p:spPr bwMode="auto">
          <a:xfrm>
            <a:off x="0" y="0"/>
            <a:ext cx="9372600" cy="6858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4" name="Title 3"/>
          <p:cNvSpPr>
            <a:spLocks noGrp="1"/>
          </p:cNvSpPr>
          <p:nvPr>
            <p:ph type="ctrTitle"/>
          </p:nvPr>
        </p:nvSpPr>
        <p:spPr>
          <a:xfrm>
            <a:off x="304800" y="228600"/>
            <a:ext cx="8839200" cy="6248399"/>
          </a:xfrm>
        </p:spPr>
        <p:txBody>
          <a:bodyPr>
            <a:normAutofit/>
          </a:bodyPr>
          <a:lstStyle/>
          <a:p>
            <a:r>
              <a:rPr lang="en-US" sz="4200" b="1" i="1" dirty="0" smtClean="0">
                <a:ln w="6350">
                  <a:solidFill>
                    <a:schemeClr val="bg1"/>
                  </a:solidFill>
                </a:ln>
                <a:effectLst>
                  <a:glow rad="101600">
                    <a:schemeClr val="bg1">
                      <a:alpha val="60000"/>
                    </a:schemeClr>
                  </a:glow>
                  <a:innerShdw blurRad="114300">
                    <a:prstClr val="black"/>
                  </a:innerShdw>
                </a:effectLst>
              </a:rPr>
              <a:t>“And the great dragon was cast out, that old serpent, called the Devil, and Satan, which deceiveth the whole world: he was cast out into the earth, and his angels were cast out with him.” (Revelation 12:9)</a:t>
            </a:r>
            <a:endParaRPr lang="en-US" sz="4200" b="1" i="1" dirty="0">
              <a:ln w="6350">
                <a:solidFill>
                  <a:schemeClr val="bg1"/>
                </a:solidFill>
              </a:ln>
              <a:effectLst>
                <a:glow rad="101600">
                  <a:schemeClr val="bg1">
                    <a:alpha val="60000"/>
                  </a:schemeClr>
                </a:glow>
                <a:innerShdw blurRad="114300">
                  <a:prstClr val="black"/>
                </a:innerShdw>
              </a:effectLst>
            </a:endParaRPr>
          </a:p>
        </p:txBody>
      </p:sp>
    </p:spTree>
    <p:extLst>
      <p:ext uri="{BB962C8B-B14F-4D97-AF65-F5344CB8AC3E}">
        <p14:creationId xmlns:p14="http://schemas.microsoft.com/office/powerpoint/2010/main" val="1891132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3" descr="C:\Users\Ptr. Daniel White\Desktop\destruction.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14338" name="Picture 2" descr="C:\Users\Ptr. Daniel White\Pictures\Prophecy pictures\Revelation\scan0116.jpg"/>
          <p:cNvPicPr>
            <a:picLocks noChangeAspect="1" noChangeArrowheads="1"/>
          </p:cNvPicPr>
          <p:nvPr/>
        </p:nvPicPr>
        <p:blipFill>
          <a:blip r:embed="rId4" cstate="print"/>
          <a:srcRect t="2564" r="36810"/>
          <a:stretch>
            <a:fillRect/>
          </a:stretch>
        </p:blipFill>
        <p:spPr bwMode="auto">
          <a:xfrm>
            <a:off x="304800" y="685800"/>
            <a:ext cx="4267200" cy="4419600"/>
          </a:xfrm>
          <a:prstGeom prst="rect">
            <a:avLst/>
          </a:prstGeom>
          <a:ln w="88900" cap="sq" cmpd="thickThin">
            <a:solidFill>
              <a:srgbClr val="000000"/>
            </a:solidFill>
            <a:prstDash val="solid"/>
            <a:miter lim="800000"/>
          </a:ln>
          <a:effectLst>
            <a:innerShdw blurRad="76200">
              <a:srgbClr val="000000"/>
            </a:innerShdw>
          </a:effectLst>
        </p:spPr>
      </p:pic>
      <p:sp>
        <p:nvSpPr>
          <p:cNvPr id="3" name="Title 2"/>
          <p:cNvSpPr>
            <a:spLocks noGrp="1"/>
          </p:cNvSpPr>
          <p:nvPr>
            <p:ph type="ctrTitle"/>
          </p:nvPr>
        </p:nvSpPr>
        <p:spPr>
          <a:xfrm>
            <a:off x="4724400" y="533400"/>
            <a:ext cx="4191000" cy="5410200"/>
          </a:xfrm>
        </p:spPr>
        <p:txBody>
          <a:bodyPr>
            <a:noAutofit/>
          </a:bodyPr>
          <a:lstStyle/>
          <a:p>
            <a:r>
              <a:rPr lang="en-US" sz="3600" i="1" dirty="0" smtClean="0">
                <a:solidFill>
                  <a:schemeClr val="tx1"/>
                </a:solidFill>
                <a:effectLst>
                  <a:glow rad="101600">
                    <a:schemeClr val="bg1">
                      <a:alpha val="60000"/>
                    </a:schemeClr>
                  </a:glow>
                </a:effectLst>
              </a:rPr>
              <a:t>“Woe unto the </a:t>
            </a:r>
            <a:r>
              <a:rPr lang="en-US" sz="3600" i="1" dirty="0" err="1" smtClean="0">
                <a:solidFill>
                  <a:schemeClr val="tx1"/>
                </a:solidFill>
                <a:effectLst>
                  <a:glow rad="101600">
                    <a:schemeClr val="bg1">
                      <a:alpha val="60000"/>
                    </a:schemeClr>
                  </a:glow>
                </a:effectLst>
              </a:rPr>
              <a:t>inhabiters</a:t>
            </a:r>
            <a:r>
              <a:rPr lang="en-US" sz="3600" i="1" dirty="0" smtClean="0">
                <a:solidFill>
                  <a:schemeClr val="tx1"/>
                </a:solidFill>
                <a:effectLst>
                  <a:glow rad="101600">
                    <a:schemeClr val="bg1">
                      <a:alpha val="60000"/>
                    </a:schemeClr>
                  </a:glow>
                </a:effectLst>
              </a:rPr>
              <a:t> of the earth and of the sea! For the devil is come down unto you, having great wrath, because he knoweth that he hath but a short time.”</a:t>
            </a:r>
            <a:br>
              <a:rPr lang="en-US" sz="3600" i="1" dirty="0" smtClean="0">
                <a:solidFill>
                  <a:schemeClr val="tx1"/>
                </a:solidFill>
                <a:effectLst>
                  <a:glow rad="101600">
                    <a:schemeClr val="bg1">
                      <a:alpha val="60000"/>
                    </a:schemeClr>
                  </a:glow>
                </a:effectLst>
              </a:rPr>
            </a:br>
            <a:r>
              <a:rPr lang="en-US" sz="3600" i="1" dirty="0" smtClean="0">
                <a:solidFill>
                  <a:schemeClr val="tx1"/>
                </a:solidFill>
                <a:effectLst>
                  <a:glow rad="101600">
                    <a:schemeClr val="bg1">
                      <a:alpha val="60000"/>
                    </a:schemeClr>
                  </a:glow>
                </a:effectLst>
              </a:rPr>
              <a:t> (Revelation 12:12)</a:t>
            </a:r>
            <a:endParaRPr lang="en-US" sz="3600" i="1" dirty="0">
              <a:solidFill>
                <a:schemeClr val="tx1"/>
              </a:solidFill>
              <a:effectLst>
                <a:glow rad="101600">
                  <a:schemeClr val="bg1">
                    <a:alpha val="60000"/>
                  </a:schemeClr>
                </a:glow>
              </a:effectLst>
            </a:endParaRPr>
          </a:p>
        </p:txBody>
      </p:sp>
    </p:spTree>
    <p:extLst>
      <p:ext uri="{BB962C8B-B14F-4D97-AF65-F5344CB8AC3E}">
        <p14:creationId xmlns:p14="http://schemas.microsoft.com/office/powerpoint/2010/main" val="2294197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Ptr. Daniel White\Desktop\Dragon Beast &amp; False Prophet.jpg"/>
          <p:cNvPicPr>
            <a:picLocks noChangeAspect="1" noChangeArrowheads="1"/>
          </p:cNvPicPr>
          <p:nvPr/>
        </p:nvPicPr>
        <p:blipFill>
          <a:blip r:embed="rId3" cstate="print"/>
          <a:srcRect/>
          <a:stretch>
            <a:fillRect/>
          </a:stretch>
        </p:blipFill>
        <p:spPr bwMode="auto">
          <a:xfrm>
            <a:off x="0" y="0"/>
            <a:ext cx="9144000" cy="6858000"/>
          </a:xfrm>
          <a:prstGeom prst="rect">
            <a:avLst/>
          </a:prstGeom>
          <a:ln w="228600" cap="sq" cmpd="thickThin">
            <a:solidFill>
              <a:srgbClr val="000000"/>
            </a:solidFill>
            <a:prstDash val="solid"/>
            <a:miter lim="800000"/>
          </a:ln>
          <a:effectLst>
            <a:innerShdw blurRad="76200">
              <a:srgbClr val="000000"/>
            </a:innerShdw>
          </a:effectLst>
        </p:spPr>
      </p:pic>
      <p:sp>
        <p:nvSpPr>
          <p:cNvPr id="3" name="Title 2"/>
          <p:cNvSpPr>
            <a:spLocks noGrp="1"/>
          </p:cNvSpPr>
          <p:nvPr>
            <p:ph type="ctrTitle"/>
          </p:nvPr>
        </p:nvSpPr>
        <p:spPr>
          <a:xfrm>
            <a:off x="228600" y="304800"/>
            <a:ext cx="8382000" cy="914399"/>
          </a:xfrm>
        </p:spPr>
        <p:txBody>
          <a:bodyPr>
            <a:noAutofit/>
          </a:bodyPr>
          <a:lstStyle/>
          <a:p>
            <a:r>
              <a:rPr lang="en-US" sz="5400" b="1" i="1" dirty="0" smtClean="0">
                <a:ln w="6350">
                  <a:solidFill>
                    <a:schemeClr val="tx1"/>
                  </a:solidFill>
                </a:ln>
                <a:solidFill>
                  <a:schemeClr val="bg1"/>
                </a:solidFill>
                <a:effectLst>
                  <a:outerShdw blurRad="127000" dist="200000" dir="2700000" algn="tl" rotWithShape="0">
                    <a:srgbClr val="000000">
                      <a:alpha val="30000"/>
                    </a:srgbClr>
                  </a:outerShdw>
                  <a:reflection blurRad="6350" stA="55000" endA="50" endPos="85000" dist="60007" dir="5400000" sy="-100000" algn="bl" rotWithShape="0"/>
                </a:effectLst>
                <a:latin typeface="Aargau" pitchFamily="2" charset="0"/>
                <a:ea typeface="Aargau" pitchFamily="2" charset="0"/>
              </a:rPr>
              <a:t>Revelation 16:13-15</a:t>
            </a:r>
            <a:endParaRPr lang="en-US" sz="5400" b="1" i="1" dirty="0">
              <a:ln w="6350">
                <a:solidFill>
                  <a:schemeClr val="tx1"/>
                </a:solidFill>
              </a:ln>
              <a:solidFill>
                <a:schemeClr val="bg1"/>
              </a:solidFill>
              <a:effectLst>
                <a:outerShdw blurRad="127000" dist="200000" dir="2700000" algn="tl" rotWithShape="0">
                  <a:srgbClr val="000000">
                    <a:alpha val="30000"/>
                  </a:srgbClr>
                </a:outerShdw>
                <a:reflection blurRad="6350" stA="55000" endA="50" endPos="85000" dist="60007" dir="5400000" sy="-100000" algn="bl" rotWithShape="0"/>
              </a:effectLst>
              <a:latin typeface="Aargau" pitchFamily="2" charset="0"/>
              <a:ea typeface="Aargau" pitchFamily="2" charset="0"/>
            </a:endParaRPr>
          </a:p>
        </p:txBody>
      </p:sp>
    </p:spTree>
    <p:extLst>
      <p:ext uri="{BB962C8B-B14F-4D97-AF65-F5344CB8AC3E}">
        <p14:creationId xmlns:p14="http://schemas.microsoft.com/office/powerpoint/2010/main" val="3375527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10600" cy="6583362"/>
          </a:xfrm>
        </p:spPr>
        <p:txBody>
          <a:bodyPr>
            <a:normAutofit/>
          </a:bodyPr>
          <a:lstStyle/>
          <a:p>
            <a:r>
              <a:rPr lang="en-US" sz="4000" i="1" dirty="0" smtClean="0"/>
              <a:t> “And I saw three unclean spirits like frogs come out of the mouth of the dragon, and out of the mouth of the beast, and out of the mouth of the false prophet. For they are the spirits of devils, working miracles, which go forth unto the kings of the earth and of the whole world, to gather them to the battle of that great day of God Almighty.”</a:t>
            </a:r>
            <a:endParaRPr lang="en-US" sz="4000" i="1" dirty="0"/>
          </a:p>
        </p:txBody>
      </p:sp>
    </p:spTree>
    <p:extLst>
      <p:ext uri="{BB962C8B-B14F-4D97-AF65-F5344CB8AC3E}">
        <p14:creationId xmlns:p14="http://schemas.microsoft.com/office/powerpoint/2010/main" val="2030846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Dragon Beast &amp; False Prophet.jpg"/>
          <p:cNvPicPr>
            <a:picLocks noChangeAspect="1" noChangeArrowheads="1"/>
          </p:cNvPicPr>
          <p:nvPr/>
        </p:nvPicPr>
        <p:blipFill>
          <a:blip r:embed="rId2" cstate="print"/>
          <a:srcRect/>
          <a:stretch>
            <a:fillRect/>
          </a:stretch>
        </p:blipFill>
        <p:spPr bwMode="auto">
          <a:xfrm>
            <a:off x="0" y="0"/>
            <a:ext cx="9144000" cy="6858000"/>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249674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Ptr. Daniel White\Pictures\Prophecy pictures\Revelation\Serpent.jpg"/>
          <p:cNvPicPr>
            <a:picLocks noChangeAspect="1" noChangeArrowheads="1"/>
          </p:cNvPicPr>
          <p:nvPr/>
        </p:nvPicPr>
        <p:blipFill>
          <a:blip r:embed="rId2" cstate="print"/>
          <a:srcRect/>
          <a:stretch>
            <a:fillRect/>
          </a:stretch>
        </p:blipFill>
        <p:spPr bwMode="auto">
          <a:xfrm>
            <a:off x="457200" y="457200"/>
            <a:ext cx="8305801" cy="60198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2" name="Title 1"/>
          <p:cNvSpPr>
            <a:spLocks noGrp="1"/>
          </p:cNvSpPr>
          <p:nvPr>
            <p:ph type="title"/>
          </p:nvPr>
        </p:nvSpPr>
        <p:spPr>
          <a:xfrm>
            <a:off x="457200" y="274638"/>
            <a:ext cx="8229600" cy="6430962"/>
          </a:xfrm>
        </p:spPr>
        <p:txBody>
          <a:bodyPr>
            <a:normAutofit/>
            <a:scene3d>
              <a:camera prst="orthographicFront"/>
              <a:lightRig rig="threePt" dir="t"/>
            </a:scene3d>
            <a:sp3d extrusionH="57150">
              <a:bevelT w="38100" h="38100" prst="convex"/>
            </a:sp3d>
          </a:bodyPr>
          <a:lstStyle/>
          <a:p>
            <a:r>
              <a:rPr lang="en-US" b="1" i="1" dirty="0" smtClean="0">
                <a:solidFill>
                  <a:schemeClr val="bg1"/>
                </a:solidFill>
                <a:effectLst/>
              </a:rPr>
              <a:t>“And I beheld another beast coming up out of the earth; and he had two horns like a lamb, and he </a:t>
            </a:r>
            <a:r>
              <a:rPr lang="en-US" b="1" i="1" dirty="0" err="1" smtClean="0">
                <a:solidFill>
                  <a:schemeClr val="bg1"/>
                </a:solidFill>
                <a:effectLst/>
              </a:rPr>
              <a:t>spake</a:t>
            </a:r>
            <a:r>
              <a:rPr lang="en-US" b="1" i="1" dirty="0" smtClean="0">
                <a:solidFill>
                  <a:schemeClr val="bg1"/>
                </a:solidFill>
                <a:effectLst/>
              </a:rPr>
              <a:t> as a dragon.”</a:t>
            </a:r>
            <a:endParaRPr lang="en-US" b="1" i="1" dirty="0">
              <a:solidFill>
                <a:schemeClr val="bg1"/>
              </a:solidFill>
              <a:effectLst/>
            </a:endParaRPr>
          </a:p>
        </p:txBody>
      </p:sp>
    </p:spTree>
    <p:extLst>
      <p:ext uri="{BB962C8B-B14F-4D97-AF65-F5344CB8AC3E}">
        <p14:creationId xmlns:p14="http://schemas.microsoft.com/office/powerpoint/2010/main" val="4265483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fltVal val="0"/>
                                          </p:val>
                                        </p:tav>
                                        <p:tav tm="100000">
                                          <p:val>
                                            <p:strVal val="#ppt_w"/>
                                          </p:val>
                                        </p:tav>
                                      </p:tavLst>
                                    </p:anim>
                                    <p:anim calcmode="lin" valueType="num">
                                      <p:cBhvr>
                                        <p:cTn id="8" dur="2000" fill="hold"/>
                                        <p:tgtEl>
                                          <p:spTgt spid="2"/>
                                        </p:tgtEl>
                                        <p:attrNameLst>
                                          <p:attrName>ppt_h</p:attrName>
                                        </p:attrNameLst>
                                      </p:cBhvr>
                                      <p:tavLst>
                                        <p:tav tm="0">
                                          <p:val>
                                            <p:fltVal val="0"/>
                                          </p:val>
                                        </p:tav>
                                        <p:tav tm="100000">
                                          <p:val>
                                            <p:strVal val="#ppt_h"/>
                                          </p:val>
                                        </p:tav>
                                      </p:tavLst>
                                    </p:anim>
                                    <p:animEffect transition="in" filter="fade">
                                      <p:cBhvr>
                                        <p:cTn id="9"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chemeClr val="bg1">
              <a:alpha val="82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6" name="Picture 2" descr="C:\Users\Ptr. Daniel White\Pictures\Prophecy pictures\Revelation\Serpent.jpg"/>
          <p:cNvPicPr>
            <a:picLocks noChangeAspect="1" noChangeArrowheads="1"/>
          </p:cNvPicPr>
          <p:nvPr/>
        </p:nvPicPr>
        <p:blipFill>
          <a:blip r:embed="rId3" cstate="print"/>
          <a:srcRect/>
          <a:stretch>
            <a:fillRect/>
          </a:stretch>
        </p:blipFill>
        <p:spPr bwMode="auto">
          <a:xfrm>
            <a:off x="457200" y="457200"/>
            <a:ext cx="8305801" cy="60198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027" name="Picture 3" descr="C:\Users\Ptr. Daniel White\Pictures\Prophecy pictures\Revelation\chBab-False Prophet_DLong.jpg"/>
          <p:cNvPicPr>
            <a:picLocks noChangeAspect="1" noChangeArrowheads="1"/>
          </p:cNvPicPr>
          <p:nvPr/>
        </p:nvPicPr>
        <p:blipFill>
          <a:blip r:embed="rId4" cstate="print"/>
          <a:srcRect/>
          <a:stretch>
            <a:fillRect/>
          </a:stretch>
        </p:blipFill>
        <p:spPr bwMode="auto">
          <a:xfrm>
            <a:off x="3657600" y="2362200"/>
            <a:ext cx="2667000" cy="2815167"/>
          </a:xfrm>
          <a:prstGeom prst="ellipse">
            <a:avLst/>
          </a:prstGeom>
          <a:ln>
            <a:noFill/>
          </a:ln>
          <a:effectLst>
            <a:softEdge rad="112500"/>
          </a:effectLst>
        </p:spPr>
      </p:pic>
      <p:pic>
        <p:nvPicPr>
          <p:cNvPr id="1028" name="Picture 4" descr="C:\Users\Ptr. Daniel White\Pictures\Prophecy pictures\False prophets\wolf_in_sheeps_clothing.JPG"/>
          <p:cNvPicPr>
            <a:picLocks noChangeAspect="1" noChangeArrowheads="1"/>
          </p:cNvPicPr>
          <p:nvPr/>
        </p:nvPicPr>
        <p:blipFill>
          <a:blip r:embed="rId5" cstate="print"/>
          <a:srcRect/>
          <a:stretch>
            <a:fillRect/>
          </a:stretch>
        </p:blipFill>
        <p:spPr bwMode="auto">
          <a:xfrm>
            <a:off x="5715000" y="457199"/>
            <a:ext cx="2971800" cy="2878931"/>
          </a:xfrm>
          <a:prstGeom prst="ellipse">
            <a:avLst/>
          </a:prstGeom>
          <a:ln>
            <a:noFill/>
          </a:ln>
          <a:effectLst>
            <a:softEdge rad="112500"/>
          </a:effectLst>
        </p:spPr>
      </p:pic>
      <p:sp>
        <p:nvSpPr>
          <p:cNvPr id="6" name="Title 5"/>
          <p:cNvSpPr>
            <a:spLocks noGrp="1"/>
          </p:cNvSpPr>
          <p:nvPr>
            <p:ph type="ctrTitle"/>
          </p:nvPr>
        </p:nvSpPr>
        <p:spPr>
          <a:xfrm>
            <a:off x="2971800" y="5410200"/>
            <a:ext cx="5486400" cy="990600"/>
          </a:xfrm>
        </p:spPr>
        <p:txBody>
          <a:bodyPr>
            <a:normAutofit fontScale="90000"/>
          </a:bodyPr>
          <a:lstStyle/>
          <a:p>
            <a:r>
              <a:rPr lang="en-US" dirty="0" smtClean="0">
                <a:ln w="6350">
                  <a:solidFill>
                    <a:schemeClr val="bg1"/>
                  </a:solidFill>
                </a:ln>
              </a:rPr>
              <a:t/>
            </a:r>
            <a:br>
              <a:rPr lang="en-US" dirty="0" smtClean="0">
                <a:ln w="6350">
                  <a:solidFill>
                    <a:schemeClr val="bg1"/>
                  </a:solidFill>
                </a:ln>
              </a:rPr>
            </a:br>
            <a:r>
              <a:rPr lang="en-US" b="1" i="1" dirty="0" smtClean="0">
                <a:ln w="6350">
                  <a:solidFill>
                    <a:schemeClr val="bg1"/>
                  </a:solidFill>
                </a:ln>
              </a:rPr>
              <a:t>Revelation 13:11</a:t>
            </a:r>
            <a:endParaRPr lang="en-US" b="1" i="1" dirty="0">
              <a:ln w="6350">
                <a:solidFill>
                  <a:schemeClr val="bg1"/>
                </a:solidFill>
              </a:ln>
            </a:endParaRPr>
          </a:p>
        </p:txBody>
      </p:sp>
      <p:pic>
        <p:nvPicPr>
          <p:cNvPr id="5122" name="Picture 2" descr="C:\Users\Dan White\Pictures\Bible pictures\Catholic\Catholicism\italy-vatican-museum (2).jpg"/>
          <p:cNvPicPr>
            <a:picLocks noChangeAspect="1" noChangeArrowheads="1"/>
          </p:cNvPicPr>
          <p:nvPr/>
        </p:nvPicPr>
        <p:blipFill>
          <a:blip r:embed="rId6" cstate="print"/>
          <a:srcRect/>
          <a:stretch>
            <a:fillRect/>
          </a:stretch>
        </p:blipFill>
        <p:spPr bwMode="auto">
          <a:xfrm>
            <a:off x="533400" y="4114800"/>
            <a:ext cx="2819400" cy="2255521"/>
          </a:xfrm>
          <a:prstGeom prst="ellipse">
            <a:avLst/>
          </a:prstGeom>
          <a:ln>
            <a:noFill/>
          </a:ln>
          <a:effectLst>
            <a:softEdge rad="112500"/>
          </a:effectLst>
        </p:spPr>
      </p:pic>
    </p:spTree>
    <p:extLst>
      <p:ext uri="{BB962C8B-B14F-4D97-AF65-F5344CB8AC3E}">
        <p14:creationId xmlns:p14="http://schemas.microsoft.com/office/powerpoint/2010/main" val="2919268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fade">
                                      <p:cBhvr>
                                        <p:cTn id="7" dur="20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1028"/>
                                        </p:tgtEl>
                                        <p:attrNameLst>
                                          <p:attrName>style.visibility</p:attrName>
                                        </p:attrNameLst>
                                      </p:cBhvr>
                                      <p:to>
                                        <p:strVal val="visible"/>
                                      </p:to>
                                    </p:set>
                                    <p:anim calcmode="lin" valueType="num">
                                      <p:cBhvr>
                                        <p:cTn id="12" dur="1000" fill="hold"/>
                                        <p:tgtEl>
                                          <p:spTgt spid="1028"/>
                                        </p:tgtEl>
                                        <p:attrNameLst>
                                          <p:attrName>ppt_w</p:attrName>
                                        </p:attrNameLst>
                                      </p:cBhvr>
                                      <p:tavLst>
                                        <p:tav tm="0">
                                          <p:val>
                                            <p:strVal val="#ppt_w*0.70"/>
                                          </p:val>
                                        </p:tav>
                                        <p:tav tm="100000">
                                          <p:val>
                                            <p:strVal val="#ppt_w"/>
                                          </p:val>
                                        </p:tav>
                                      </p:tavLst>
                                    </p:anim>
                                    <p:anim calcmode="lin" valueType="num">
                                      <p:cBhvr>
                                        <p:cTn id="13" dur="1000" fill="hold"/>
                                        <p:tgtEl>
                                          <p:spTgt spid="1028"/>
                                        </p:tgtEl>
                                        <p:attrNameLst>
                                          <p:attrName>ppt_h</p:attrName>
                                        </p:attrNameLst>
                                      </p:cBhvr>
                                      <p:tavLst>
                                        <p:tav tm="0">
                                          <p:val>
                                            <p:strVal val="#ppt_h"/>
                                          </p:val>
                                        </p:tav>
                                        <p:tav tm="100000">
                                          <p:val>
                                            <p:strVal val="#ppt_h"/>
                                          </p:val>
                                        </p:tav>
                                      </p:tavLst>
                                    </p:anim>
                                    <p:animEffect transition="in" filter="fade">
                                      <p:cBhvr>
                                        <p:cTn id="14" dur="1000"/>
                                        <p:tgtEl>
                                          <p:spTgt spid="1028"/>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5122"/>
                                        </p:tgtEl>
                                        <p:attrNameLst>
                                          <p:attrName>style.visibility</p:attrName>
                                        </p:attrNameLst>
                                      </p:cBhvr>
                                      <p:to>
                                        <p:strVal val="visible"/>
                                      </p:to>
                                    </p:set>
                                    <p:animEffect transition="in" filter="fade">
                                      <p:cBhvr>
                                        <p:cTn id="19" dur="20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610600" cy="3352800"/>
          </a:xfrm>
        </p:spPr>
        <p:txBody>
          <a:bodyPr>
            <a:normAutofit fontScale="90000"/>
          </a:bodyPr>
          <a:lstStyle/>
          <a:p>
            <a:r>
              <a:rPr lang="en-US" i="1" dirty="0" smtClean="0"/>
              <a:t>“And he </a:t>
            </a:r>
            <a:r>
              <a:rPr lang="en-US" i="1" dirty="0" err="1" smtClean="0"/>
              <a:t>exerciseth</a:t>
            </a:r>
            <a:r>
              <a:rPr lang="en-US" i="1" dirty="0" smtClean="0"/>
              <a:t> all the power of the first beast before him, and </a:t>
            </a:r>
            <a:r>
              <a:rPr lang="en-US" i="1" dirty="0" err="1" smtClean="0"/>
              <a:t>causeth</a:t>
            </a:r>
            <a:r>
              <a:rPr lang="en-US" i="1" dirty="0" smtClean="0"/>
              <a:t> the earth and them which dwell therein to worship the first beast, whose deadly wound was healed.”</a:t>
            </a:r>
            <a:endParaRPr lang="en-US" i="1" dirty="0"/>
          </a:p>
        </p:txBody>
      </p:sp>
      <p:pic>
        <p:nvPicPr>
          <p:cNvPr id="6147" name="Picture 3" descr="C:\Users\Dan White\Pictures\Bible pictures\Prophecy pictures\prophecy pictures\False prophets\ap_Pope_071225_ms.jpg"/>
          <p:cNvPicPr>
            <a:picLocks noChangeAspect="1" noChangeArrowheads="1"/>
          </p:cNvPicPr>
          <p:nvPr/>
        </p:nvPicPr>
        <p:blipFill>
          <a:blip r:embed="rId2" cstate="print"/>
          <a:srcRect/>
          <a:stretch>
            <a:fillRect/>
          </a:stretch>
        </p:blipFill>
        <p:spPr bwMode="auto">
          <a:xfrm>
            <a:off x="2362200" y="3254644"/>
            <a:ext cx="4800600" cy="3603356"/>
          </a:xfrm>
          <a:prstGeom prst="rect">
            <a:avLst/>
          </a:prstGeom>
          <a:noFill/>
        </p:spPr>
      </p:pic>
    </p:spTree>
    <p:extLst>
      <p:ext uri="{BB962C8B-B14F-4D97-AF65-F5344CB8AC3E}">
        <p14:creationId xmlns:p14="http://schemas.microsoft.com/office/powerpoint/2010/main" val="1269565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chemeClr val="bg1">
              <a:alpha val="82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50" name="Picture 2" descr="C:\Users\Ptr. Daniel White\Pictures\Prophecy pictures\Revelation\Serpent.jpg"/>
          <p:cNvPicPr>
            <a:picLocks noChangeAspect="1" noChangeArrowheads="1"/>
          </p:cNvPicPr>
          <p:nvPr/>
        </p:nvPicPr>
        <p:blipFill>
          <a:blip r:embed="rId3" cstate="print"/>
          <a:srcRect/>
          <a:stretch>
            <a:fillRect/>
          </a:stretch>
        </p:blipFill>
        <p:spPr bwMode="auto">
          <a:xfrm>
            <a:off x="457200" y="381000"/>
            <a:ext cx="8305800" cy="609599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052" name="Picture 4" descr="C:\Users\Ptr. Daniel White\Pictures\Prophecy pictures\Revelation\Dragon with seven heads.jpg"/>
          <p:cNvPicPr>
            <a:picLocks noChangeAspect="1" noChangeArrowheads="1"/>
          </p:cNvPicPr>
          <p:nvPr/>
        </p:nvPicPr>
        <p:blipFill>
          <a:blip r:embed="rId4" cstate="print">
            <a:duotone>
              <a:prstClr val="black"/>
              <a:srgbClr val="D9C3A5">
                <a:tint val="50000"/>
                <a:satMod val="180000"/>
              </a:srgbClr>
            </a:duotone>
          </a:blip>
          <a:srcRect/>
          <a:stretch>
            <a:fillRect/>
          </a:stretch>
        </p:blipFill>
        <p:spPr bwMode="auto">
          <a:xfrm>
            <a:off x="291548" y="488156"/>
            <a:ext cx="8471452" cy="6088857"/>
          </a:xfrm>
          <a:prstGeom prst="ellipse">
            <a:avLst/>
          </a:prstGeom>
          <a:ln>
            <a:noFill/>
          </a:ln>
          <a:effectLst>
            <a:softEdge rad="112500"/>
          </a:effectLst>
        </p:spPr>
      </p:pic>
      <p:sp>
        <p:nvSpPr>
          <p:cNvPr id="5" name="Title 4"/>
          <p:cNvSpPr>
            <a:spLocks noGrp="1"/>
          </p:cNvSpPr>
          <p:nvPr>
            <p:ph type="ctrTitle"/>
          </p:nvPr>
        </p:nvSpPr>
        <p:spPr>
          <a:xfrm>
            <a:off x="685800" y="5105400"/>
            <a:ext cx="7239000" cy="1219200"/>
          </a:xfrm>
        </p:spPr>
        <p:txBody>
          <a:bodyPr>
            <a:normAutofit/>
          </a:bodyPr>
          <a:lstStyle/>
          <a:p>
            <a:r>
              <a:rPr lang="en-US" b="1" i="1" dirty="0" smtClean="0">
                <a:ln w="6350">
                  <a:solidFill>
                    <a:schemeClr val="bg1"/>
                  </a:solidFill>
                </a:ln>
              </a:rPr>
              <a:t>Revelation 13:12</a:t>
            </a:r>
            <a:endParaRPr lang="en-US" b="1" i="1" dirty="0">
              <a:ln w="6350">
                <a:solidFill>
                  <a:schemeClr val="bg1"/>
                </a:solidFill>
              </a:ln>
            </a:endParaRPr>
          </a:p>
        </p:txBody>
      </p:sp>
    </p:spTree>
    <p:extLst>
      <p:ext uri="{BB962C8B-B14F-4D97-AF65-F5344CB8AC3E}">
        <p14:creationId xmlns:p14="http://schemas.microsoft.com/office/powerpoint/2010/main" val="3439242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 calcmode="lin" valueType="num">
                                      <p:cBhvr>
                                        <p:cTn id="7" dur="2000" fill="hold"/>
                                        <p:tgtEl>
                                          <p:spTgt spid="2052"/>
                                        </p:tgtEl>
                                        <p:attrNameLst>
                                          <p:attrName>ppt_w</p:attrName>
                                        </p:attrNameLst>
                                      </p:cBhvr>
                                      <p:tavLst>
                                        <p:tav tm="0">
                                          <p:val>
                                            <p:fltVal val="0"/>
                                          </p:val>
                                        </p:tav>
                                        <p:tav tm="100000">
                                          <p:val>
                                            <p:strVal val="#ppt_w"/>
                                          </p:val>
                                        </p:tav>
                                      </p:tavLst>
                                    </p:anim>
                                    <p:anim calcmode="lin" valueType="num">
                                      <p:cBhvr>
                                        <p:cTn id="8" dur="2000" fill="hold"/>
                                        <p:tgtEl>
                                          <p:spTgt spid="2052"/>
                                        </p:tgtEl>
                                        <p:attrNameLst>
                                          <p:attrName>ppt_h</p:attrName>
                                        </p:attrNameLst>
                                      </p:cBhvr>
                                      <p:tavLst>
                                        <p:tav tm="0">
                                          <p:val>
                                            <p:fltVal val="0"/>
                                          </p:val>
                                        </p:tav>
                                        <p:tav tm="100000">
                                          <p:val>
                                            <p:strVal val="#ppt_h"/>
                                          </p:val>
                                        </p:tav>
                                      </p:tavLst>
                                    </p:anim>
                                    <p:animEffect transition="in" filter="fade">
                                      <p:cBhvr>
                                        <p:cTn id="9" dur="20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3" name="Picture 3" descr="C:\Users\Ptr. Daniel White\Pictures\Other Pix\freefallbackgrounds\nebula.jpg"/>
          <p:cNvPicPr>
            <a:picLocks noChangeAspect="1" noChangeArrowheads="1"/>
          </p:cNvPicPr>
          <p:nvPr/>
        </p:nvPicPr>
        <p:blipFill>
          <a:blip r:embed="rId3" cstate="print"/>
          <a:srcRect/>
          <a:stretch>
            <a:fillRect/>
          </a:stretch>
        </p:blipFill>
        <p:spPr bwMode="auto">
          <a:xfrm>
            <a:off x="-381000" y="0"/>
            <a:ext cx="9525000" cy="6858000"/>
          </a:xfrm>
          <a:prstGeom prst="rect">
            <a:avLst/>
          </a:prstGeom>
          <a:noFill/>
        </p:spPr>
      </p:pic>
      <p:sp>
        <p:nvSpPr>
          <p:cNvPr id="2" name="Title 1"/>
          <p:cNvSpPr>
            <a:spLocks noGrp="1"/>
          </p:cNvSpPr>
          <p:nvPr>
            <p:ph type="title"/>
          </p:nvPr>
        </p:nvSpPr>
        <p:spPr>
          <a:xfrm>
            <a:off x="1143000" y="457200"/>
            <a:ext cx="6553200" cy="762000"/>
          </a:xfrm>
        </p:spPr>
        <p:txBody>
          <a:bodyPr>
            <a:normAutofit fontScale="90000"/>
          </a:bodyPr>
          <a:lstStyle/>
          <a:p>
            <a:r>
              <a:rPr lang="en-US" b="1" i="1" dirty="0" smtClean="0">
                <a:solidFill>
                  <a:schemeClr val="tx1"/>
                </a:solidFill>
                <a:effectLst>
                  <a:glow rad="101600">
                    <a:schemeClr val="bg1">
                      <a:alpha val="60000"/>
                    </a:schemeClr>
                  </a:glow>
                  <a:outerShdw blurRad="114300" dist="101600" dir="2700000" algn="tl" rotWithShape="0">
                    <a:srgbClr val="000000">
                      <a:alpha val="40000"/>
                    </a:srgbClr>
                  </a:outerShdw>
                </a:effectLst>
              </a:rPr>
              <a:t>The Second Beast</a:t>
            </a:r>
            <a:r>
              <a:rPr lang="en-US" dirty="0" smtClean="0">
                <a:solidFill>
                  <a:schemeClr val="tx1"/>
                </a:solidFill>
                <a:effectLst>
                  <a:glow rad="101600">
                    <a:schemeClr val="bg1">
                      <a:alpha val="60000"/>
                    </a:schemeClr>
                  </a:glow>
                  <a:outerShdw blurRad="114300" dist="101600" dir="2700000" algn="tl" rotWithShape="0">
                    <a:srgbClr val="000000">
                      <a:alpha val="40000"/>
                    </a:srgbClr>
                  </a:outerShdw>
                </a:effectLst>
              </a:rPr>
              <a:t/>
            </a:r>
            <a:br>
              <a:rPr lang="en-US" dirty="0" smtClean="0">
                <a:solidFill>
                  <a:schemeClr val="tx1"/>
                </a:solidFill>
                <a:effectLst>
                  <a:glow rad="101600">
                    <a:schemeClr val="bg1">
                      <a:alpha val="60000"/>
                    </a:schemeClr>
                  </a:glow>
                  <a:outerShdw blurRad="114300" dist="101600" dir="2700000" algn="tl" rotWithShape="0">
                    <a:srgbClr val="000000">
                      <a:alpha val="40000"/>
                    </a:srgbClr>
                  </a:outerShdw>
                </a:effectLst>
              </a:rPr>
            </a:br>
            <a:endParaRPr lang="en-US" dirty="0">
              <a:solidFill>
                <a:schemeClr val="tx1"/>
              </a:solidFill>
              <a:effectLst>
                <a:glow rad="101600">
                  <a:schemeClr val="bg1">
                    <a:alpha val="60000"/>
                  </a:schemeClr>
                </a:glow>
                <a:outerShdw blurRad="114300" dist="101600" dir="2700000" algn="tl" rotWithShape="0">
                  <a:srgbClr val="000000">
                    <a:alpha val="40000"/>
                  </a:srgbClr>
                </a:outerShdw>
              </a:effectLst>
            </a:endParaRPr>
          </a:p>
        </p:txBody>
      </p:sp>
      <p:sp>
        <p:nvSpPr>
          <p:cNvPr id="3" name="Content Placeholder 2"/>
          <p:cNvSpPr>
            <a:spLocks noGrp="1"/>
          </p:cNvSpPr>
          <p:nvPr>
            <p:ph idx="1"/>
          </p:nvPr>
        </p:nvSpPr>
        <p:spPr>
          <a:xfrm>
            <a:off x="457200" y="1143000"/>
            <a:ext cx="8229600" cy="5715000"/>
          </a:xfrm>
        </p:spPr>
        <p:txBody>
          <a:bodyPr>
            <a:normAutofit fontScale="92500" lnSpcReduction="20000"/>
          </a:bodyPr>
          <a:lstStyle/>
          <a:p>
            <a:r>
              <a:rPr lang="en-US" dirty="0" smtClean="0">
                <a:effectLst>
                  <a:glow rad="101600">
                    <a:schemeClr val="bg1">
                      <a:alpha val="60000"/>
                    </a:schemeClr>
                  </a:glow>
                </a:effectLst>
              </a:rPr>
              <a:t>False Prophet – </a:t>
            </a:r>
            <a:r>
              <a:rPr lang="en-US" i="1" dirty="0" smtClean="0">
                <a:effectLst>
                  <a:glow rad="101600">
                    <a:schemeClr val="bg1">
                      <a:alpha val="60000"/>
                    </a:schemeClr>
                  </a:glow>
                </a:effectLst>
              </a:rPr>
              <a:t>Rev. 16:13; 19:20; 20:10</a:t>
            </a:r>
          </a:p>
          <a:p>
            <a:r>
              <a:rPr lang="en-US" dirty="0" smtClean="0">
                <a:effectLst>
                  <a:glow rad="101600">
                    <a:schemeClr val="bg1">
                      <a:alpha val="60000"/>
                    </a:schemeClr>
                  </a:glow>
                </a:effectLst>
              </a:rPr>
              <a:t>Role – bring people to worship the first beast (Anti-Christ) – </a:t>
            </a:r>
            <a:r>
              <a:rPr lang="en-US" i="1" dirty="0" smtClean="0">
                <a:effectLst>
                  <a:glow rad="101600">
                    <a:schemeClr val="bg1">
                      <a:alpha val="60000"/>
                    </a:schemeClr>
                  </a:glow>
                </a:effectLst>
              </a:rPr>
              <a:t>Rev. 13:14</a:t>
            </a:r>
          </a:p>
          <a:p>
            <a:r>
              <a:rPr lang="en-US" dirty="0" smtClean="0">
                <a:effectLst>
                  <a:glow rad="101600">
                    <a:schemeClr val="bg1">
                      <a:alpha val="60000"/>
                    </a:schemeClr>
                  </a:glow>
                </a:effectLst>
              </a:rPr>
              <a:t>He is a deceiver – </a:t>
            </a:r>
            <a:r>
              <a:rPr lang="en-US" i="1" dirty="0" smtClean="0">
                <a:effectLst>
                  <a:glow rad="101600">
                    <a:schemeClr val="bg1">
                      <a:alpha val="60000"/>
                    </a:schemeClr>
                  </a:glow>
                </a:effectLst>
              </a:rPr>
              <a:t>“With all deceivableness of unrighteousness.” II Thess. 2:10</a:t>
            </a:r>
          </a:p>
          <a:p>
            <a:r>
              <a:rPr lang="en-US" dirty="0" smtClean="0">
                <a:effectLst>
                  <a:glow rad="101600">
                    <a:schemeClr val="bg1">
                      <a:alpha val="60000"/>
                    </a:schemeClr>
                  </a:glow>
                </a:effectLst>
              </a:rPr>
              <a:t>He has two horns – represents his attempt to give the impression of being harmless and gentle.</a:t>
            </a:r>
          </a:p>
          <a:p>
            <a:r>
              <a:rPr lang="en-US" dirty="0" smtClean="0">
                <a:effectLst>
                  <a:glow rad="101600">
                    <a:schemeClr val="bg1">
                      <a:alpha val="60000"/>
                    </a:schemeClr>
                  </a:glow>
                </a:effectLst>
              </a:rPr>
              <a:t>He has all the power (authority) of the Anti-</a:t>
            </a:r>
            <a:br>
              <a:rPr lang="en-US" dirty="0" smtClean="0">
                <a:effectLst>
                  <a:glow rad="101600">
                    <a:schemeClr val="bg1">
                      <a:alpha val="60000"/>
                    </a:schemeClr>
                  </a:glow>
                </a:effectLst>
              </a:rPr>
            </a:br>
            <a:r>
              <a:rPr lang="en-US" dirty="0" smtClean="0">
                <a:effectLst>
                  <a:glow rad="101600">
                    <a:schemeClr val="bg1">
                      <a:alpha val="60000"/>
                    </a:schemeClr>
                  </a:glow>
                </a:effectLst>
              </a:rPr>
              <a:t>Christ.</a:t>
            </a:r>
          </a:p>
          <a:p>
            <a:r>
              <a:rPr lang="en-US" dirty="0" smtClean="0">
                <a:effectLst>
                  <a:glow rad="101600">
                    <a:schemeClr val="bg1">
                      <a:alpha val="60000"/>
                    </a:schemeClr>
                  </a:glow>
                </a:effectLst>
              </a:rPr>
              <a:t>He priestly role identifies him as the most powerful (universal) religious leader.</a:t>
            </a:r>
          </a:p>
          <a:p>
            <a:r>
              <a:rPr lang="en-US" dirty="0" smtClean="0">
                <a:effectLst>
                  <a:glow rad="101600">
                    <a:schemeClr val="bg1">
                      <a:alpha val="60000"/>
                    </a:schemeClr>
                  </a:glow>
                </a:effectLst>
              </a:rPr>
              <a:t>He exercise all the power of the Anti-Christ who is the most powerful (universal) political leader.</a:t>
            </a:r>
          </a:p>
          <a:p>
            <a:endParaRPr lang="en-US" i="1" dirty="0" smtClean="0">
              <a:effectLst>
                <a:glow rad="101600">
                  <a:schemeClr val="bg1">
                    <a:alpha val="60000"/>
                  </a:schemeClr>
                </a:glow>
              </a:effectLst>
            </a:endParaRPr>
          </a:p>
          <a:p>
            <a:endParaRPr lang="en-US" b="1" i="1" dirty="0" smtClean="0">
              <a:effectLst>
                <a:glow rad="101600">
                  <a:schemeClr val="bg1">
                    <a:alpha val="60000"/>
                  </a:schemeClr>
                </a:glow>
              </a:effectLst>
            </a:endParaRPr>
          </a:p>
          <a:p>
            <a:endParaRPr lang="en-US" dirty="0">
              <a:effectLst>
                <a:glow rad="101600">
                  <a:schemeClr val="bg1">
                    <a:alpha val="60000"/>
                  </a:schemeClr>
                </a:glow>
              </a:effectLst>
            </a:endParaRPr>
          </a:p>
        </p:txBody>
      </p:sp>
      <p:pic>
        <p:nvPicPr>
          <p:cNvPr id="5" name="Picture 4" descr="C:\Users\Ptr. Daniel White\Pictures\Prophecy pictures\Revelation\Serpent.jpg"/>
          <p:cNvPicPr>
            <a:picLocks noChangeAspect="1" noChangeArrowheads="1"/>
          </p:cNvPicPr>
          <p:nvPr/>
        </p:nvPicPr>
        <p:blipFill>
          <a:blip r:embed="rId4" cstate="print"/>
          <a:srcRect/>
          <a:stretch>
            <a:fillRect/>
          </a:stretch>
        </p:blipFill>
        <p:spPr bwMode="auto">
          <a:xfrm>
            <a:off x="7041266" y="0"/>
            <a:ext cx="2102734" cy="1524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173736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Rectangle 2"/>
          <p:cNvSpPr/>
          <p:nvPr/>
        </p:nvSpPr>
        <p:spPr>
          <a:xfrm>
            <a:off x="1295400" y="1981200"/>
            <a:ext cx="6705600" cy="1323439"/>
          </a:xfrm>
          <a:prstGeom prst="rect">
            <a:avLst/>
          </a:prstGeom>
        </p:spPr>
        <p:txBody>
          <a:bodyPr wrap="square">
            <a:spAutoFit/>
          </a:bodyPr>
          <a:lstStyle/>
          <a:p>
            <a:pPr algn="ctr"/>
            <a:r>
              <a:rPr lang="en-US" sz="40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Revelation 13:11-18</a:t>
            </a:r>
          </a:p>
          <a:p>
            <a:pPr algn="ctr"/>
            <a:r>
              <a:rPr lang="en-US" sz="40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“The False Prophet” </a:t>
            </a:r>
          </a:p>
        </p:txBody>
      </p:sp>
    </p:spTree>
    <p:extLst>
      <p:ext uri="{BB962C8B-B14F-4D97-AF65-F5344CB8AC3E}">
        <p14:creationId xmlns:p14="http://schemas.microsoft.com/office/powerpoint/2010/main" val="778570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bg1">
              <a:alpha val="82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C:\Users\Ptr. Daniel White\Desktop\Prophecy pictures\Revelation 1\Catholic\_wsb_391x484_asissiII.jpg"/>
          <p:cNvPicPr>
            <a:picLocks noChangeAspect="1" noChangeArrowheads="1"/>
          </p:cNvPicPr>
          <p:nvPr/>
        </p:nvPicPr>
        <p:blipFill>
          <a:blip r:embed="rId3" cstate="print"/>
          <a:srcRect/>
          <a:stretch>
            <a:fillRect/>
          </a:stretch>
        </p:blipFill>
        <p:spPr bwMode="auto">
          <a:xfrm>
            <a:off x="1890713" y="0"/>
            <a:ext cx="5500687" cy="6858000"/>
          </a:xfrm>
          <a:prstGeom prst="rect">
            <a:avLst/>
          </a:prstGeom>
          <a:noFill/>
        </p:spPr>
      </p:pic>
      <p:sp>
        <p:nvSpPr>
          <p:cNvPr id="2" name="Title 1"/>
          <p:cNvSpPr>
            <a:spLocks noGrp="1"/>
          </p:cNvSpPr>
          <p:nvPr>
            <p:ph type="ctrTitle"/>
          </p:nvPr>
        </p:nvSpPr>
        <p:spPr/>
        <p:txBody>
          <a:bodyPr>
            <a:normAutofit fontScale="90000"/>
          </a:bodyPr>
          <a:lstStyle/>
          <a:p>
            <a:r>
              <a:rPr lang="en-US" sz="6000" dirty="0" smtClean="0">
                <a:solidFill>
                  <a:schemeClr val="tx1"/>
                </a:solidFill>
                <a:effectLst>
                  <a:glow rad="101600">
                    <a:schemeClr val="bg1">
                      <a:alpha val="60000"/>
                    </a:schemeClr>
                  </a:glow>
                  <a:outerShdw blurRad="127000" dist="200000" dir="2700000" algn="tl" rotWithShape="0">
                    <a:srgbClr val="000000">
                      <a:alpha val="30000"/>
                    </a:srgbClr>
                  </a:outerShdw>
                </a:effectLst>
                <a:latin typeface="Dolphin Wide" pitchFamily="34" charset="0"/>
              </a:rPr>
              <a:t>Pope with World religious leaders</a:t>
            </a:r>
            <a:endParaRPr lang="en-US" sz="6000" dirty="0">
              <a:solidFill>
                <a:schemeClr val="tx1"/>
              </a:solidFill>
              <a:effectLst>
                <a:glow rad="101600">
                  <a:schemeClr val="bg1">
                    <a:alpha val="60000"/>
                  </a:schemeClr>
                </a:glow>
                <a:outerShdw blurRad="127000" dist="200000" dir="2700000" algn="tl" rotWithShape="0">
                  <a:srgbClr val="000000">
                    <a:alpha val="30000"/>
                  </a:srgbClr>
                </a:outerShdw>
              </a:effectLst>
              <a:latin typeface="Dolphin Wide" pitchFamily="34" charset="0"/>
            </a:endParaRPr>
          </a:p>
        </p:txBody>
      </p:sp>
    </p:spTree>
    <p:extLst>
      <p:ext uri="{BB962C8B-B14F-4D97-AF65-F5344CB8AC3E}">
        <p14:creationId xmlns:p14="http://schemas.microsoft.com/office/powerpoint/2010/main" val="2494310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C:\Users\Ptr. Daniel White\Desktop\revelation 2\prostrate-to-pope.jpg"/>
          <p:cNvPicPr>
            <a:picLocks noChangeAspect="1" noChangeArrowheads="1"/>
          </p:cNvPicPr>
          <p:nvPr/>
        </p:nvPicPr>
        <p:blipFill>
          <a:blip r:embed="rId3" cstate="print"/>
          <a:srcRect/>
          <a:stretch>
            <a:fillRect/>
          </a:stretch>
        </p:blipFill>
        <p:spPr bwMode="auto">
          <a:xfrm>
            <a:off x="0" y="0"/>
            <a:ext cx="9143999" cy="6858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2531" name="Picture 3" descr="C:\Users\Ptr. Daniel White\Desktop\revelation 2\474488132_49aca2bf51.jpg"/>
          <p:cNvPicPr>
            <a:picLocks noChangeAspect="1" noChangeArrowheads="1"/>
          </p:cNvPicPr>
          <p:nvPr/>
        </p:nvPicPr>
        <p:blipFill>
          <a:blip r:embed="rId4" cstate="print"/>
          <a:srcRect/>
          <a:stretch>
            <a:fillRect/>
          </a:stretch>
        </p:blipFill>
        <p:spPr bwMode="auto">
          <a:xfrm>
            <a:off x="533400" y="381000"/>
            <a:ext cx="2590800" cy="32004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22532" name="Picture 4" descr="C:\Users\Ptr. Daniel White\Desktop\revelation 2\r10911_25720.jpg"/>
          <p:cNvPicPr>
            <a:picLocks noChangeAspect="1" noChangeArrowheads="1"/>
          </p:cNvPicPr>
          <p:nvPr/>
        </p:nvPicPr>
        <p:blipFill>
          <a:blip r:embed="rId5" cstate="print"/>
          <a:srcRect/>
          <a:stretch>
            <a:fillRect/>
          </a:stretch>
        </p:blipFill>
        <p:spPr bwMode="auto">
          <a:xfrm>
            <a:off x="5562600" y="236516"/>
            <a:ext cx="2979930" cy="2125684"/>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5" name="Picture 4" descr="C:\Users\Ptr. Daniel White\Pictures\Prophecy pictures\Revelation\Serpent.jpg"/>
          <p:cNvPicPr>
            <a:picLocks noChangeAspect="1" noChangeArrowheads="1"/>
          </p:cNvPicPr>
          <p:nvPr/>
        </p:nvPicPr>
        <p:blipFill>
          <a:blip r:embed="rId6" cstate="print"/>
          <a:srcRect/>
          <a:stretch>
            <a:fillRect/>
          </a:stretch>
        </p:blipFill>
        <p:spPr bwMode="auto">
          <a:xfrm>
            <a:off x="5791200" y="2743200"/>
            <a:ext cx="2102734" cy="1524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372979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chemeClr val="bg1">
              <a:alpha val="82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482" name="Picture 2" descr="C:\Users\Ptr. Daniel White\Desktop\revelation 2\37926441.jpg"/>
          <p:cNvPicPr>
            <a:picLocks noChangeAspect="1" noChangeArrowheads="1"/>
          </p:cNvPicPr>
          <p:nvPr/>
        </p:nvPicPr>
        <p:blipFill>
          <a:blip r:embed="rId3" cstate="print"/>
          <a:srcRect/>
          <a:stretch>
            <a:fillRect/>
          </a:stretch>
        </p:blipFill>
        <p:spPr bwMode="auto">
          <a:xfrm>
            <a:off x="215324" y="228600"/>
            <a:ext cx="3137476" cy="2560181"/>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20483" name="Picture 3" descr="C:\Users\Ptr. Daniel White\Desktop\revelation 2\9045383.JPG"/>
          <p:cNvPicPr>
            <a:picLocks noChangeAspect="1" noChangeArrowheads="1"/>
          </p:cNvPicPr>
          <p:nvPr/>
        </p:nvPicPr>
        <p:blipFill>
          <a:blip r:embed="rId4" cstate="print"/>
          <a:srcRect/>
          <a:stretch>
            <a:fillRect/>
          </a:stretch>
        </p:blipFill>
        <p:spPr bwMode="auto">
          <a:xfrm>
            <a:off x="381000" y="3276600"/>
            <a:ext cx="2667000" cy="3124199"/>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20484" name="Picture 4" descr="C:\Users\Ptr. Daniel White\Desktop\revelation 2\1popencrcover_6.jpg"/>
          <p:cNvPicPr>
            <a:picLocks noChangeAspect="1" noChangeArrowheads="1"/>
          </p:cNvPicPr>
          <p:nvPr/>
        </p:nvPicPr>
        <p:blipFill>
          <a:blip r:embed="rId5" cstate="print"/>
          <a:srcRect l="2741" t="13043" r="2741" b="21739"/>
          <a:stretch>
            <a:fillRect/>
          </a:stretch>
        </p:blipFill>
        <p:spPr bwMode="auto">
          <a:xfrm>
            <a:off x="3733800" y="2362200"/>
            <a:ext cx="2246312" cy="22860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20485" name="Picture 5" descr="C:\Users\Ptr. Daniel White\Desktop\revelation 2\bertiekisspope.jpg"/>
          <p:cNvPicPr>
            <a:picLocks noChangeAspect="1" noChangeArrowheads="1"/>
          </p:cNvPicPr>
          <p:nvPr/>
        </p:nvPicPr>
        <p:blipFill>
          <a:blip r:embed="rId6" cstate="print"/>
          <a:srcRect/>
          <a:stretch>
            <a:fillRect/>
          </a:stretch>
        </p:blipFill>
        <p:spPr bwMode="auto">
          <a:xfrm>
            <a:off x="3657599" y="109539"/>
            <a:ext cx="2819401" cy="1795462"/>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20486" name="Picture 6" descr="C:\Users\Ptr. Daniel White\Desktop\revelation 2\mn_pope_2001_02.jpg"/>
          <p:cNvPicPr>
            <a:picLocks noChangeAspect="1" noChangeArrowheads="1"/>
          </p:cNvPicPr>
          <p:nvPr/>
        </p:nvPicPr>
        <p:blipFill>
          <a:blip r:embed="rId7" cstate="print"/>
          <a:srcRect b="8696"/>
          <a:stretch>
            <a:fillRect/>
          </a:stretch>
        </p:blipFill>
        <p:spPr bwMode="auto">
          <a:xfrm>
            <a:off x="3200400" y="5029200"/>
            <a:ext cx="2895600" cy="16002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20487" name="Picture 7" descr="C:\Users\Ptr. Daniel White\Desktop\revelation 2\pope_11.jpg"/>
          <p:cNvPicPr>
            <a:picLocks noChangeAspect="1" noChangeArrowheads="1"/>
          </p:cNvPicPr>
          <p:nvPr/>
        </p:nvPicPr>
        <p:blipFill>
          <a:blip r:embed="rId8" cstate="print"/>
          <a:srcRect/>
          <a:stretch>
            <a:fillRect/>
          </a:stretch>
        </p:blipFill>
        <p:spPr bwMode="auto">
          <a:xfrm>
            <a:off x="6400800" y="142876"/>
            <a:ext cx="2590800" cy="2066924"/>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20488" name="Picture 8" descr="C:\Users\Ptr. Daniel White\Desktop\revelation 2\pope-and-reagan-733624.jpg"/>
          <p:cNvPicPr>
            <a:picLocks noChangeAspect="1" noChangeArrowheads="1"/>
          </p:cNvPicPr>
          <p:nvPr/>
        </p:nvPicPr>
        <p:blipFill>
          <a:blip r:embed="rId9" cstate="print"/>
          <a:srcRect/>
          <a:stretch>
            <a:fillRect/>
          </a:stretch>
        </p:blipFill>
        <p:spPr bwMode="auto">
          <a:xfrm>
            <a:off x="6629400" y="2590800"/>
            <a:ext cx="2037956" cy="2333506"/>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20490" name="Picture 10" descr="C:\Users\Ptr. Daniel White\Pictures\Prophecy pictures\Catholic\vatican_saudi_king_.jpg"/>
          <p:cNvPicPr>
            <a:picLocks noChangeAspect="1" noChangeArrowheads="1"/>
          </p:cNvPicPr>
          <p:nvPr/>
        </p:nvPicPr>
        <p:blipFill>
          <a:blip r:embed="rId10" cstate="print"/>
          <a:srcRect/>
          <a:stretch>
            <a:fillRect/>
          </a:stretch>
        </p:blipFill>
        <p:spPr bwMode="auto">
          <a:xfrm>
            <a:off x="6477000" y="4419601"/>
            <a:ext cx="2362200" cy="17526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1" name="Picture 2" descr="C:\Users\Ptr. Daniel White\Pictures\Prophecy pictures\Revelation 1\scan0009.jpg"/>
          <p:cNvPicPr>
            <a:picLocks noChangeAspect="1" noChangeArrowheads="1"/>
          </p:cNvPicPr>
          <p:nvPr/>
        </p:nvPicPr>
        <p:blipFill>
          <a:blip r:embed="rId11" cstate="print">
            <a:duotone>
              <a:prstClr val="black"/>
              <a:schemeClr val="accent5">
                <a:tint val="45000"/>
                <a:satMod val="400000"/>
              </a:schemeClr>
            </a:duotone>
          </a:blip>
          <a:srcRect/>
          <a:stretch>
            <a:fillRect/>
          </a:stretch>
        </p:blipFill>
        <p:spPr bwMode="auto">
          <a:xfrm>
            <a:off x="1854200" y="1219200"/>
            <a:ext cx="5994400" cy="44958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475999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C:\Users\Ptr. Daniel White\Pictures\Other Pix\freefallbackgrounds\gateway.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a:xfrm>
            <a:off x="0" y="0"/>
            <a:ext cx="9144000" cy="1417638"/>
          </a:xfrm>
        </p:spPr>
        <p:txBody>
          <a:bodyPr>
            <a:noAutofit/>
          </a:bodyPr>
          <a:lstStyle/>
          <a:p>
            <a:r>
              <a:rPr lang="en-US" b="1" i="1" dirty="0" smtClean="0">
                <a:ln w="6350">
                  <a:solidFill>
                    <a:schemeClr val="tx1"/>
                  </a:solidFill>
                </a:ln>
              </a:rPr>
              <a:t>The Deception of the False Prophet</a:t>
            </a:r>
            <a:endParaRPr lang="en-US" b="1" i="1" dirty="0">
              <a:ln w="6350">
                <a:solidFill>
                  <a:schemeClr val="tx1"/>
                </a:solidFill>
              </a:ln>
            </a:endParaRPr>
          </a:p>
        </p:txBody>
      </p:sp>
      <p:sp>
        <p:nvSpPr>
          <p:cNvPr id="4" name="Content Placeholder 3"/>
          <p:cNvSpPr>
            <a:spLocks noGrp="1"/>
          </p:cNvSpPr>
          <p:nvPr>
            <p:ph idx="1"/>
          </p:nvPr>
        </p:nvSpPr>
        <p:spPr>
          <a:xfrm>
            <a:off x="457200" y="1371600"/>
            <a:ext cx="8229600" cy="4754563"/>
          </a:xfrm>
        </p:spPr>
        <p:txBody>
          <a:bodyPr>
            <a:noAutofit/>
          </a:bodyPr>
          <a:lstStyle/>
          <a:p>
            <a:r>
              <a:rPr lang="en-US" sz="3600" dirty="0" smtClean="0">
                <a:effectLst>
                  <a:glow rad="101600">
                    <a:schemeClr val="bg1">
                      <a:alpha val="60000"/>
                    </a:schemeClr>
                  </a:glow>
                </a:effectLst>
              </a:rPr>
              <a:t>He deceives by means of wonders and miracles – Magic / Witchcraft – </a:t>
            </a:r>
            <a:r>
              <a:rPr lang="en-US" sz="3600" i="1" dirty="0" smtClean="0">
                <a:effectLst>
                  <a:glow rad="101600">
                    <a:schemeClr val="bg1">
                      <a:alpha val="60000"/>
                    </a:schemeClr>
                  </a:glow>
                </a:effectLst>
              </a:rPr>
              <a:t>Deut. 13:1-5; Mark 13:22-23; II Thess. 2:9-10</a:t>
            </a:r>
          </a:p>
          <a:p>
            <a:r>
              <a:rPr lang="en-US" sz="3600" dirty="0" smtClean="0">
                <a:effectLst>
                  <a:glow rad="101600">
                    <a:schemeClr val="bg1">
                      <a:alpha val="60000"/>
                    </a:schemeClr>
                  </a:glow>
                </a:effectLst>
              </a:rPr>
              <a:t>His power is given to him by Satan the </a:t>
            </a:r>
            <a:r>
              <a:rPr lang="en-US" sz="3600" i="1" dirty="0" smtClean="0">
                <a:effectLst>
                  <a:glow rad="101600">
                    <a:schemeClr val="bg1">
                      <a:alpha val="60000"/>
                    </a:schemeClr>
                  </a:glow>
                </a:effectLst>
              </a:rPr>
              <a:t>“Great deceive”  - Rev. 12:9</a:t>
            </a:r>
          </a:p>
          <a:p>
            <a:r>
              <a:rPr lang="en-US" sz="3600" dirty="0" smtClean="0">
                <a:effectLst>
                  <a:glow rad="101600">
                    <a:schemeClr val="bg1">
                      <a:alpha val="60000"/>
                    </a:schemeClr>
                  </a:glow>
                </a:effectLst>
              </a:rPr>
              <a:t>Leads people  in the worship of the false Messiah (Anti-Christ) - </a:t>
            </a:r>
            <a:r>
              <a:rPr lang="en-US" sz="3600" i="1" dirty="0" smtClean="0">
                <a:effectLst>
                  <a:glow rad="101600">
                    <a:schemeClr val="bg1">
                      <a:alpha val="60000"/>
                    </a:schemeClr>
                  </a:glow>
                </a:effectLst>
              </a:rPr>
              <a:t>(Matt. 24:24)</a:t>
            </a:r>
          </a:p>
          <a:p>
            <a:r>
              <a:rPr lang="en-US" sz="3600" dirty="0" smtClean="0">
                <a:effectLst>
                  <a:glow rad="101600">
                    <a:schemeClr val="bg1">
                      <a:alpha val="60000"/>
                    </a:schemeClr>
                  </a:glow>
                </a:effectLst>
              </a:rPr>
              <a:t>He will produce the miracles of Elijah -              </a:t>
            </a:r>
            <a:r>
              <a:rPr lang="en-US" sz="3600" i="1" dirty="0" smtClean="0">
                <a:effectLst>
                  <a:glow rad="101600">
                    <a:schemeClr val="bg1">
                      <a:alpha val="60000"/>
                    </a:schemeClr>
                  </a:glow>
                </a:effectLst>
              </a:rPr>
              <a:t>(I Kings 18:28-39; II Kings 1:10) </a:t>
            </a:r>
            <a:endParaRPr lang="en-US" sz="3600" dirty="0" smtClean="0">
              <a:effectLst>
                <a:glow rad="101600">
                  <a:schemeClr val="bg1">
                    <a:alpha val="60000"/>
                  </a:schemeClr>
                </a:glow>
              </a:effectLst>
            </a:endParaRPr>
          </a:p>
          <a:p>
            <a:pPr>
              <a:buNone/>
            </a:pPr>
            <a:endParaRPr lang="en-US" sz="3600" dirty="0">
              <a:effectLst>
                <a:glow rad="101600">
                  <a:schemeClr val="bg1">
                    <a:alpha val="60000"/>
                  </a:schemeClr>
                </a:glow>
              </a:effectLst>
            </a:endParaRPr>
          </a:p>
        </p:txBody>
      </p:sp>
    </p:spTree>
    <p:extLst>
      <p:ext uri="{BB962C8B-B14F-4D97-AF65-F5344CB8AC3E}">
        <p14:creationId xmlns:p14="http://schemas.microsoft.com/office/powerpoint/2010/main" val="2238913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219200"/>
            <a:ext cx="8915400" cy="3200400"/>
          </a:xfrm>
        </p:spPr>
        <p:txBody>
          <a:bodyPr>
            <a:noAutofit/>
          </a:bodyPr>
          <a:lstStyle/>
          <a:p>
            <a:r>
              <a:rPr lang="en-US" i="1" dirty="0" smtClean="0"/>
              <a:t/>
            </a:r>
            <a:br>
              <a:rPr lang="en-US" i="1" dirty="0" smtClean="0"/>
            </a:br>
            <a:r>
              <a:rPr lang="en-US" i="1" dirty="0" smtClean="0"/>
              <a:t/>
            </a:r>
            <a:br>
              <a:rPr lang="en-US" i="1" dirty="0" smtClean="0"/>
            </a:br>
            <a:r>
              <a:rPr lang="en-US" i="1" dirty="0" smtClean="0"/>
              <a:t>“And he doeth great wonders, so that he maketh fire come down from heaven on the earth in the sight of men, and </a:t>
            </a:r>
            <a:r>
              <a:rPr lang="en-US" i="1" dirty="0" err="1" smtClean="0"/>
              <a:t>deceiveth</a:t>
            </a:r>
            <a:r>
              <a:rPr lang="en-US" i="1" dirty="0" smtClean="0"/>
              <a:t> them that dwell on the earth by the means of those miracles which he had power to do in the sight of the beast…”</a:t>
            </a:r>
            <a:endParaRPr lang="en-US" i="1" dirty="0"/>
          </a:p>
        </p:txBody>
      </p:sp>
    </p:spTree>
    <p:extLst>
      <p:ext uri="{BB962C8B-B14F-4D97-AF65-F5344CB8AC3E}">
        <p14:creationId xmlns:p14="http://schemas.microsoft.com/office/powerpoint/2010/main" val="2449464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bg1">
              <a:alpha val="82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410" name="Picture 2" descr="C:\Users\Ptr. Daniel White\Pictures\1-Bib Pics-Ot\Elijah\Elijah on Mt. Carmel\Elijah @ Mt Carmal 1407-99.jpg"/>
          <p:cNvPicPr>
            <a:picLocks noChangeAspect="1" noChangeArrowheads="1"/>
          </p:cNvPicPr>
          <p:nvPr/>
        </p:nvPicPr>
        <p:blipFill>
          <a:blip r:embed="rId3" cstate="print"/>
          <a:srcRect/>
          <a:stretch>
            <a:fillRect/>
          </a:stretch>
        </p:blipFill>
        <p:spPr bwMode="auto">
          <a:xfrm>
            <a:off x="457200" y="381000"/>
            <a:ext cx="4191000" cy="60198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3" name="Title 2"/>
          <p:cNvSpPr>
            <a:spLocks noGrp="1"/>
          </p:cNvSpPr>
          <p:nvPr>
            <p:ph type="ctrTitle"/>
          </p:nvPr>
        </p:nvSpPr>
        <p:spPr>
          <a:xfrm>
            <a:off x="4800600" y="304801"/>
            <a:ext cx="4114800" cy="6172200"/>
          </a:xfrm>
        </p:spPr>
        <p:txBody>
          <a:bodyPr>
            <a:normAutofit/>
          </a:bodyPr>
          <a:lstStyle/>
          <a:p>
            <a:r>
              <a:rPr lang="en-US" sz="3600" b="1" i="1" dirty="0" smtClean="0">
                <a:solidFill>
                  <a:srgbClr val="FFC000"/>
                </a:solidFill>
              </a:rPr>
              <a:t>“The fire of the Lord fell, and consumed the burnt sacrifice,</a:t>
            </a:r>
            <a:br>
              <a:rPr lang="en-US" sz="3600" b="1" i="1" dirty="0" smtClean="0">
                <a:solidFill>
                  <a:srgbClr val="FFC000"/>
                </a:solidFill>
              </a:rPr>
            </a:br>
            <a:r>
              <a:rPr lang="en-US" sz="3600" b="1" i="1" dirty="0" smtClean="0">
                <a:solidFill>
                  <a:srgbClr val="FFC000"/>
                </a:solidFill>
              </a:rPr>
              <a:t>and when all the people saw it, they fell on their faces: and they said, The Lord he is God, the Lord He is God.”</a:t>
            </a:r>
            <a:endParaRPr lang="en-US" sz="3600" b="1" i="1" dirty="0">
              <a:solidFill>
                <a:srgbClr val="FFC000"/>
              </a:solidFill>
            </a:endParaRPr>
          </a:p>
        </p:txBody>
      </p:sp>
    </p:spTree>
    <p:extLst>
      <p:ext uri="{BB962C8B-B14F-4D97-AF65-F5344CB8AC3E}">
        <p14:creationId xmlns:p14="http://schemas.microsoft.com/office/powerpoint/2010/main" val="3616389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410"/>
                                        </p:tgtEl>
                                        <p:attrNameLst>
                                          <p:attrName>style.visibility</p:attrName>
                                        </p:attrNameLst>
                                      </p:cBhvr>
                                      <p:to>
                                        <p:strVal val="visible"/>
                                      </p:to>
                                    </p:set>
                                    <p:animEffect transition="in" filter="fade">
                                      <p:cBhvr>
                                        <p:cTn id="7" dur="2000"/>
                                        <p:tgtEl>
                                          <p:spTgt spid="174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5410200" cy="6278562"/>
          </a:xfrm>
        </p:spPr>
        <p:txBody>
          <a:bodyPr>
            <a:normAutofit/>
          </a:bodyPr>
          <a:lstStyle/>
          <a:p>
            <a:r>
              <a:rPr lang="en-US" sz="5400" i="1" dirty="0" smtClean="0">
                <a:effectLst/>
              </a:rPr>
              <a:t> “Behold, I will send you Elijah the prophet before the coming of the great and dreadful day of the Lord.” </a:t>
            </a:r>
            <a:br>
              <a:rPr lang="en-US" sz="5400" i="1" dirty="0" smtClean="0">
                <a:effectLst/>
              </a:rPr>
            </a:br>
            <a:r>
              <a:rPr lang="en-US" sz="5400" i="1" dirty="0" smtClean="0">
                <a:effectLst/>
              </a:rPr>
              <a:t>(Malachi 4:5)</a:t>
            </a:r>
            <a:endParaRPr lang="en-US" sz="5400" i="1" dirty="0">
              <a:effectLst/>
            </a:endParaRPr>
          </a:p>
        </p:txBody>
      </p:sp>
      <p:pic>
        <p:nvPicPr>
          <p:cNvPr id="4" name="Picture 6" descr="C:\Users\Ptr. Daniel White\Desktop\Dad's Pix\2-WITNESSES.jpg"/>
          <p:cNvPicPr>
            <a:picLocks noChangeAspect="1" noChangeArrowheads="1"/>
          </p:cNvPicPr>
          <p:nvPr/>
        </p:nvPicPr>
        <p:blipFill>
          <a:blip r:embed="rId3" cstate="print"/>
          <a:srcRect l="46000" t="-833" r="28000" b="39500"/>
          <a:stretch>
            <a:fillRect/>
          </a:stretch>
        </p:blipFill>
        <p:spPr bwMode="auto">
          <a:xfrm flipH="1">
            <a:off x="6019800" y="457200"/>
            <a:ext cx="2643808" cy="43434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1680753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tr. Daniel White\Pictures\Prophecy pictures\Revelation\trichur-pooram-crowd-508657-sw.jpg"/>
          <p:cNvPicPr>
            <a:picLocks noChangeAspect="1" noChangeArrowheads="1"/>
          </p:cNvPicPr>
          <p:nvPr/>
        </p:nvPicPr>
        <p:blipFill>
          <a:blip r:embed="rId3" cstate="print"/>
          <a:srcRect/>
          <a:stretch>
            <a:fillRect/>
          </a:stretch>
        </p:blipFill>
        <p:spPr bwMode="auto">
          <a:xfrm>
            <a:off x="-228600" y="0"/>
            <a:ext cx="9372600" cy="7239000"/>
          </a:xfrm>
          <a:prstGeom prst="rect">
            <a:avLst/>
          </a:prstGeom>
          <a:noFill/>
        </p:spPr>
      </p:pic>
      <p:pic>
        <p:nvPicPr>
          <p:cNvPr id="4099" name="Picture 3" descr="C:\Users\Ptr. Daniel White\Desktop\scan0101.jpg"/>
          <p:cNvPicPr>
            <a:picLocks noChangeAspect="1" noChangeArrowheads="1"/>
          </p:cNvPicPr>
          <p:nvPr/>
        </p:nvPicPr>
        <p:blipFill>
          <a:blip r:embed="rId4" cstate="print"/>
          <a:srcRect l="4000" t="61677" r="49600" b="1796"/>
          <a:stretch>
            <a:fillRect/>
          </a:stretch>
        </p:blipFill>
        <p:spPr bwMode="auto">
          <a:xfrm>
            <a:off x="762000" y="3505200"/>
            <a:ext cx="3429000" cy="2743200"/>
          </a:xfrm>
          <a:prstGeom prst="ellipse">
            <a:avLst/>
          </a:prstGeom>
          <a:ln>
            <a:noFill/>
          </a:ln>
          <a:effectLst>
            <a:softEdge rad="112500"/>
          </a:effectLst>
        </p:spPr>
      </p:pic>
      <p:pic>
        <p:nvPicPr>
          <p:cNvPr id="4100" name="Picture 4" descr="C:\Users\Ptr. Daniel White\Pictures\Prophecy pictures\Revelation\Serpent.jpg"/>
          <p:cNvPicPr>
            <a:picLocks noChangeAspect="1" noChangeArrowheads="1"/>
          </p:cNvPicPr>
          <p:nvPr/>
        </p:nvPicPr>
        <p:blipFill>
          <a:blip r:embed="rId5" cstate="print">
            <a:duotone>
              <a:prstClr val="black"/>
              <a:schemeClr val="accent3">
                <a:tint val="45000"/>
                <a:satMod val="400000"/>
              </a:schemeClr>
            </a:duotone>
            <a:lum contrast="40000"/>
          </a:blip>
          <a:srcRect/>
          <a:stretch>
            <a:fillRect/>
          </a:stretch>
        </p:blipFill>
        <p:spPr bwMode="auto">
          <a:xfrm>
            <a:off x="4800600" y="463461"/>
            <a:ext cx="3679297" cy="2813140"/>
          </a:xfrm>
          <a:prstGeom prst="ellipse">
            <a:avLst/>
          </a:prstGeom>
          <a:ln>
            <a:noFill/>
          </a:ln>
          <a:effectLst>
            <a:softEdge rad="112500"/>
          </a:effectLst>
        </p:spPr>
      </p:pic>
      <p:pic>
        <p:nvPicPr>
          <p:cNvPr id="4101" name="Picture 5" descr="C:\Users\Ptr. Daniel White\Desktop\churchst.jpg"/>
          <p:cNvPicPr>
            <a:picLocks noChangeAspect="1" noChangeArrowheads="1"/>
          </p:cNvPicPr>
          <p:nvPr/>
        </p:nvPicPr>
        <p:blipFill>
          <a:blip r:embed="rId6" cstate="print"/>
          <a:srcRect/>
          <a:stretch>
            <a:fillRect/>
          </a:stretch>
        </p:blipFill>
        <p:spPr bwMode="auto">
          <a:xfrm>
            <a:off x="5334000" y="3429000"/>
            <a:ext cx="3124200" cy="2743200"/>
          </a:xfrm>
          <a:prstGeom prst="ellipse">
            <a:avLst/>
          </a:prstGeom>
          <a:ln>
            <a:noFill/>
          </a:ln>
          <a:effectLst>
            <a:softEdge rad="112500"/>
          </a:effectLst>
        </p:spPr>
      </p:pic>
      <p:pic>
        <p:nvPicPr>
          <p:cNvPr id="4102" name="Picture 6" descr="C:\Users\Ptr. Daniel White\Pictures\Prophecy pictures\False prophets\666-celebrity-wallpaper.jpg"/>
          <p:cNvPicPr>
            <a:picLocks noChangeAspect="1" noChangeArrowheads="1"/>
          </p:cNvPicPr>
          <p:nvPr/>
        </p:nvPicPr>
        <p:blipFill>
          <a:blip r:embed="rId7" cstate="print"/>
          <a:srcRect/>
          <a:stretch>
            <a:fillRect/>
          </a:stretch>
        </p:blipFill>
        <p:spPr bwMode="auto">
          <a:xfrm rot="914300">
            <a:off x="838200" y="457201"/>
            <a:ext cx="3429000" cy="2514599"/>
          </a:xfrm>
          <a:prstGeom prst="ellipse">
            <a:avLst/>
          </a:prstGeom>
          <a:ln>
            <a:noFill/>
          </a:ln>
          <a:effectLst>
            <a:softEdge rad="112500"/>
          </a:effectLst>
        </p:spPr>
      </p:pic>
      <p:sp>
        <p:nvSpPr>
          <p:cNvPr id="7" name="Title 6"/>
          <p:cNvSpPr>
            <a:spLocks noGrp="1"/>
          </p:cNvSpPr>
          <p:nvPr>
            <p:ph type="ctrTitle"/>
          </p:nvPr>
        </p:nvSpPr>
        <p:spPr>
          <a:xfrm>
            <a:off x="0" y="5867400"/>
            <a:ext cx="8915400" cy="990600"/>
          </a:xfrm>
        </p:spPr>
        <p:txBody>
          <a:bodyPr>
            <a:normAutofit fontScale="90000"/>
          </a:bodyPr>
          <a:lstStyle/>
          <a:p>
            <a:r>
              <a:rPr lang="en-US" sz="6000" b="1" i="1" dirty="0" smtClean="0">
                <a:effectLst>
                  <a:glow rad="101600">
                    <a:schemeClr val="bg1">
                      <a:alpha val="60000"/>
                    </a:schemeClr>
                  </a:glow>
                  <a:outerShdw blurRad="127000" dist="200000" dir="2700000" algn="tl" rotWithShape="0">
                    <a:srgbClr val="000000">
                      <a:alpha val="30000"/>
                    </a:srgbClr>
                  </a:outerShdw>
                </a:effectLst>
                <a:latin typeface="+mn-lt"/>
              </a:rPr>
              <a:t>Revelation 13:12-13</a:t>
            </a:r>
            <a:endParaRPr lang="en-US" sz="6000" b="1" i="1" dirty="0">
              <a:effectLst>
                <a:glow rad="101600">
                  <a:schemeClr val="bg1">
                    <a:alpha val="60000"/>
                  </a:schemeClr>
                </a:glow>
                <a:outerShdw blurRad="127000" dist="200000" dir="2700000" algn="tl" rotWithShape="0">
                  <a:srgbClr val="000000">
                    <a:alpha val="30000"/>
                  </a:srgbClr>
                </a:outerShdw>
              </a:effectLst>
              <a:latin typeface="+mn-lt"/>
            </a:endParaRPr>
          </a:p>
        </p:txBody>
      </p:sp>
    </p:spTree>
    <p:extLst>
      <p:ext uri="{BB962C8B-B14F-4D97-AF65-F5344CB8AC3E}">
        <p14:creationId xmlns:p14="http://schemas.microsoft.com/office/powerpoint/2010/main" val="1639637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descr="C:\Users\Ptr. Daniel White\Pictures\Other Pix\freefallbackgrounds\6.jpg"/>
          <p:cNvPicPr>
            <a:picLocks noChangeAspect="1" noChangeArrowheads="1"/>
          </p:cNvPicPr>
          <p:nvPr/>
        </p:nvPicPr>
        <p:blipFill>
          <a:blip r:embed="rId3" cstate="print">
            <a:duotone>
              <a:prstClr val="black"/>
              <a:schemeClr val="accent2">
                <a:tint val="45000"/>
                <a:satMod val="400000"/>
              </a:schemeClr>
            </a:duotone>
          </a:blip>
          <a:srcRect/>
          <a:stretch>
            <a:fillRect/>
          </a:stretch>
        </p:blipFill>
        <p:spPr bwMode="auto">
          <a:xfrm>
            <a:off x="0" y="0"/>
            <a:ext cx="9144000" cy="6857999"/>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0242" name="Picture 2" descr="C:\Users\Ptr. Daniel White\Documents\My Scans\2009-01 (Jan)\scan0001.jpg"/>
          <p:cNvPicPr>
            <a:picLocks noChangeAspect="1" noChangeArrowheads="1"/>
          </p:cNvPicPr>
          <p:nvPr/>
        </p:nvPicPr>
        <p:blipFill>
          <a:blip r:embed="rId4" cstate="print">
            <a:duotone>
              <a:schemeClr val="accent2">
                <a:shade val="45000"/>
                <a:satMod val="135000"/>
              </a:schemeClr>
              <a:prstClr val="white"/>
            </a:duotone>
          </a:blip>
          <a:srcRect/>
          <a:stretch>
            <a:fillRect/>
          </a:stretch>
        </p:blipFill>
        <p:spPr bwMode="auto">
          <a:xfrm rot="10800000">
            <a:off x="1641475" y="228600"/>
            <a:ext cx="5349875" cy="655478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4" name="Title 3"/>
          <p:cNvSpPr>
            <a:spLocks noGrp="1"/>
          </p:cNvSpPr>
          <p:nvPr>
            <p:ph type="title"/>
          </p:nvPr>
        </p:nvSpPr>
        <p:spPr>
          <a:xfrm>
            <a:off x="1752600" y="1752600"/>
            <a:ext cx="5105400" cy="2743200"/>
          </a:xfrm>
        </p:spPr>
        <p:txBody>
          <a:bodyPr>
            <a:normAutofit fontScale="90000"/>
          </a:bodyPr>
          <a:lstStyle/>
          <a:p>
            <a:r>
              <a:rPr lang="en-US" b="1" i="1" dirty="0" smtClean="0">
                <a:solidFill>
                  <a:schemeClr val="bg1"/>
                </a:solidFill>
                <a:effectLst>
                  <a:glow rad="101600">
                    <a:schemeClr val="tx1">
                      <a:alpha val="60000"/>
                    </a:schemeClr>
                  </a:glow>
                </a:effectLst>
              </a:rPr>
              <a:t>“(False Prophet) saying to them that dwell on the earth, that they should make an image to the beast, which had the wound by a sword, and did live.”</a:t>
            </a:r>
            <a:endParaRPr lang="en-US" b="1" i="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2007121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Pictures\Other Pix\BACKGROUNDS\006_BioSphere.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a:xfrm>
            <a:off x="0" y="274638"/>
            <a:ext cx="9144000" cy="6202362"/>
          </a:xfrm>
        </p:spPr>
        <p:txBody>
          <a:bodyPr>
            <a:normAutofit/>
          </a:bodyPr>
          <a:lstStyle/>
          <a:p>
            <a:r>
              <a:rPr lang="en-US" i="1" dirty="0" smtClean="0">
                <a:ln w="24500" cmpd="dbl">
                  <a:solidFill>
                    <a:schemeClr val="accent2">
                      <a:shade val="85000"/>
                      <a:satMod val="155000"/>
                    </a:schemeClr>
                  </a:solidFill>
                  <a:prstDash val="solid"/>
                  <a:miter lim="800000"/>
                </a:ln>
                <a:effectLst>
                  <a:glow rad="101600">
                    <a:schemeClr val="bg1">
                      <a:alpha val="60000"/>
                    </a:schemeClr>
                  </a:glow>
                </a:effectLst>
              </a:rPr>
              <a:t>“And his deadly wound was healed: and all the world wondered (marveled) after the beast (Anti-Christ). And they worshiped the dragon which gave power unto the beast: and they worshiped the beast…” </a:t>
            </a:r>
            <a:br>
              <a:rPr lang="en-US" i="1" dirty="0" smtClean="0">
                <a:ln w="24500" cmpd="dbl">
                  <a:solidFill>
                    <a:schemeClr val="accent2">
                      <a:shade val="85000"/>
                      <a:satMod val="155000"/>
                    </a:schemeClr>
                  </a:solidFill>
                  <a:prstDash val="solid"/>
                  <a:miter lim="800000"/>
                </a:ln>
                <a:effectLst>
                  <a:glow rad="101600">
                    <a:schemeClr val="bg1">
                      <a:alpha val="60000"/>
                    </a:schemeClr>
                  </a:glow>
                </a:effectLst>
              </a:rPr>
            </a:br>
            <a:r>
              <a:rPr lang="en-US" i="1" dirty="0" smtClean="0">
                <a:ln w="24500" cmpd="dbl">
                  <a:solidFill>
                    <a:schemeClr val="accent2">
                      <a:shade val="85000"/>
                      <a:satMod val="155000"/>
                    </a:schemeClr>
                  </a:solidFill>
                  <a:prstDash val="solid"/>
                  <a:miter lim="800000"/>
                </a:ln>
                <a:effectLst>
                  <a:glow rad="101600">
                    <a:schemeClr val="bg1">
                      <a:alpha val="60000"/>
                    </a:schemeClr>
                  </a:glow>
                </a:effectLst>
              </a:rPr>
              <a:t>(Revelation 13:3-4)</a:t>
            </a:r>
            <a:endParaRPr lang="en-US" i="1" dirty="0">
              <a:ln w="24500" cmpd="dbl">
                <a:solidFill>
                  <a:schemeClr val="accent2">
                    <a:shade val="85000"/>
                    <a:satMod val="155000"/>
                  </a:schemeClr>
                </a:solidFill>
                <a:prstDash val="solid"/>
                <a:miter lim="800000"/>
              </a:ln>
              <a:effectLst>
                <a:glow rad="101600">
                  <a:schemeClr val="bg1">
                    <a:alpha val="60000"/>
                  </a:schemeClr>
                </a:glow>
              </a:effectLst>
            </a:endParaRPr>
          </a:p>
        </p:txBody>
      </p:sp>
    </p:spTree>
    <p:extLst>
      <p:ext uri="{BB962C8B-B14F-4D97-AF65-F5344CB8AC3E}">
        <p14:creationId xmlns:p14="http://schemas.microsoft.com/office/powerpoint/2010/main" val="1329722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chemeClr val="bg1">
              <a:alpha val="82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C:\Users\Ptr. Daniel White\Desktop\1001010917.gif"/>
          <p:cNvPicPr>
            <a:picLocks noChangeAspect="1" noChangeArrowheads="1"/>
          </p:cNvPicPr>
          <p:nvPr/>
        </p:nvPicPr>
        <p:blipFill>
          <a:blip r:embed="rId3" cstate="print"/>
          <a:srcRect/>
          <a:stretch>
            <a:fillRect/>
          </a:stretch>
        </p:blipFill>
        <p:spPr bwMode="auto">
          <a:xfrm>
            <a:off x="457201" y="533400"/>
            <a:ext cx="7924800" cy="5943600"/>
          </a:xfrm>
          <a:prstGeom prst="rect">
            <a:avLst/>
          </a:prstGeom>
          <a:ln>
            <a:noFill/>
          </a:ln>
          <a:effectLst>
            <a:softEdge rad="112500"/>
          </a:effectLst>
        </p:spPr>
      </p:pic>
      <p:sp>
        <p:nvSpPr>
          <p:cNvPr id="2" name="Title 1"/>
          <p:cNvSpPr>
            <a:spLocks noGrp="1"/>
          </p:cNvSpPr>
          <p:nvPr>
            <p:ph type="ctrTitle"/>
          </p:nvPr>
        </p:nvSpPr>
        <p:spPr>
          <a:xfrm>
            <a:off x="685800" y="1143001"/>
            <a:ext cx="7772400" cy="1676399"/>
          </a:xfrm>
        </p:spPr>
        <p:txBody>
          <a:bodyPr>
            <a:normAutofit fontScale="90000"/>
          </a:bodyPr>
          <a:lstStyle/>
          <a:p>
            <a:r>
              <a:rPr lang="en-US" cap="none" spc="300" dirty="0" smtClean="0">
                <a:ln w="11430" cmpd="sng">
                  <a:solidFill>
                    <a:schemeClr val="bg1"/>
                  </a:solidFill>
                  <a:prstDash val="solid"/>
                  <a:miter lim="800000"/>
                </a:ln>
                <a:solidFill>
                  <a:srgbClr val="C00000"/>
                </a:solidFill>
                <a:effectLst>
                  <a:glow rad="45500">
                    <a:schemeClr val="accent1">
                      <a:satMod val="220000"/>
                      <a:alpha val="35000"/>
                    </a:schemeClr>
                  </a:glow>
                </a:effectLst>
              </a:rPr>
              <a:t/>
            </a:r>
            <a:br>
              <a:rPr lang="en-US" cap="none" spc="300" dirty="0" smtClean="0">
                <a:ln w="11430" cmpd="sng">
                  <a:solidFill>
                    <a:schemeClr val="bg1"/>
                  </a:solidFill>
                  <a:prstDash val="solid"/>
                  <a:miter lim="800000"/>
                </a:ln>
                <a:solidFill>
                  <a:srgbClr val="C00000"/>
                </a:solidFill>
                <a:effectLst>
                  <a:glow rad="45500">
                    <a:schemeClr val="accent1">
                      <a:satMod val="220000"/>
                      <a:alpha val="35000"/>
                    </a:schemeClr>
                  </a:glow>
                </a:effectLst>
              </a:rPr>
            </a:br>
            <a:r>
              <a:rPr lang="en-US" i="1" cap="none" spc="300" dirty="0" smtClean="0">
                <a:ln w="11430" cmpd="sng">
                  <a:solidFill>
                    <a:schemeClr val="bg1"/>
                  </a:solidFill>
                  <a:prstDash val="solid"/>
                  <a:miter lim="800000"/>
                </a:ln>
                <a:solidFill>
                  <a:srgbClr val="C00000"/>
                </a:solidFill>
                <a:effectLst>
                  <a:glow rad="45500">
                    <a:schemeClr val="accent1">
                      <a:satMod val="220000"/>
                      <a:alpha val="35000"/>
                    </a:schemeClr>
                  </a:glow>
                </a:effectLst>
                <a:latin typeface="Austin" pitchFamily="2" charset="0"/>
                <a:ea typeface="Austin" pitchFamily="2" charset="0"/>
              </a:rPr>
              <a:t>The Identity of the False Prophet</a:t>
            </a:r>
            <a:br>
              <a:rPr lang="en-US" i="1" cap="none" spc="300" dirty="0" smtClean="0">
                <a:ln w="11430" cmpd="sng">
                  <a:solidFill>
                    <a:schemeClr val="bg1"/>
                  </a:solidFill>
                  <a:prstDash val="solid"/>
                  <a:miter lim="800000"/>
                </a:ln>
                <a:solidFill>
                  <a:srgbClr val="C00000"/>
                </a:solidFill>
                <a:effectLst>
                  <a:glow rad="45500">
                    <a:schemeClr val="accent1">
                      <a:satMod val="220000"/>
                      <a:alpha val="35000"/>
                    </a:schemeClr>
                  </a:glow>
                </a:effectLst>
                <a:latin typeface="Austin" pitchFamily="2" charset="0"/>
                <a:ea typeface="Austin" pitchFamily="2" charset="0"/>
              </a:rPr>
            </a:br>
            <a:r>
              <a:rPr lang="en-US" i="1" cap="none" spc="300" dirty="0" smtClean="0">
                <a:ln w="11430" cmpd="sng">
                  <a:solidFill>
                    <a:schemeClr val="bg1"/>
                  </a:solidFill>
                  <a:prstDash val="solid"/>
                  <a:miter lim="800000"/>
                </a:ln>
                <a:solidFill>
                  <a:srgbClr val="C00000"/>
                </a:solidFill>
                <a:effectLst>
                  <a:glow rad="45500">
                    <a:schemeClr val="accent1">
                      <a:satMod val="220000"/>
                      <a:alpha val="35000"/>
                    </a:schemeClr>
                  </a:glow>
                </a:effectLst>
                <a:latin typeface="Austin" pitchFamily="2" charset="0"/>
                <a:ea typeface="Austin" pitchFamily="2" charset="0"/>
              </a:rPr>
              <a:t>(Revelation 13:11-18)</a:t>
            </a:r>
            <a:endParaRPr lang="en-US" i="1" cap="none" spc="300" dirty="0">
              <a:ln w="11430" cmpd="sng">
                <a:solidFill>
                  <a:schemeClr val="bg1"/>
                </a:solidFill>
                <a:prstDash val="solid"/>
                <a:miter lim="800000"/>
              </a:ln>
              <a:solidFill>
                <a:srgbClr val="C00000"/>
              </a:solidFill>
              <a:effectLst>
                <a:glow rad="45500">
                  <a:schemeClr val="accent1">
                    <a:satMod val="220000"/>
                    <a:alpha val="35000"/>
                  </a:schemeClr>
                </a:glow>
              </a:effectLst>
              <a:latin typeface="Austin" pitchFamily="2" charset="0"/>
              <a:ea typeface="Austin" pitchFamily="2" charset="0"/>
            </a:endParaRPr>
          </a:p>
        </p:txBody>
      </p:sp>
      <p:pic>
        <p:nvPicPr>
          <p:cNvPr id="1027" name="Picture 3" descr="C:\Users\Ptr. Daniel White\Pictures\4-Bib Pics-Misc\Catholicism\ML_Pope carried.JPG"/>
          <p:cNvPicPr>
            <a:picLocks noChangeAspect="1" noChangeArrowheads="1"/>
          </p:cNvPicPr>
          <p:nvPr/>
        </p:nvPicPr>
        <p:blipFill>
          <a:blip r:embed="rId4" cstate="print"/>
          <a:srcRect/>
          <a:stretch>
            <a:fillRect/>
          </a:stretch>
        </p:blipFill>
        <p:spPr bwMode="auto">
          <a:xfrm>
            <a:off x="1" y="3810001"/>
            <a:ext cx="2895600" cy="3048000"/>
          </a:xfrm>
          <a:prstGeom prst="ellipse">
            <a:avLst/>
          </a:prstGeom>
          <a:ln>
            <a:noFill/>
          </a:ln>
          <a:effectLst>
            <a:softEdge rad="112500"/>
          </a:effectLst>
        </p:spPr>
      </p:pic>
      <p:pic>
        <p:nvPicPr>
          <p:cNvPr id="1028" name="Picture 4" descr="C:\Users\Ptr. Daniel White\Pictures\Prophecy pictures\False prophets\wolf_in_sheeps_clothing.JPG"/>
          <p:cNvPicPr>
            <a:picLocks noChangeAspect="1" noChangeArrowheads="1"/>
          </p:cNvPicPr>
          <p:nvPr/>
        </p:nvPicPr>
        <p:blipFill>
          <a:blip r:embed="rId5" cstate="print"/>
          <a:srcRect/>
          <a:stretch>
            <a:fillRect/>
          </a:stretch>
        </p:blipFill>
        <p:spPr bwMode="auto">
          <a:xfrm>
            <a:off x="5507038" y="3810000"/>
            <a:ext cx="3448050" cy="3048000"/>
          </a:xfrm>
          <a:prstGeom prst="ellipse">
            <a:avLst/>
          </a:prstGeom>
          <a:ln>
            <a:noFill/>
          </a:ln>
          <a:effectLst>
            <a:softEdge rad="112500"/>
          </a:effectLst>
        </p:spPr>
      </p:pic>
    </p:spTree>
    <p:extLst>
      <p:ext uri="{BB962C8B-B14F-4D97-AF65-F5344CB8AC3E}">
        <p14:creationId xmlns:p14="http://schemas.microsoft.com/office/powerpoint/2010/main" val="444190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Ptr. Daniel White\Pictures\Prophecy pictures\Catholic\pope_funeral_mass.jpg"/>
          <p:cNvPicPr>
            <a:picLocks noChangeAspect="1" noChangeArrowheads="1"/>
          </p:cNvPicPr>
          <p:nvPr/>
        </p:nvPicPr>
        <p:blipFill>
          <a:blip r:embed="rId3" cstate="print"/>
          <a:srcRect/>
          <a:stretch>
            <a:fillRect/>
          </a:stretch>
        </p:blipFill>
        <p:spPr bwMode="auto">
          <a:xfrm>
            <a:off x="0" y="0"/>
            <a:ext cx="9144000" cy="6858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1337829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2" name="Picture 4" descr="C:\Users\Ptr. Daniel White\Pictures\Prophecy pictures\Revelation\ch9-torture_scorpion_small.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12291" name="Picture 3" descr="C:\Users\Ptr. Daniel White\Pictures\Prophecy pictures\Revelation\gather.jpg"/>
          <p:cNvPicPr>
            <a:picLocks noChangeAspect="1" noChangeArrowheads="1"/>
          </p:cNvPicPr>
          <p:nvPr/>
        </p:nvPicPr>
        <p:blipFill>
          <a:blip r:embed="rId4" cstate="print"/>
          <a:srcRect/>
          <a:stretch>
            <a:fillRect/>
          </a:stretch>
        </p:blipFill>
        <p:spPr bwMode="auto">
          <a:xfrm>
            <a:off x="533400" y="0"/>
            <a:ext cx="3657600" cy="3352800"/>
          </a:xfrm>
          <a:prstGeom prst="ellipse">
            <a:avLst/>
          </a:prstGeom>
          <a:ln>
            <a:noFill/>
          </a:ln>
          <a:effectLst>
            <a:softEdge rad="112500"/>
          </a:effectLst>
        </p:spPr>
      </p:pic>
      <p:pic>
        <p:nvPicPr>
          <p:cNvPr id="12293" name="Picture 5" descr="C:\Users\Ptr. Daniel White\Pictures\Prophecy pictures\Revelation\image20.jpg"/>
          <p:cNvPicPr>
            <a:picLocks noChangeAspect="1" noChangeArrowheads="1"/>
          </p:cNvPicPr>
          <p:nvPr/>
        </p:nvPicPr>
        <p:blipFill>
          <a:blip r:embed="rId5" cstate="print">
            <a:lum bright="20000" contrast="40000"/>
          </a:blip>
          <a:srcRect l="42857" t="21348" r="17143" b="16854"/>
          <a:stretch>
            <a:fillRect/>
          </a:stretch>
        </p:blipFill>
        <p:spPr bwMode="auto">
          <a:xfrm>
            <a:off x="4267200" y="2057400"/>
            <a:ext cx="4495800" cy="4572000"/>
          </a:xfrm>
          <a:prstGeom prst="ellipse">
            <a:avLst/>
          </a:prstGeom>
          <a:ln>
            <a:noFill/>
          </a:ln>
          <a:effectLst>
            <a:softEdge rad="112500"/>
          </a:effectLst>
        </p:spPr>
      </p:pic>
      <p:pic>
        <p:nvPicPr>
          <p:cNvPr id="12294" name="Picture 6" descr="C:\Users\Ptr. Daniel White\Pictures\Prophecy pictures\Revelation\Death.jpg"/>
          <p:cNvPicPr>
            <a:picLocks noChangeAspect="1" noChangeArrowheads="1"/>
          </p:cNvPicPr>
          <p:nvPr/>
        </p:nvPicPr>
        <p:blipFill>
          <a:blip r:embed="rId6" cstate="print"/>
          <a:srcRect l="8772" r="5263" b="42151"/>
          <a:stretch>
            <a:fillRect/>
          </a:stretch>
        </p:blipFill>
        <p:spPr bwMode="auto">
          <a:xfrm>
            <a:off x="304800" y="3505200"/>
            <a:ext cx="3733800" cy="3048000"/>
          </a:xfrm>
          <a:prstGeom prst="rect">
            <a:avLst/>
          </a:prstGeom>
          <a:ln>
            <a:noFill/>
          </a:ln>
          <a:effectLst>
            <a:softEdge rad="112500"/>
          </a:effectLst>
        </p:spPr>
      </p:pic>
    </p:spTree>
    <p:extLst>
      <p:ext uri="{BB962C8B-B14F-4D97-AF65-F5344CB8AC3E}">
        <p14:creationId xmlns:p14="http://schemas.microsoft.com/office/powerpoint/2010/main" val="4290307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294"/>
                                        </p:tgtEl>
                                        <p:attrNameLst>
                                          <p:attrName>style.visibility</p:attrName>
                                        </p:attrNameLst>
                                      </p:cBhvr>
                                      <p:to>
                                        <p:strVal val="visible"/>
                                      </p:to>
                                    </p:set>
                                    <p:animEffect transition="in" filter="fade">
                                      <p:cBhvr>
                                        <p:cTn id="7" dur="2000"/>
                                        <p:tgtEl>
                                          <p:spTgt spid="1229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293"/>
                                        </p:tgtEl>
                                        <p:attrNameLst>
                                          <p:attrName>style.visibility</p:attrName>
                                        </p:attrNameLst>
                                      </p:cBhvr>
                                      <p:to>
                                        <p:strVal val="visible"/>
                                      </p:to>
                                    </p:set>
                                    <p:animEffect transition="in" filter="fade">
                                      <p:cBhvr>
                                        <p:cTn id="12" dur="2000"/>
                                        <p:tgtEl>
                                          <p:spTgt spid="122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Pictures\Other Pix\BACKGROUNDS\007_blue_dwarf.jpg"/>
          <p:cNvPicPr>
            <a:picLocks noChangeAspect="1" noChangeArrowheads="1"/>
          </p:cNvPicPr>
          <p:nvPr/>
        </p:nvPicPr>
        <p:blipFill>
          <a:blip r:embed="rId3" cstate="print"/>
          <a:srcRect/>
          <a:stretch>
            <a:fillRect/>
          </a:stretch>
        </p:blipFill>
        <p:spPr bwMode="auto">
          <a:xfrm>
            <a:off x="0" y="0"/>
            <a:ext cx="9143999" cy="6858000"/>
          </a:xfrm>
          <a:prstGeom prst="rect">
            <a:avLst/>
          </a:prstGeom>
          <a:noFill/>
        </p:spPr>
      </p:pic>
      <p:sp>
        <p:nvSpPr>
          <p:cNvPr id="2" name="Title 1"/>
          <p:cNvSpPr>
            <a:spLocks noGrp="1"/>
          </p:cNvSpPr>
          <p:nvPr>
            <p:ph type="title"/>
          </p:nvPr>
        </p:nvSpPr>
        <p:spPr>
          <a:xfrm>
            <a:off x="0" y="1676400"/>
            <a:ext cx="9144000" cy="4953000"/>
          </a:xfrm>
        </p:spPr>
        <p:txBody>
          <a:bodyPr>
            <a:normAutofit/>
          </a:bodyPr>
          <a:lstStyle/>
          <a:p>
            <a:r>
              <a:rPr lang="en-US" i="1" dirty="0" smtClean="0">
                <a:solidFill>
                  <a:schemeClr val="tx1"/>
                </a:solidFill>
                <a:effectLst>
                  <a:glow rad="101600">
                    <a:schemeClr val="bg1">
                      <a:alpha val="60000"/>
                    </a:schemeClr>
                  </a:glow>
                  <a:outerShdw blurRad="114300" dist="101600" dir="2700000" algn="tl" rotWithShape="0">
                    <a:srgbClr val="000000">
                      <a:alpha val="40000"/>
                    </a:srgbClr>
                  </a:outerShdw>
                </a:effectLst>
              </a:rPr>
              <a:t>“He (false prophet) </a:t>
            </a:r>
            <a:r>
              <a:rPr lang="en-US" i="1" dirty="0" err="1" smtClean="0">
                <a:solidFill>
                  <a:schemeClr val="tx1"/>
                </a:solidFill>
                <a:effectLst>
                  <a:glow rad="101600">
                    <a:schemeClr val="bg1">
                      <a:alpha val="60000"/>
                    </a:schemeClr>
                  </a:glow>
                  <a:outerShdw blurRad="114300" dist="101600" dir="2700000" algn="tl" rotWithShape="0">
                    <a:srgbClr val="000000">
                      <a:alpha val="40000"/>
                    </a:srgbClr>
                  </a:outerShdw>
                </a:effectLst>
              </a:rPr>
              <a:t>deceiveth</a:t>
            </a:r>
            <a:r>
              <a:rPr lang="en-US" i="1" dirty="0" smtClean="0">
                <a:solidFill>
                  <a:schemeClr val="tx1"/>
                </a:solidFill>
                <a:effectLst>
                  <a:glow rad="101600">
                    <a:schemeClr val="bg1">
                      <a:alpha val="60000"/>
                    </a:schemeClr>
                  </a:glow>
                  <a:outerShdw blurRad="114300" dist="101600" dir="2700000" algn="tl" rotWithShape="0">
                    <a:srgbClr val="000000">
                      <a:alpha val="40000"/>
                    </a:srgbClr>
                  </a:outerShdw>
                </a:effectLst>
              </a:rPr>
              <a:t> them that dwell on the earth by the means of those miracles which he had power to do…saying to them…that they should make an image to the beast, which had the wound by a sword, and did live.”</a:t>
            </a:r>
            <a:endParaRPr lang="en-US" i="1" dirty="0">
              <a:solidFill>
                <a:schemeClr val="tx1"/>
              </a:solidFill>
              <a:effectLst>
                <a:glow rad="101600">
                  <a:schemeClr val="bg1">
                    <a:alpha val="60000"/>
                  </a:schemeClr>
                </a:glow>
                <a:outerShdw blurRad="114300" dist="101600" dir="2700000" algn="tl" rotWithShape="0">
                  <a:srgbClr val="000000">
                    <a:alpha val="40000"/>
                  </a:srgbClr>
                </a:outerShdw>
              </a:effectLst>
            </a:endParaRPr>
          </a:p>
        </p:txBody>
      </p:sp>
      <p:pic>
        <p:nvPicPr>
          <p:cNvPr id="4" name="Picture 4" descr="C:\Users\Ptr. Daniel White\Pictures\Prophecy pictures\Revelation\Serpent.jpg"/>
          <p:cNvPicPr>
            <a:picLocks noChangeAspect="1" noChangeArrowheads="1"/>
          </p:cNvPicPr>
          <p:nvPr/>
        </p:nvPicPr>
        <p:blipFill>
          <a:blip r:embed="rId4" cstate="print">
            <a:duotone>
              <a:prstClr val="black"/>
              <a:schemeClr val="accent1">
                <a:tint val="45000"/>
                <a:satMod val="400000"/>
              </a:schemeClr>
            </a:duotone>
          </a:blip>
          <a:srcRect/>
          <a:stretch>
            <a:fillRect/>
          </a:stretch>
        </p:blipFill>
        <p:spPr bwMode="auto">
          <a:xfrm>
            <a:off x="1447800" y="152400"/>
            <a:ext cx="2895600" cy="2213936"/>
          </a:xfrm>
          <a:prstGeom prst="ellipse">
            <a:avLst/>
          </a:prstGeom>
          <a:ln>
            <a:noFill/>
          </a:ln>
          <a:effectLst>
            <a:softEdge rad="112500"/>
          </a:effectLst>
        </p:spPr>
      </p:pic>
    </p:spTree>
    <p:extLst>
      <p:ext uri="{BB962C8B-B14F-4D97-AF65-F5344CB8AC3E}">
        <p14:creationId xmlns:p14="http://schemas.microsoft.com/office/powerpoint/2010/main" val="2153734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C:\Users\Ptr. Daniel White\Pictures\1-Bib Pics-Ot\Nebuchadnezzar\scan0069.jpg"/>
          <p:cNvPicPr>
            <a:picLocks noChangeAspect="1" noChangeArrowheads="1"/>
          </p:cNvPicPr>
          <p:nvPr/>
        </p:nvPicPr>
        <p:blipFill>
          <a:blip r:embed="rId2" cstate="print"/>
          <a:srcRect/>
          <a:stretch>
            <a:fillRect/>
          </a:stretch>
        </p:blipFill>
        <p:spPr bwMode="auto">
          <a:xfrm>
            <a:off x="2083980" y="0"/>
            <a:ext cx="4545419" cy="6858000"/>
          </a:xfrm>
          <a:prstGeom prst="rect">
            <a:avLst/>
          </a:prstGeom>
          <a:ln>
            <a:noFill/>
          </a:ln>
          <a:effectLst>
            <a:softEdge rad="112500"/>
          </a:effectLst>
        </p:spPr>
      </p:pic>
    </p:spTree>
    <p:extLst>
      <p:ext uri="{BB962C8B-B14F-4D97-AF65-F5344CB8AC3E}">
        <p14:creationId xmlns:p14="http://schemas.microsoft.com/office/powerpoint/2010/main" val="2598454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C:\Users\Ptr. Daniel White\Pictures\1-Bib Pics-Ot\Nebuchadnezzar\scan0070.jpg"/>
          <p:cNvPicPr>
            <a:picLocks noChangeAspect="1" noChangeArrowheads="1"/>
          </p:cNvPicPr>
          <p:nvPr/>
        </p:nvPicPr>
        <p:blipFill>
          <a:blip r:embed="rId2" cstate="print"/>
          <a:srcRect/>
          <a:stretch>
            <a:fillRect/>
          </a:stretch>
        </p:blipFill>
        <p:spPr bwMode="auto">
          <a:xfrm>
            <a:off x="1219200" y="0"/>
            <a:ext cx="6818666" cy="5562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596749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C:\Users\Ptr. Daniel White\Pictures\1-Bib Pics-Ot\Nebuchadnezzar\scan0075.jpg"/>
          <p:cNvPicPr>
            <a:picLocks noChangeAspect="1" noChangeArrowheads="1"/>
          </p:cNvPicPr>
          <p:nvPr/>
        </p:nvPicPr>
        <p:blipFill>
          <a:blip r:embed="rId2" cstate="print"/>
          <a:srcRect/>
          <a:stretch>
            <a:fillRect/>
          </a:stretch>
        </p:blipFill>
        <p:spPr bwMode="auto">
          <a:xfrm>
            <a:off x="5029200" y="0"/>
            <a:ext cx="4114800" cy="6894871"/>
          </a:xfrm>
          <a:prstGeom prst="rect">
            <a:avLst/>
          </a:prstGeom>
          <a:ln>
            <a:noFill/>
          </a:ln>
          <a:effectLst>
            <a:softEdge rad="112500"/>
          </a:effectLst>
        </p:spPr>
      </p:pic>
      <p:pic>
        <p:nvPicPr>
          <p:cNvPr id="3" name="Picture 4" descr="C:\Users\Ptr. Daniel White\Desktop\Bible pictures\Prophecy pictures\prophecy pictures\rapture and second coming\Christ the Conquer.jpg"/>
          <p:cNvPicPr>
            <a:picLocks noChangeAspect="1" noChangeArrowheads="1"/>
          </p:cNvPicPr>
          <p:nvPr/>
        </p:nvPicPr>
        <p:blipFill>
          <a:blip r:embed="rId3" cstate="print"/>
          <a:srcRect/>
          <a:stretch>
            <a:fillRect/>
          </a:stretch>
        </p:blipFill>
        <p:spPr bwMode="auto">
          <a:xfrm flipH="1">
            <a:off x="0" y="0"/>
            <a:ext cx="5105400" cy="6858000"/>
          </a:xfrm>
          <a:prstGeom prst="rect">
            <a:avLst/>
          </a:prstGeom>
          <a:ln>
            <a:noFill/>
          </a:ln>
          <a:effectLst>
            <a:softEdge rad="112500"/>
          </a:effectLst>
        </p:spPr>
      </p:pic>
    </p:spTree>
    <p:extLst>
      <p:ext uri="{BB962C8B-B14F-4D97-AF65-F5344CB8AC3E}">
        <p14:creationId xmlns:p14="http://schemas.microsoft.com/office/powerpoint/2010/main" val="2999793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C:\Users\Ptr. Daniel White\Pictures\1-Bib Pics-Ot\Nebuchadnezzar\false_worship_golden-statue.jpg"/>
          <p:cNvPicPr>
            <a:picLocks noChangeAspect="1" noChangeArrowheads="1"/>
          </p:cNvPicPr>
          <p:nvPr/>
        </p:nvPicPr>
        <p:blipFill>
          <a:blip r:embed="rId3" cstate="print"/>
          <a:srcRect/>
          <a:stretch>
            <a:fillRect/>
          </a:stretch>
        </p:blipFill>
        <p:spPr bwMode="auto">
          <a:xfrm>
            <a:off x="1447801" y="0"/>
            <a:ext cx="6477000" cy="6858000"/>
          </a:xfrm>
          <a:prstGeom prst="rect">
            <a:avLst/>
          </a:prstGeom>
          <a:ln>
            <a:noFill/>
          </a:ln>
          <a:effectLst>
            <a:softEdge rad="112500"/>
          </a:effectLst>
        </p:spPr>
      </p:pic>
      <p:pic>
        <p:nvPicPr>
          <p:cNvPr id="4" name="Picture 4" descr="C:\Users\Ptr. Daniel White\Pictures\1-Bib Pics-Ot\Nebuchadnezzar\Statue.jpg"/>
          <p:cNvPicPr>
            <a:picLocks noChangeAspect="1" noChangeArrowheads="1"/>
          </p:cNvPicPr>
          <p:nvPr/>
        </p:nvPicPr>
        <p:blipFill>
          <a:blip r:embed="rId4" cstate="print"/>
          <a:srcRect/>
          <a:stretch>
            <a:fillRect/>
          </a:stretch>
        </p:blipFill>
        <p:spPr bwMode="auto">
          <a:xfrm>
            <a:off x="1981200" y="-304800"/>
            <a:ext cx="3623388" cy="5727290"/>
          </a:xfrm>
          <a:prstGeom prst="ellipse">
            <a:avLst/>
          </a:prstGeom>
          <a:ln>
            <a:noFill/>
          </a:ln>
          <a:effectLst>
            <a:softEdge rad="112500"/>
          </a:effectLst>
        </p:spPr>
      </p:pic>
      <p:sp>
        <p:nvSpPr>
          <p:cNvPr id="5" name="Title 10"/>
          <p:cNvSpPr txBox="1">
            <a:spLocks/>
          </p:cNvSpPr>
          <p:nvPr/>
        </p:nvSpPr>
        <p:spPr>
          <a:xfrm>
            <a:off x="2133600" y="1371600"/>
            <a:ext cx="3200400" cy="1447800"/>
          </a:xfrm>
          <a:prstGeom prst="rect">
            <a:avLst/>
          </a:prstGeom>
        </p:spPr>
        <p:txBody>
          <a:bodyP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6600" b="0" i="0" u="none" strike="noStrike" kern="1200" cap="none" spc="0" normalizeH="0" baseline="0" noProof="0" dirty="0" smtClean="0">
                <a:ln w="6350">
                  <a:solidFill>
                    <a:schemeClr val="tx1"/>
                  </a:solidFill>
                </a:ln>
                <a:solidFill>
                  <a:schemeClr val="bg1"/>
                </a:solidFill>
                <a:effectLst/>
                <a:uLnTx/>
                <a:uFillTx/>
                <a:latin typeface="1942 report" pitchFamily="1" charset="0"/>
                <a:ea typeface="+mj-ea"/>
                <a:cs typeface="+mj-cs"/>
              </a:rPr>
              <a:t>666</a:t>
            </a:r>
            <a:endParaRPr kumimoji="0" lang="en-US" sz="6600" b="0" i="0" u="none" strike="noStrike" kern="1200" cap="none" spc="0" normalizeH="0" baseline="0" noProof="0" dirty="0">
              <a:ln w="6350">
                <a:solidFill>
                  <a:schemeClr val="tx1"/>
                </a:solidFill>
              </a:ln>
              <a:solidFill>
                <a:schemeClr val="bg1"/>
              </a:solidFill>
              <a:effectLst/>
              <a:uLnTx/>
              <a:uFillTx/>
              <a:latin typeface="1942 report" pitchFamily="1" charset="0"/>
              <a:ea typeface="+mj-ea"/>
              <a:cs typeface="+mj-cs"/>
            </a:endParaRPr>
          </a:p>
        </p:txBody>
      </p:sp>
      <p:pic>
        <p:nvPicPr>
          <p:cNvPr id="7" name="Picture 4" descr="C:\Users\Ptr. Daniel White\Pictures\Prophecy pictures\Revelation\Serpent.jpg"/>
          <p:cNvPicPr>
            <a:picLocks noChangeAspect="1" noChangeArrowheads="1"/>
          </p:cNvPicPr>
          <p:nvPr/>
        </p:nvPicPr>
        <p:blipFill>
          <a:blip r:embed="rId5" cstate="print">
            <a:duotone>
              <a:prstClr val="black"/>
              <a:schemeClr val="accent6">
                <a:tint val="45000"/>
                <a:satMod val="400000"/>
              </a:schemeClr>
            </a:duotone>
          </a:blip>
          <a:srcRect/>
          <a:stretch>
            <a:fillRect/>
          </a:stretch>
        </p:blipFill>
        <p:spPr bwMode="auto">
          <a:xfrm flipH="1">
            <a:off x="4267200" y="4191000"/>
            <a:ext cx="3657600" cy="2909455"/>
          </a:xfrm>
          <a:prstGeom prst="ellipse">
            <a:avLst/>
          </a:prstGeom>
          <a:ln>
            <a:noFill/>
          </a:ln>
          <a:effectLst>
            <a:softEdge rad="112500"/>
          </a:effectLst>
        </p:spPr>
      </p:pic>
    </p:spTree>
    <p:extLst>
      <p:ext uri="{BB962C8B-B14F-4D97-AF65-F5344CB8AC3E}">
        <p14:creationId xmlns:p14="http://schemas.microsoft.com/office/powerpoint/2010/main" val="794630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strVal val="#ppt_w*0.70"/>
                                          </p:val>
                                        </p:tav>
                                        <p:tav tm="100000">
                                          <p:val>
                                            <p:strVal val="#ppt_w"/>
                                          </p:val>
                                        </p:tav>
                                      </p:tavLst>
                                    </p:anim>
                                    <p:anim calcmode="lin" valueType="num">
                                      <p:cBhvr>
                                        <p:cTn id="13" dur="1000" fill="hold"/>
                                        <p:tgtEl>
                                          <p:spTgt spid="5"/>
                                        </p:tgtEl>
                                        <p:attrNameLst>
                                          <p:attrName>ppt_h</p:attrName>
                                        </p:attrNameLst>
                                      </p:cBhvr>
                                      <p:tavLst>
                                        <p:tav tm="0">
                                          <p:val>
                                            <p:strVal val="#ppt_h"/>
                                          </p:val>
                                        </p:tav>
                                        <p:tav tm="100000">
                                          <p:val>
                                            <p:strVal val="#ppt_h"/>
                                          </p:val>
                                        </p:tav>
                                      </p:tavLst>
                                    </p:anim>
                                    <p:animEffect transition="in" filter="fade">
                                      <p:cBhvr>
                                        <p:cTn id="14"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 y="15240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266" name="Picture 2" descr="C:\Users\Ptr. Daniel White\Pictures\Prophecy pictures\False prophets\markof1.jpg"/>
          <p:cNvPicPr>
            <a:picLocks noChangeAspect="1" noChangeArrowheads="1"/>
          </p:cNvPicPr>
          <p:nvPr/>
        </p:nvPicPr>
        <p:blipFill>
          <a:blip r:embed="rId3" cstate="print"/>
          <a:srcRect b="39024"/>
          <a:stretch>
            <a:fillRect/>
          </a:stretch>
        </p:blipFill>
        <p:spPr bwMode="auto">
          <a:xfrm>
            <a:off x="-50800" y="0"/>
            <a:ext cx="9347200" cy="7010400"/>
          </a:xfrm>
          <a:prstGeom prst="rect">
            <a:avLst/>
          </a:prstGeom>
          <a:noFill/>
        </p:spPr>
      </p:pic>
      <p:pic>
        <p:nvPicPr>
          <p:cNvPr id="4" name="Picture 4" descr="C:\Users\Ptr. Daniel White\Pictures\Prophecy pictures\Revelation\Serpent.jpg"/>
          <p:cNvPicPr>
            <a:picLocks noChangeAspect="1" noChangeArrowheads="1"/>
          </p:cNvPicPr>
          <p:nvPr/>
        </p:nvPicPr>
        <p:blipFill>
          <a:blip r:embed="rId4" cstate="print">
            <a:duotone>
              <a:prstClr val="black"/>
              <a:schemeClr val="accent1">
                <a:tint val="45000"/>
                <a:satMod val="400000"/>
              </a:schemeClr>
            </a:duotone>
          </a:blip>
          <a:srcRect/>
          <a:stretch>
            <a:fillRect/>
          </a:stretch>
        </p:blipFill>
        <p:spPr bwMode="auto">
          <a:xfrm flipH="1">
            <a:off x="5715000" y="762000"/>
            <a:ext cx="3657600" cy="2909455"/>
          </a:xfrm>
          <a:prstGeom prst="ellipse">
            <a:avLst/>
          </a:prstGeom>
          <a:ln>
            <a:noFill/>
          </a:ln>
          <a:effectLst>
            <a:softEdge rad="112500"/>
          </a:effectLst>
        </p:spPr>
      </p:pic>
    </p:spTree>
    <p:extLst>
      <p:ext uri="{BB962C8B-B14F-4D97-AF65-F5344CB8AC3E}">
        <p14:creationId xmlns:p14="http://schemas.microsoft.com/office/powerpoint/2010/main" val="2359543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tr. Daniel White\Pictures\Other Pix\BACKGROUNDS\006_cagedfury.jpg"/>
          <p:cNvPicPr>
            <a:picLocks noChangeAspect="1" noChangeArrowheads="1"/>
          </p:cNvPicPr>
          <p:nvPr/>
        </p:nvPicPr>
        <p:blipFill>
          <a:blip r:embed="rId3" cstate="print"/>
          <a:srcRect/>
          <a:stretch>
            <a:fillRect/>
          </a:stretch>
        </p:blipFill>
        <p:spPr bwMode="auto">
          <a:xfrm>
            <a:off x="1" y="0"/>
            <a:ext cx="9143999" cy="6858000"/>
          </a:xfrm>
          <a:prstGeom prst="rect">
            <a:avLst/>
          </a:prstGeom>
          <a:noFill/>
        </p:spPr>
      </p:pic>
      <p:sp>
        <p:nvSpPr>
          <p:cNvPr id="2" name="Title 1"/>
          <p:cNvSpPr>
            <a:spLocks noGrp="1"/>
          </p:cNvSpPr>
          <p:nvPr>
            <p:ph type="title"/>
          </p:nvPr>
        </p:nvSpPr>
        <p:spPr>
          <a:xfrm>
            <a:off x="457200" y="274638"/>
            <a:ext cx="8229600" cy="6126162"/>
          </a:xfrm>
        </p:spPr>
        <p:txBody>
          <a:bodyPr>
            <a:normAutofit/>
          </a:bodyPr>
          <a:lstStyle/>
          <a:p>
            <a:r>
              <a:rPr lang="en-US" sz="4800" i="1" dirty="0" smtClean="0">
                <a:solidFill>
                  <a:schemeClr val="tx1"/>
                </a:solidFill>
                <a:effectLst>
                  <a:glow rad="101600">
                    <a:schemeClr val="bg1">
                      <a:alpha val="60000"/>
                    </a:schemeClr>
                  </a:glow>
                  <a:outerShdw blurRad="114300" dist="101600" dir="2700000" algn="tl" rotWithShape="0">
                    <a:srgbClr val="000000">
                      <a:alpha val="40000"/>
                    </a:srgbClr>
                  </a:outerShdw>
                </a:effectLst>
              </a:rPr>
              <a:t>“And he (false prophet) had power to give life unto the image of the beast</a:t>
            </a:r>
            <a:r>
              <a:rPr lang="en-US" sz="4800" i="1" smtClean="0">
                <a:solidFill>
                  <a:schemeClr val="tx1"/>
                </a:solidFill>
                <a:effectLst>
                  <a:glow rad="101600">
                    <a:schemeClr val="bg1">
                      <a:alpha val="60000"/>
                    </a:schemeClr>
                  </a:glow>
                  <a:outerShdw blurRad="114300" dist="101600" dir="2700000" algn="tl" rotWithShape="0">
                    <a:srgbClr val="000000">
                      <a:alpha val="40000"/>
                    </a:srgbClr>
                  </a:outerShdw>
                </a:effectLst>
              </a:rPr>
              <a:t>,                    that </a:t>
            </a:r>
            <a:r>
              <a:rPr lang="en-US" sz="4800" i="1" dirty="0" smtClean="0">
                <a:solidFill>
                  <a:schemeClr val="tx1"/>
                </a:solidFill>
                <a:effectLst>
                  <a:glow rad="101600">
                    <a:schemeClr val="bg1">
                      <a:alpha val="60000"/>
                    </a:schemeClr>
                  </a:glow>
                  <a:outerShdw blurRad="114300" dist="101600" dir="2700000" algn="tl" rotWithShape="0">
                    <a:srgbClr val="000000">
                      <a:alpha val="40000"/>
                    </a:srgbClr>
                  </a:outerShdw>
                </a:effectLst>
              </a:rPr>
              <a:t>the image </a:t>
            </a:r>
            <a:br>
              <a:rPr lang="en-US" sz="4800" i="1" dirty="0" smtClean="0">
                <a:solidFill>
                  <a:schemeClr val="tx1"/>
                </a:solidFill>
                <a:effectLst>
                  <a:glow rad="101600">
                    <a:schemeClr val="bg1">
                      <a:alpha val="60000"/>
                    </a:schemeClr>
                  </a:glow>
                  <a:outerShdw blurRad="114300" dist="101600" dir="2700000" algn="tl" rotWithShape="0">
                    <a:srgbClr val="000000">
                      <a:alpha val="40000"/>
                    </a:srgbClr>
                  </a:outerShdw>
                </a:effectLst>
              </a:rPr>
            </a:br>
            <a:r>
              <a:rPr lang="en-US" sz="4800" i="1" dirty="0" smtClean="0">
                <a:solidFill>
                  <a:schemeClr val="tx1"/>
                </a:solidFill>
                <a:effectLst>
                  <a:glow rad="101600">
                    <a:schemeClr val="bg1">
                      <a:alpha val="60000"/>
                    </a:schemeClr>
                  </a:glow>
                  <a:outerShdw blurRad="114300" dist="101600" dir="2700000" algn="tl" rotWithShape="0">
                    <a:srgbClr val="000000">
                      <a:alpha val="40000"/>
                    </a:srgbClr>
                  </a:outerShdw>
                </a:effectLst>
              </a:rPr>
              <a:t>of the beast should </a:t>
            </a:r>
            <a:br>
              <a:rPr lang="en-US" sz="4800" i="1" dirty="0" smtClean="0">
                <a:solidFill>
                  <a:schemeClr val="tx1"/>
                </a:solidFill>
                <a:effectLst>
                  <a:glow rad="101600">
                    <a:schemeClr val="bg1">
                      <a:alpha val="60000"/>
                    </a:schemeClr>
                  </a:glow>
                  <a:outerShdw blurRad="114300" dist="101600" dir="2700000" algn="tl" rotWithShape="0">
                    <a:srgbClr val="000000">
                      <a:alpha val="40000"/>
                    </a:srgbClr>
                  </a:outerShdw>
                </a:effectLst>
              </a:rPr>
            </a:br>
            <a:r>
              <a:rPr lang="en-US" sz="4800" i="1" dirty="0" smtClean="0">
                <a:solidFill>
                  <a:schemeClr val="tx1"/>
                </a:solidFill>
                <a:effectLst>
                  <a:glow rad="101600">
                    <a:schemeClr val="bg1">
                      <a:alpha val="60000"/>
                    </a:schemeClr>
                  </a:glow>
                  <a:outerShdw blurRad="114300" dist="101600" dir="2700000" algn="tl" rotWithShape="0">
                    <a:srgbClr val="000000">
                      <a:alpha val="40000"/>
                    </a:srgbClr>
                  </a:outerShdw>
                </a:effectLst>
              </a:rPr>
              <a:t>both speak…” </a:t>
            </a:r>
            <a:br>
              <a:rPr lang="en-US" sz="4800" i="1" dirty="0" smtClean="0">
                <a:solidFill>
                  <a:schemeClr val="tx1"/>
                </a:solidFill>
                <a:effectLst>
                  <a:glow rad="101600">
                    <a:schemeClr val="bg1">
                      <a:alpha val="60000"/>
                    </a:schemeClr>
                  </a:glow>
                  <a:outerShdw blurRad="114300" dist="101600" dir="2700000" algn="tl" rotWithShape="0">
                    <a:srgbClr val="000000">
                      <a:alpha val="40000"/>
                    </a:srgbClr>
                  </a:outerShdw>
                </a:effectLst>
              </a:rPr>
            </a:br>
            <a:r>
              <a:rPr lang="en-US" sz="4800" i="1" dirty="0" smtClean="0">
                <a:solidFill>
                  <a:schemeClr val="tx1"/>
                </a:solidFill>
                <a:effectLst>
                  <a:glow rad="101600">
                    <a:schemeClr val="bg1">
                      <a:alpha val="60000"/>
                    </a:schemeClr>
                  </a:glow>
                  <a:outerShdw blurRad="114300" dist="101600" dir="2700000" algn="tl" rotWithShape="0">
                    <a:srgbClr val="000000">
                      <a:alpha val="40000"/>
                    </a:srgbClr>
                  </a:outerShdw>
                </a:effectLst>
              </a:rPr>
              <a:t>(Revelation 13:15)</a:t>
            </a:r>
            <a:endParaRPr lang="en-US" sz="4800" i="1" dirty="0">
              <a:solidFill>
                <a:schemeClr val="tx1"/>
              </a:solidFill>
              <a:effectLst>
                <a:glow rad="101600">
                  <a:schemeClr val="bg1">
                    <a:alpha val="60000"/>
                  </a:schemeClr>
                </a:glow>
                <a:outerShdw blurRad="114300" dist="101600" dir="2700000" algn="tl" rotWithShape="0">
                  <a:srgbClr val="000000">
                    <a:alpha val="40000"/>
                  </a:srgbClr>
                </a:outerShdw>
              </a:effectLst>
            </a:endParaRPr>
          </a:p>
        </p:txBody>
      </p:sp>
    </p:spTree>
    <p:extLst>
      <p:ext uri="{BB962C8B-B14F-4D97-AF65-F5344CB8AC3E}">
        <p14:creationId xmlns:p14="http://schemas.microsoft.com/office/powerpoint/2010/main" val="3675267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C:\Users\Ptr. Daniel White\Desktop\Image of the Beast.jpg"/>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635000"/>
          </a:effectLst>
        </p:spPr>
      </p:pic>
    </p:spTree>
    <p:extLst>
      <p:ext uri="{BB962C8B-B14F-4D97-AF65-F5344CB8AC3E}">
        <p14:creationId xmlns:p14="http://schemas.microsoft.com/office/powerpoint/2010/main" val="212453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bg1">
              <a:alpha val="82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ctrTitle"/>
          </p:nvPr>
        </p:nvSpPr>
        <p:spPr>
          <a:xfrm>
            <a:off x="4953000" y="1"/>
            <a:ext cx="3810000" cy="4343399"/>
          </a:xfrm>
        </p:spPr>
        <p:txBody>
          <a:bodyPr>
            <a:noAutofit/>
          </a:bodyPr>
          <a:lstStyle/>
          <a:p>
            <a:r>
              <a:rPr lang="en-US" sz="3600" b="1" i="1" dirty="0" smtClean="0">
                <a:ln w="6350">
                  <a:solidFill>
                    <a:schemeClr val="bg1"/>
                  </a:solidFill>
                </a:ln>
                <a:solidFill>
                  <a:schemeClr val="tx1"/>
                </a:solidFill>
              </a:rPr>
              <a:t>“Beware of false prophets, which come to you in sheep’s clothing, but inwardly they are ravening wolves.” </a:t>
            </a:r>
            <a:br>
              <a:rPr lang="en-US" sz="3600" b="1" i="1" dirty="0" smtClean="0">
                <a:ln w="6350">
                  <a:solidFill>
                    <a:schemeClr val="bg1"/>
                  </a:solidFill>
                </a:ln>
                <a:solidFill>
                  <a:schemeClr val="tx1"/>
                </a:solidFill>
              </a:rPr>
            </a:br>
            <a:r>
              <a:rPr lang="en-US" sz="3600" b="1" i="1" dirty="0" smtClean="0">
                <a:ln w="6350">
                  <a:solidFill>
                    <a:schemeClr val="bg1"/>
                  </a:solidFill>
                </a:ln>
                <a:solidFill>
                  <a:schemeClr val="tx1"/>
                </a:solidFill>
              </a:rPr>
              <a:t>(Matthew 7:15)</a:t>
            </a:r>
            <a:endParaRPr lang="en-US" sz="3600" b="1" i="1" dirty="0">
              <a:ln w="6350">
                <a:solidFill>
                  <a:schemeClr val="bg1"/>
                </a:solidFill>
              </a:ln>
              <a:solidFill>
                <a:schemeClr val="tx1"/>
              </a:solidFill>
            </a:endParaRPr>
          </a:p>
        </p:txBody>
      </p:sp>
      <p:pic>
        <p:nvPicPr>
          <p:cNvPr id="2051" name="Picture 3" descr="C:\Users\Ptr. Daniel White\Pictures\3-Jesus\06 MINISTRY\Jesus teaching\Jesus' sermon on the Mount 1127-cover.jpg"/>
          <p:cNvPicPr>
            <a:picLocks noChangeAspect="1" noChangeArrowheads="1"/>
          </p:cNvPicPr>
          <p:nvPr/>
        </p:nvPicPr>
        <p:blipFill>
          <a:blip r:embed="rId3" cstate="print"/>
          <a:srcRect/>
          <a:stretch>
            <a:fillRect/>
          </a:stretch>
        </p:blipFill>
        <p:spPr bwMode="auto">
          <a:xfrm>
            <a:off x="457200" y="838200"/>
            <a:ext cx="4038600" cy="55626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4098" name="Picture 2" descr="C:\Users\Dan White\Pictures\Bible pictures\Prophecy pictures\prophecy pictures\False prophets\False Prophets 3 (2).bmp"/>
          <p:cNvPicPr>
            <a:picLocks noChangeAspect="1" noChangeArrowheads="1"/>
          </p:cNvPicPr>
          <p:nvPr/>
        </p:nvPicPr>
        <p:blipFill>
          <a:blip r:embed="rId4" cstate="print"/>
          <a:srcRect/>
          <a:stretch>
            <a:fillRect/>
          </a:stretch>
        </p:blipFill>
        <p:spPr bwMode="auto">
          <a:xfrm>
            <a:off x="5181600" y="4495800"/>
            <a:ext cx="3448467" cy="2362200"/>
          </a:xfrm>
          <a:prstGeom prst="rect">
            <a:avLst/>
          </a:prstGeom>
          <a:noFill/>
        </p:spPr>
      </p:pic>
    </p:spTree>
    <p:extLst>
      <p:ext uri="{BB962C8B-B14F-4D97-AF65-F5344CB8AC3E}">
        <p14:creationId xmlns:p14="http://schemas.microsoft.com/office/powerpoint/2010/main" val="1026755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4098"/>
                                        </p:tgtEl>
                                        <p:attrNameLst>
                                          <p:attrName>style.visibility</p:attrName>
                                        </p:attrNameLst>
                                      </p:cBhvr>
                                      <p:to>
                                        <p:strVal val="visible"/>
                                      </p:to>
                                    </p:set>
                                    <p:anim calcmode="lin" valueType="num">
                                      <p:cBhvr>
                                        <p:cTn id="14" dur="1000" fill="hold"/>
                                        <p:tgtEl>
                                          <p:spTgt spid="4098"/>
                                        </p:tgtEl>
                                        <p:attrNameLst>
                                          <p:attrName>ppt_w</p:attrName>
                                        </p:attrNameLst>
                                      </p:cBhvr>
                                      <p:tavLst>
                                        <p:tav tm="0">
                                          <p:val>
                                            <p:strVal val="#ppt_w*0.70"/>
                                          </p:val>
                                        </p:tav>
                                        <p:tav tm="100000">
                                          <p:val>
                                            <p:strVal val="#ppt_w"/>
                                          </p:val>
                                        </p:tav>
                                      </p:tavLst>
                                    </p:anim>
                                    <p:anim calcmode="lin" valueType="num">
                                      <p:cBhvr>
                                        <p:cTn id="15" dur="1000" fill="hold"/>
                                        <p:tgtEl>
                                          <p:spTgt spid="4098"/>
                                        </p:tgtEl>
                                        <p:attrNameLst>
                                          <p:attrName>ppt_h</p:attrName>
                                        </p:attrNameLst>
                                      </p:cBhvr>
                                      <p:tavLst>
                                        <p:tav tm="0">
                                          <p:val>
                                            <p:strVal val="#ppt_h"/>
                                          </p:val>
                                        </p:tav>
                                        <p:tav tm="100000">
                                          <p:val>
                                            <p:strVal val="#ppt_h"/>
                                          </p:val>
                                        </p:tav>
                                      </p:tavLst>
                                    </p:anim>
                                    <p:animEffect transition="in" filter="fade">
                                      <p:cBhvr>
                                        <p:cTn id="16" dur="1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tr. Daniel White\Pictures\Other Pix\BACKGROUNDS\009_death.jpg"/>
          <p:cNvPicPr>
            <a:picLocks noChangeAspect="1" noChangeArrowheads="1"/>
          </p:cNvPicPr>
          <p:nvPr/>
        </p:nvPicPr>
        <p:blipFill>
          <a:blip r:embed="rId3" cstate="print"/>
          <a:srcRect/>
          <a:stretch>
            <a:fillRect/>
          </a:stretch>
        </p:blipFill>
        <p:spPr bwMode="auto">
          <a:xfrm>
            <a:off x="0" y="-134144"/>
            <a:ext cx="9143999" cy="6992144"/>
          </a:xfrm>
          <a:prstGeom prst="rect">
            <a:avLst/>
          </a:prstGeom>
          <a:noFill/>
        </p:spPr>
      </p:pic>
      <p:sp>
        <p:nvSpPr>
          <p:cNvPr id="2" name="Title 1"/>
          <p:cNvSpPr>
            <a:spLocks noGrp="1"/>
          </p:cNvSpPr>
          <p:nvPr>
            <p:ph type="title"/>
          </p:nvPr>
        </p:nvSpPr>
        <p:spPr>
          <a:xfrm>
            <a:off x="457200" y="1143000"/>
            <a:ext cx="8229600" cy="5410200"/>
          </a:xfrm>
        </p:spPr>
        <p:txBody>
          <a:bodyPr>
            <a:normAutofit/>
          </a:bodyPr>
          <a:lstStyle/>
          <a:p>
            <a:r>
              <a:rPr lang="en-US" sz="4800" i="1" dirty="0" smtClean="0">
                <a:solidFill>
                  <a:schemeClr val="tx1"/>
                </a:solidFill>
                <a:effectLst>
                  <a:glow rad="101600">
                    <a:schemeClr val="bg1">
                      <a:alpha val="60000"/>
                    </a:schemeClr>
                  </a:glow>
                </a:effectLst>
              </a:rPr>
              <a:t>“And he (false prophet) cause that as many as would not worship the image of the beast should be killed.”</a:t>
            </a:r>
            <a:endParaRPr lang="en-US" sz="4800" i="1" dirty="0">
              <a:solidFill>
                <a:schemeClr val="tx1"/>
              </a:solidFill>
              <a:effectLst>
                <a:glow rad="101600">
                  <a:schemeClr val="bg1">
                    <a:alpha val="60000"/>
                  </a:schemeClr>
                </a:glow>
              </a:effectLst>
            </a:endParaRPr>
          </a:p>
        </p:txBody>
      </p:sp>
      <p:pic>
        <p:nvPicPr>
          <p:cNvPr id="4" name="Picture 4" descr="C:\Users\Ptr. Daniel White\Pictures\Prophecy pictures\Revelation\Serpent.jpg"/>
          <p:cNvPicPr>
            <a:picLocks noChangeAspect="1" noChangeArrowheads="1"/>
          </p:cNvPicPr>
          <p:nvPr/>
        </p:nvPicPr>
        <p:blipFill>
          <a:blip r:embed="rId4" cstate="print">
            <a:duotone>
              <a:prstClr val="black"/>
              <a:schemeClr val="accent1">
                <a:tint val="45000"/>
                <a:satMod val="400000"/>
              </a:schemeClr>
            </a:duotone>
          </a:blip>
          <a:srcRect/>
          <a:stretch>
            <a:fillRect/>
          </a:stretch>
        </p:blipFill>
        <p:spPr bwMode="auto">
          <a:xfrm>
            <a:off x="1447800" y="-228600"/>
            <a:ext cx="2895600" cy="2213936"/>
          </a:xfrm>
          <a:prstGeom prst="ellipse">
            <a:avLst/>
          </a:prstGeom>
          <a:ln>
            <a:noFill/>
          </a:ln>
          <a:effectLst>
            <a:softEdge rad="112500"/>
          </a:effectLst>
        </p:spPr>
      </p:pic>
    </p:spTree>
    <p:extLst>
      <p:ext uri="{BB962C8B-B14F-4D97-AF65-F5344CB8AC3E}">
        <p14:creationId xmlns:p14="http://schemas.microsoft.com/office/powerpoint/2010/main" val="1408479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Ptr. Daniel White\Pictures\Prophecy pictures\Rome maps\Rome_centro_29130904.jpg"/>
          <p:cNvPicPr>
            <a:picLocks noChangeAspect="1" noChangeArrowheads="1"/>
          </p:cNvPicPr>
          <p:nvPr/>
        </p:nvPicPr>
        <p:blipFill>
          <a:blip r:embed="rId3" cstate="print"/>
          <a:srcRect/>
          <a:stretch>
            <a:fillRect/>
          </a:stretch>
        </p:blipFill>
        <p:spPr bwMode="auto">
          <a:xfrm>
            <a:off x="0" y="0"/>
            <a:ext cx="9144000" cy="6858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3315" name="Picture 3" descr="C:\Users\Ptr. Daniel White\Pictures\Prophecy pictures\Revelation\lionrome.jpg"/>
          <p:cNvPicPr>
            <a:picLocks noChangeAspect="1" noChangeArrowheads="1"/>
          </p:cNvPicPr>
          <p:nvPr/>
        </p:nvPicPr>
        <p:blipFill>
          <a:blip r:embed="rId4" cstate="print"/>
          <a:srcRect/>
          <a:stretch>
            <a:fillRect/>
          </a:stretch>
        </p:blipFill>
        <p:spPr bwMode="auto">
          <a:xfrm>
            <a:off x="4124890" y="263525"/>
            <a:ext cx="4561909" cy="263207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3074" name="Picture 2" descr="C:\Users\Ptr. Daniel White\Pictures\4-Bib Pics-Misc\Persecution\Faithful's death 01.JPG"/>
          <p:cNvPicPr>
            <a:picLocks noChangeAspect="1" noChangeArrowheads="1"/>
          </p:cNvPicPr>
          <p:nvPr/>
        </p:nvPicPr>
        <p:blipFill>
          <a:blip r:embed="rId5" cstate="print"/>
          <a:srcRect/>
          <a:stretch>
            <a:fillRect/>
          </a:stretch>
        </p:blipFill>
        <p:spPr bwMode="auto">
          <a:xfrm>
            <a:off x="6096000" y="3352800"/>
            <a:ext cx="2685207" cy="32004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3075" name="Picture 3" descr="C:\Users\Ptr. Daniel White\Pictures\4-Bib Pics-Misc\Persecution\Picture1.jpg"/>
          <p:cNvPicPr>
            <a:picLocks noChangeAspect="1" noChangeArrowheads="1"/>
          </p:cNvPicPr>
          <p:nvPr/>
        </p:nvPicPr>
        <p:blipFill>
          <a:blip r:embed="rId6" cstate="print"/>
          <a:srcRect/>
          <a:stretch>
            <a:fillRect/>
          </a:stretch>
        </p:blipFill>
        <p:spPr bwMode="auto">
          <a:xfrm>
            <a:off x="304800" y="685800"/>
            <a:ext cx="3489325" cy="265486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2779712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C:\Users\Ptr. Daniel White\Desktop\lenepveustake.jpg"/>
          <p:cNvPicPr>
            <a:picLocks noChangeAspect="1" noChangeArrowheads="1"/>
          </p:cNvPicPr>
          <p:nvPr/>
        </p:nvPicPr>
        <p:blipFill>
          <a:blip r:embed="rId3" cstate="print"/>
          <a:srcRect/>
          <a:stretch>
            <a:fillRect/>
          </a:stretch>
        </p:blipFill>
        <p:spPr bwMode="auto">
          <a:xfrm>
            <a:off x="2057400" y="0"/>
            <a:ext cx="5164668" cy="6858000"/>
          </a:xfrm>
          <a:prstGeom prst="rect">
            <a:avLst/>
          </a:prstGeom>
          <a:ln>
            <a:noFill/>
          </a:ln>
          <a:effectLst>
            <a:softEdge rad="112500"/>
          </a:effectLst>
        </p:spPr>
      </p:pic>
    </p:spTree>
    <p:extLst>
      <p:ext uri="{BB962C8B-B14F-4D97-AF65-F5344CB8AC3E}">
        <p14:creationId xmlns:p14="http://schemas.microsoft.com/office/powerpoint/2010/main" val="3421111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6" name="Picture 8" descr="C:\Users\Ptr. Daniel White\Pictures\Other Pix\Backgrounds for Church\1024-Landscapes-011-09.jpg"/>
          <p:cNvPicPr>
            <a:picLocks noChangeAspect="1" noChangeArrowheads="1"/>
          </p:cNvPicPr>
          <p:nvPr/>
        </p:nvPicPr>
        <p:blipFill>
          <a:blip r:embed="rId3" cstate="print"/>
          <a:srcRect/>
          <a:stretch>
            <a:fillRect/>
          </a:stretch>
        </p:blipFill>
        <p:spPr bwMode="auto">
          <a:xfrm>
            <a:off x="457200" y="381000"/>
            <a:ext cx="8305800" cy="6096000"/>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pic>
        <p:nvPicPr>
          <p:cNvPr id="7170" name="Picture 2" descr="C:\Users\Ptr. Daniel White\Pictures\Prophecy pictures\Revelation\Jail-bars-lo-788877.gif.jpg"/>
          <p:cNvPicPr>
            <a:picLocks noChangeAspect="1" noChangeArrowheads="1"/>
          </p:cNvPicPr>
          <p:nvPr/>
        </p:nvPicPr>
        <p:blipFill>
          <a:blip r:embed="rId4" cstate="print"/>
          <a:srcRect/>
          <a:stretch>
            <a:fillRect/>
          </a:stretch>
        </p:blipFill>
        <p:spPr bwMode="auto">
          <a:xfrm>
            <a:off x="762000" y="609600"/>
            <a:ext cx="1846234" cy="2027237"/>
          </a:xfrm>
          <a:prstGeom prst="rect">
            <a:avLst/>
          </a:prstGeom>
          <a:ln>
            <a:noFill/>
          </a:ln>
          <a:effectLst>
            <a:softEdge rad="112500"/>
          </a:effectLst>
        </p:spPr>
      </p:pic>
      <p:pic>
        <p:nvPicPr>
          <p:cNvPr id="7171" name="Picture 3" descr="C:\Users\Ptr. Daniel White\Pictures\Prophecy pictures\Revelation\Story.jpg"/>
          <p:cNvPicPr>
            <a:picLocks noChangeAspect="1" noChangeArrowheads="1"/>
          </p:cNvPicPr>
          <p:nvPr/>
        </p:nvPicPr>
        <p:blipFill>
          <a:blip r:embed="rId5" cstate="print">
            <a:grayscl/>
          </a:blip>
          <a:srcRect/>
          <a:stretch>
            <a:fillRect/>
          </a:stretch>
        </p:blipFill>
        <p:spPr bwMode="auto">
          <a:xfrm>
            <a:off x="2895600" y="533400"/>
            <a:ext cx="2514600" cy="2205038"/>
          </a:xfrm>
          <a:prstGeom prst="rect">
            <a:avLst/>
          </a:prstGeom>
          <a:ln>
            <a:noFill/>
          </a:ln>
          <a:effectLst>
            <a:softEdge rad="112500"/>
          </a:effectLst>
        </p:spPr>
      </p:pic>
      <p:pic>
        <p:nvPicPr>
          <p:cNvPr id="7173" name="Picture 5" descr="C:\Users\Ptr. Daniel White\Desktop\guillotine.gif"/>
          <p:cNvPicPr>
            <a:picLocks noChangeAspect="1" noChangeArrowheads="1"/>
          </p:cNvPicPr>
          <p:nvPr/>
        </p:nvPicPr>
        <p:blipFill>
          <a:blip r:embed="rId6" cstate="print"/>
          <a:srcRect/>
          <a:stretch>
            <a:fillRect/>
          </a:stretch>
        </p:blipFill>
        <p:spPr bwMode="auto">
          <a:xfrm>
            <a:off x="3048000" y="2825751"/>
            <a:ext cx="2895600" cy="4032250"/>
          </a:xfrm>
          <a:prstGeom prst="rect">
            <a:avLst/>
          </a:prstGeom>
          <a:noFill/>
        </p:spPr>
      </p:pic>
      <p:pic>
        <p:nvPicPr>
          <p:cNvPr id="7174" name="Picture 6" descr="C:\Users\Ptr. Daniel White\Desktop\1000103930.gif"/>
          <p:cNvPicPr>
            <a:picLocks noChangeAspect="1" noChangeArrowheads="1"/>
          </p:cNvPicPr>
          <p:nvPr/>
        </p:nvPicPr>
        <p:blipFill>
          <a:blip r:embed="rId7" cstate="print"/>
          <a:srcRect/>
          <a:stretch>
            <a:fillRect/>
          </a:stretch>
        </p:blipFill>
        <p:spPr bwMode="auto">
          <a:xfrm>
            <a:off x="5791200" y="304800"/>
            <a:ext cx="3048000" cy="2209800"/>
          </a:xfrm>
          <a:prstGeom prst="rect">
            <a:avLst/>
          </a:prstGeom>
          <a:ln>
            <a:noFill/>
          </a:ln>
          <a:effectLst>
            <a:softEdge rad="112500"/>
          </a:effectLst>
        </p:spPr>
      </p:pic>
      <p:pic>
        <p:nvPicPr>
          <p:cNvPr id="7175" name="Picture 7" descr="C:\Users\Ptr. Daniel White\Pictures\Prophecy pictures\Internet Pictures\capt.1048836063.iraq_us_war_xlr103.jpg"/>
          <p:cNvPicPr>
            <a:picLocks noChangeAspect="1" noChangeArrowheads="1"/>
          </p:cNvPicPr>
          <p:nvPr/>
        </p:nvPicPr>
        <p:blipFill>
          <a:blip r:embed="rId8" cstate="print">
            <a:duotone>
              <a:prstClr val="black"/>
              <a:srgbClr val="D9C3A5">
                <a:tint val="50000"/>
                <a:satMod val="180000"/>
              </a:srgbClr>
            </a:duotone>
          </a:blip>
          <a:srcRect/>
          <a:stretch>
            <a:fillRect/>
          </a:stretch>
        </p:blipFill>
        <p:spPr bwMode="auto">
          <a:xfrm>
            <a:off x="6096000" y="3049588"/>
            <a:ext cx="2895600" cy="3351212"/>
          </a:xfrm>
          <a:prstGeom prst="rect">
            <a:avLst/>
          </a:prstGeom>
          <a:ln>
            <a:noFill/>
          </a:ln>
          <a:effectLst>
            <a:softEdge rad="112500"/>
          </a:effectLst>
        </p:spPr>
      </p:pic>
      <p:pic>
        <p:nvPicPr>
          <p:cNvPr id="9" name="Picture 2" descr="C:\Users\Ptr. Daniel White\Pictures\Prophecy pictures\Revelation 1\Harlot drunk with the blood of saints.jpg"/>
          <p:cNvPicPr>
            <a:picLocks noChangeAspect="1" noChangeArrowheads="1"/>
          </p:cNvPicPr>
          <p:nvPr/>
        </p:nvPicPr>
        <p:blipFill>
          <a:blip r:embed="rId9" cstate="print">
            <a:grayscl/>
          </a:blip>
          <a:srcRect/>
          <a:stretch>
            <a:fillRect/>
          </a:stretch>
        </p:blipFill>
        <p:spPr bwMode="auto">
          <a:xfrm>
            <a:off x="533400" y="3352800"/>
            <a:ext cx="2895600" cy="2171700"/>
          </a:xfrm>
          <a:prstGeom prst="rect">
            <a:avLst/>
          </a:prstGeom>
          <a:ln>
            <a:noFill/>
          </a:ln>
          <a:effectLst>
            <a:softEdge rad="112500"/>
          </a:effectLst>
        </p:spPr>
      </p:pic>
    </p:spTree>
    <p:extLst>
      <p:ext uri="{BB962C8B-B14F-4D97-AF65-F5344CB8AC3E}">
        <p14:creationId xmlns:p14="http://schemas.microsoft.com/office/powerpoint/2010/main" val="3664865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45" name="Picture 13" descr="C:\Users\Ptr. Daniel White\Pictures\Other Pix\BACKGROUNDS\Radiance.jpg"/>
          <p:cNvPicPr>
            <a:picLocks noChangeAspect="1" noChangeArrowheads="1"/>
          </p:cNvPicPr>
          <p:nvPr/>
        </p:nvPicPr>
        <p:blipFill>
          <a:blip r:embed="rId3" cstate="print"/>
          <a:srcRect/>
          <a:stretch>
            <a:fillRect/>
          </a:stretch>
        </p:blipFill>
        <p:spPr bwMode="auto">
          <a:xfrm>
            <a:off x="0" y="0"/>
            <a:ext cx="9143999" cy="6858000"/>
          </a:xfrm>
          <a:prstGeom prst="rect">
            <a:avLst/>
          </a:prstGeom>
          <a:noFill/>
        </p:spPr>
      </p:pic>
      <p:pic>
        <p:nvPicPr>
          <p:cNvPr id="18434" name="Picture 2"/>
          <p:cNvPicPr>
            <a:picLocks noChangeAspect="1" noChangeArrowheads="1"/>
          </p:cNvPicPr>
          <p:nvPr/>
        </p:nvPicPr>
        <p:blipFill>
          <a:blip r:embed="rId4" cstate="print"/>
          <a:srcRect/>
          <a:stretch>
            <a:fillRect/>
          </a:stretch>
        </p:blipFill>
        <p:spPr bwMode="auto">
          <a:xfrm>
            <a:off x="0" y="838200"/>
            <a:ext cx="1905000" cy="1838158"/>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8435" name="Picture 3"/>
          <p:cNvPicPr>
            <a:picLocks noChangeAspect="1" noChangeArrowheads="1"/>
          </p:cNvPicPr>
          <p:nvPr/>
        </p:nvPicPr>
        <p:blipFill>
          <a:blip r:embed="rId5" cstate="print"/>
          <a:srcRect/>
          <a:stretch>
            <a:fillRect/>
          </a:stretch>
        </p:blipFill>
        <p:spPr bwMode="auto">
          <a:xfrm>
            <a:off x="5334000" y="838200"/>
            <a:ext cx="1676400" cy="1937173"/>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8436" name="Picture 4"/>
          <p:cNvPicPr>
            <a:picLocks noChangeAspect="1" noChangeArrowheads="1"/>
          </p:cNvPicPr>
          <p:nvPr/>
        </p:nvPicPr>
        <p:blipFill>
          <a:blip r:embed="rId6" cstate="print"/>
          <a:srcRect/>
          <a:stretch>
            <a:fillRect/>
          </a:stretch>
        </p:blipFill>
        <p:spPr bwMode="auto">
          <a:xfrm>
            <a:off x="3792539" y="457201"/>
            <a:ext cx="1465262" cy="1676399"/>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8437" name="Picture 5"/>
          <p:cNvPicPr>
            <a:picLocks noChangeAspect="1" noChangeArrowheads="1"/>
          </p:cNvPicPr>
          <p:nvPr/>
        </p:nvPicPr>
        <p:blipFill>
          <a:blip r:embed="rId7" cstate="print"/>
          <a:srcRect/>
          <a:stretch>
            <a:fillRect/>
          </a:stretch>
        </p:blipFill>
        <p:spPr bwMode="auto">
          <a:xfrm>
            <a:off x="3124200" y="2257425"/>
            <a:ext cx="2362199" cy="1933575"/>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8438" name="Picture 6" descr="C:\Users\Ptr. Daniel White\Desktop\revelation 2\Blue_Money.jpg"/>
          <p:cNvPicPr>
            <a:picLocks noChangeAspect="1" noChangeArrowheads="1"/>
          </p:cNvPicPr>
          <p:nvPr/>
        </p:nvPicPr>
        <p:blipFill>
          <a:blip r:embed="rId8" cstate="print"/>
          <a:srcRect/>
          <a:stretch>
            <a:fillRect/>
          </a:stretch>
        </p:blipFill>
        <p:spPr bwMode="auto">
          <a:xfrm rot="320664">
            <a:off x="1828800" y="304800"/>
            <a:ext cx="1752599" cy="16002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8439" name="Picture 7" descr="C:\Users\Ptr. Daniel White\Desktop\revelation 2\stock_market_down.jpg"/>
          <p:cNvPicPr>
            <a:picLocks noChangeAspect="1" noChangeArrowheads="1"/>
          </p:cNvPicPr>
          <p:nvPr/>
        </p:nvPicPr>
        <p:blipFill>
          <a:blip r:embed="rId9" cstate="print"/>
          <a:srcRect/>
          <a:stretch>
            <a:fillRect/>
          </a:stretch>
        </p:blipFill>
        <p:spPr bwMode="auto">
          <a:xfrm rot="1451464">
            <a:off x="381000" y="4876800"/>
            <a:ext cx="2365656" cy="1663505"/>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8440" name="Picture 8" descr="C:\Users\Ptr. Daniel White\Desktop\revelation 2\Stock-Market-Watch-Malaysia-1.jpg"/>
          <p:cNvPicPr>
            <a:picLocks noChangeAspect="1" noChangeArrowheads="1"/>
          </p:cNvPicPr>
          <p:nvPr/>
        </p:nvPicPr>
        <p:blipFill>
          <a:blip r:embed="rId10" cstate="print"/>
          <a:srcRect/>
          <a:stretch>
            <a:fillRect/>
          </a:stretch>
        </p:blipFill>
        <p:spPr bwMode="auto">
          <a:xfrm rot="651218">
            <a:off x="7086600" y="304800"/>
            <a:ext cx="1795030" cy="20574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8441" name="Picture 9" descr="C:\Users\Ptr. Daniel White\Desktop\revelation 2\stock_market.jpg"/>
          <p:cNvPicPr>
            <a:picLocks noChangeAspect="1" noChangeArrowheads="1"/>
          </p:cNvPicPr>
          <p:nvPr/>
        </p:nvPicPr>
        <p:blipFill>
          <a:blip r:embed="rId11" cstate="print"/>
          <a:srcRect/>
          <a:stretch>
            <a:fillRect/>
          </a:stretch>
        </p:blipFill>
        <p:spPr bwMode="auto">
          <a:xfrm rot="21298739">
            <a:off x="533400" y="2590800"/>
            <a:ext cx="2438399" cy="17526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8442" name="Picture 10" descr="C:\Users\Ptr. Daniel White\Desktop\revelation 2\china_shanghai_stock_market_crash_recession.jpg"/>
          <p:cNvPicPr>
            <a:picLocks noChangeAspect="1" noChangeArrowheads="1"/>
          </p:cNvPicPr>
          <p:nvPr/>
        </p:nvPicPr>
        <p:blipFill>
          <a:blip r:embed="rId12" cstate="print"/>
          <a:srcRect/>
          <a:stretch>
            <a:fillRect/>
          </a:stretch>
        </p:blipFill>
        <p:spPr bwMode="auto">
          <a:xfrm rot="652053">
            <a:off x="6123514" y="3078018"/>
            <a:ext cx="2895600" cy="16002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8443" name="Picture 11" descr="C:\Users\Ptr. Daniel White\Desktop\revelation 2\floorpic.jpg"/>
          <p:cNvPicPr>
            <a:picLocks noChangeAspect="1" noChangeArrowheads="1"/>
          </p:cNvPicPr>
          <p:nvPr/>
        </p:nvPicPr>
        <p:blipFill>
          <a:blip r:embed="rId13" cstate="print"/>
          <a:srcRect/>
          <a:stretch>
            <a:fillRect/>
          </a:stretch>
        </p:blipFill>
        <p:spPr bwMode="auto">
          <a:xfrm>
            <a:off x="3019955" y="4495800"/>
            <a:ext cx="3299883" cy="2113497"/>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8444" name="Picture 12" descr="C:\Users\Ptr. Daniel White\Desktop\revelation 2\gold1.jpg"/>
          <p:cNvPicPr>
            <a:picLocks noChangeAspect="1" noChangeArrowheads="1"/>
          </p:cNvPicPr>
          <p:nvPr/>
        </p:nvPicPr>
        <p:blipFill>
          <a:blip r:embed="rId14" cstate="print"/>
          <a:srcRect/>
          <a:stretch>
            <a:fillRect/>
          </a:stretch>
        </p:blipFill>
        <p:spPr bwMode="auto">
          <a:xfrm rot="604167">
            <a:off x="6629400" y="4953000"/>
            <a:ext cx="2133600" cy="1447799"/>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13" name="Title 12"/>
          <p:cNvSpPr>
            <a:spLocks noGrp="1"/>
          </p:cNvSpPr>
          <p:nvPr>
            <p:ph type="ctrTitle"/>
          </p:nvPr>
        </p:nvSpPr>
        <p:spPr>
          <a:xfrm>
            <a:off x="685800" y="457200"/>
            <a:ext cx="7772400" cy="3143251"/>
          </a:xfrm>
        </p:spPr>
        <p:txBody>
          <a:bodyPr>
            <a:noAutofit/>
            <a:scene3d>
              <a:camera prst="orthographicFront"/>
              <a:lightRig rig="soft" dir="t">
                <a:rot lat="0" lon="0" rev="17220000"/>
              </a:lightRig>
            </a:scene3d>
            <a:sp3d extrusionH="57150" prstMaterial="softEdge">
              <a:bevelT w="38100" h="38100"/>
            </a:sp3d>
          </a:bodyPr>
          <a:lstStyle/>
          <a:p>
            <a:r>
              <a:rPr lang="en-US" sz="5400" b="1" i="1" dirty="0" smtClean="0">
                <a:ln w="76200">
                  <a:noFill/>
                </a:ln>
                <a:solidFill>
                  <a:schemeClr val="tx1"/>
                </a:solidFill>
                <a:effectLst>
                  <a:glow rad="101600">
                    <a:schemeClr val="bg1">
                      <a:alpha val="60000"/>
                    </a:schemeClr>
                  </a:glow>
                  <a:outerShdw blurRad="38100" dist="38100" dir="2700000" algn="tl">
                    <a:srgbClr val="000000">
                      <a:alpha val="43137"/>
                    </a:srgbClr>
                  </a:outerShdw>
                </a:effectLst>
                <a:latin typeface="+mn-lt"/>
              </a:rPr>
              <a:t>“That no man might buy or sell, save he that had the mark.”</a:t>
            </a:r>
            <a:endParaRPr lang="en-US" sz="5400" b="1" i="1" dirty="0">
              <a:ln w="76200">
                <a:noFill/>
              </a:ln>
              <a:solidFill>
                <a:schemeClr val="tx1"/>
              </a:solidFill>
              <a:effectLst>
                <a:glow rad="101600">
                  <a:schemeClr val="bg1">
                    <a:alpha val="60000"/>
                  </a:schemeClr>
                </a:glow>
                <a:outerShdw blurRad="38100" dist="38100" dir="2700000" algn="tl">
                  <a:srgbClr val="000000">
                    <a:alpha val="43137"/>
                  </a:srgbClr>
                </a:outerShdw>
              </a:effectLst>
              <a:latin typeface="+mn-lt"/>
            </a:endParaRPr>
          </a:p>
        </p:txBody>
      </p:sp>
      <p:sp>
        <p:nvSpPr>
          <p:cNvPr id="14" name="Subtitle 13"/>
          <p:cNvSpPr>
            <a:spLocks noGrp="1"/>
          </p:cNvSpPr>
          <p:nvPr>
            <p:ph type="subTitle" idx="1"/>
          </p:nvPr>
        </p:nvSpPr>
        <p:spPr>
          <a:xfrm>
            <a:off x="1371600" y="4648200"/>
            <a:ext cx="6400800" cy="1447800"/>
          </a:xfrm>
        </p:spPr>
        <p:txBody>
          <a:bodyPr>
            <a:normAutofit/>
          </a:bodyPr>
          <a:lstStyle/>
          <a:p>
            <a:r>
              <a:rPr lang="en-US" sz="8000" b="1" i="1" dirty="0" smtClean="0">
                <a:ln w="38100">
                  <a:solidFill>
                    <a:schemeClr val="bg2">
                      <a:lumMod val="20000"/>
                      <a:lumOff val="80000"/>
                    </a:schemeClr>
                  </a:solidFill>
                </a:ln>
                <a:noFill/>
              </a:rPr>
              <a:t>666</a:t>
            </a:r>
            <a:endParaRPr lang="en-US" sz="8000" b="1" i="1" dirty="0">
              <a:ln w="38100">
                <a:solidFill>
                  <a:schemeClr val="bg2">
                    <a:lumMod val="20000"/>
                    <a:lumOff val="80000"/>
                  </a:schemeClr>
                </a:solidFill>
              </a:ln>
              <a:noFill/>
            </a:endParaRPr>
          </a:p>
        </p:txBody>
      </p:sp>
    </p:spTree>
    <p:extLst>
      <p:ext uri="{BB962C8B-B14F-4D97-AF65-F5344CB8AC3E}">
        <p14:creationId xmlns:p14="http://schemas.microsoft.com/office/powerpoint/2010/main" val="1591589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C:\Users\Ptr. Daniel White\Desktop\burning_book.jpg"/>
          <p:cNvPicPr>
            <a:picLocks noChangeAspect="1" noChangeArrowheads="1"/>
          </p:cNvPicPr>
          <p:nvPr/>
        </p:nvPicPr>
        <p:blipFill>
          <a:blip r:embed="rId3" cstate="print"/>
          <a:srcRect/>
          <a:stretch>
            <a:fillRect/>
          </a:stretch>
        </p:blipFill>
        <p:spPr bwMode="auto">
          <a:xfrm>
            <a:off x="0" y="0"/>
            <a:ext cx="9143999" cy="6858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3" name="Title 2"/>
          <p:cNvSpPr>
            <a:spLocks noGrp="1"/>
          </p:cNvSpPr>
          <p:nvPr>
            <p:ph type="ctrTitle"/>
          </p:nvPr>
        </p:nvSpPr>
        <p:spPr>
          <a:xfrm>
            <a:off x="0" y="1371600"/>
            <a:ext cx="9144000" cy="1676400"/>
          </a:xfrm>
        </p:spPr>
        <p:txBody>
          <a:bodyPr>
            <a:normAutofit/>
          </a:bodyPr>
          <a:lstStyle/>
          <a:p>
            <a:r>
              <a:rPr lang="en-US" sz="7200" b="1" i="1" dirty="0" smtClean="0">
                <a:ln w="6350">
                  <a:solidFill>
                    <a:schemeClr val="bg1"/>
                  </a:solidFill>
                </a:ln>
                <a:solidFill>
                  <a:schemeClr val="tx1"/>
                </a:solidFill>
                <a:effectLst>
                  <a:glow rad="101600">
                    <a:schemeClr val="bg1">
                      <a:alpha val="60000"/>
                    </a:schemeClr>
                  </a:glow>
                  <a:outerShdw blurRad="127000" dist="200000" dir="2700000" algn="tl" rotWithShape="0">
                    <a:srgbClr val="000000">
                      <a:alpha val="30000"/>
                    </a:srgbClr>
                  </a:outerShdw>
                </a:effectLst>
                <a:latin typeface="Granada SF" pitchFamily="2" charset="0"/>
              </a:rPr>
              <a:t>“Here is wisdom…”</a:t>
            </a:r>
            <a:endParaRPr lang="en-US" sz="7200" b="1" i="1" dirty="0">
              <a:ln w="6350">
                <a:solidFill>
                  <a:schemeClr val="bg1"/>
                </a:solidFill>
              </a:ln>
              <a:solidFill>
                <a:schemeClr val="tx1"/>
              </a:solidFill>
              <a:effectLst>
                <a:glow rad="101600">
                  <a:schemeClr val="bg1">
                    <a:alpha val="60000"/>
                  </a:schemeClr>
                </a:glow>
                <a:outerShdw blurRad="127000" dist="200000" dir="2700000" algn="tl" rotWithShape="0">
                  <a:srgbClr val="000000">
                    <a:alpha val="30000"/>
                  </a:srgbClr>
                </a:outerShdw>
              </a:effectLst>
              <a:latin typeface="Granada SF" pitchFamily="2" charset="0"/>
            </a:endParaRPr>
          </a:p>
        </p:txBody>
      </p:sp>
    </p:spTree>
    <p:extLst>
      <p:ext uri="{BB962C8B-B14F-4D97-AF65-F5344CB8AC3E}">
        <p14:creationId xmlns:p14="http://schemas.microsoft.com/office/powerpoint/2010/main" val="4084477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C:\Users\Ptr. Daniel White\Pictures\Other Pix\freefallbackgrounds\marineris.jpg"/>
          <p:cNvPicPr>
            <a:picLocks noChangeAspect="1" noChangeArrowheads="1"/>
          </p:cNvPicPr>
          <p:nvPr/>
        </p:nvPicPr>
        <p:blipFill>
          <a:blip r:embed="rId3" cstate="print"/>
          <a:srcRect/>
          <a:stretch>
            <a:fillRect/>
          </a:stretch>
        </p:blipFill>
        <p:spPr bwMode="auto">
          <a:xfrm>
            <a:off x="-1447800" y="0"/>
            <a:ext cx="11430000" cy="7505701"/>
          </a:xfrm>
          <a:prstGeom prst="rect">
            <a:avLst/>
          </a:prstGeom>
          <a:noFill/>
        </p:spPr>
      </p:pic>
      <p:sp>
        <p:nvSpPr>
          <p:cNvPr id="2" name="Title 1"/>
          <p:cNvSpPr>
            <a:spLocks noGrp="1"/>
          </p:cNvSpPr>
          <p:nvPr>
            <p:ph type="title"/>
          </p:nvPr>
        </p:nvSpPr>
        <p:spPr>
          <a:xfrm>
            <a:off x="228600" y="609600"/>
            <a:ext cx="8382000" cy="1600200"/>
          </a:xfrm>
        </p:spPr>
        <p:txBody>
          <a:bodyPr>
            <a:noAutofit/>
          </a:bodyPr>
          <a:lstStyle/>
          <a:p>
            <a:r>
              <a:rPr lang="en-US" sz="3600" i="1" dirty="0" smtClean="0">
                <a:solidFill>
                  <a:schemeClr val="tx1">
                    <a:lumMod val="95000"/>
                  </a:schemeClr>
                </a:solidFill>
              </a:rPr>
              <a:t>“And that no man might buy or sell, save he that had the mark, or the name of the beast, or the number of his name. Here is wisdom. Let him that hath understanding count the number of the beast.”</a:t>
            </a:r>
            <a:endParaRPr lang="en-US" sz="3600" b="1" i="1" dirty="0" smtClean="0">
              <a:solidFill>
                <a:schemeClr val="tx1">
                  <a:lumMod val="95000"/>
                </a:schemeClr>
              </a:solidFill>
            </a:endParaRPr>
          </a:p>
        </p:txBody>
      </p:sp>
      <p:sp>
        <p:nvSpPr>
          <p:cNvPr id="4" name="Content Placeholder 3"/>
          <p:cNvSpPr>
            <a:spLocks noGrp="1"/>
          </p:cNvSpPr>
          <p:nvPr>
            <p:ph idx="1"/>
          </p:nvPr>
        </p:nvSpPr>
        <p:spPr>
          <a:xfrm>
            <a:off x="457200" y="3200400"/>
            <a:ext cx="8229600" cy="3962400"/>
          </a:xfrm>
        </p:spPr>
        <p:txBody>
          <a:bodyPr>
            <a:normAutofit/>
          </a:bodyPr>
          <a:lstStyle/>
          <a:p>
            <a:r>
              <a:rPr lang="en-US" sz="3600" i="1" dirty="0" smtClean="0">
                <a:effectLst>
                  <a:glow rad="101600">
                    <a:schemeClr val="bg1">
                      <a:alpha val="60000"/>
                    </a:schemeClr>
                  </a:glow>
                </a:effectLst>
              </a:rPr>
              <a:t>He that had the mark – Mark = Image, stamp, brand, or other mark</a:t>
            </a:r>
          </a:p>
          <a:p>
            <a:r>
              <a:rPr lang="en-US" sz="3600" i="1" dirty="0" smtClean="0">
                <a:effectLst>
                  <a:glow rad="101600">
                    <a:schemeClr val="bg1">
                      <a:alpha val="60000"/>
                    </a:schemeClr>
                  </a:glow>
                </a:effectLst>
              </a:rPr>
              <a:t>or the name of the beast – his name</a:t>
            </a:r>
          </a:p>
          <a:p>
            <a:r>
              <a:rPr lang="en-US" sz="3600" i="1" dirty="0" smtClean="0">
                <a:effectLst>
                  <a:glow rad="101600">
                    <a:schemeClr val="bg1">
                      <a:alpha val="60000"/>
                    </a:schemeClr>
                  </a:glow>
                </a:effectLst>
              </a:rPr>
              <a:t>or the number of his name – 666 “For it is the number of man…”</a:t>
            </a:r>
            <a:endParaRPr lang="en-US" sz="3600" i="1" dirty="0">
              <a:effectLst>
                <a:glow rad="101600">
                  <a:schemeClr val="bg1">
                    <a:alpha val="60000"/>
                  </a:schemeClr>
                </a:glow>
              </a:effectLst>
            </a:endParaRPr>
          </a:p>
        </p:txBody>
      </p:sp>
    </p:spTree>
    <p:extLst>
      <p:ext uri="{BB962C8B-B14F-4D97-AF65-F5344CB8AC3E}">
        <p14:creationId xmlns:p14="http://schemas.microsoft.com/office/powerpoint/2010/main" val="3301426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20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20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Pictures\Other Pix\BACKGROUNDS\093_waiting.jpg"/>
          <p:cNvPicPr>
            <a:picLocks noChangeAspect="1" noChangeArrowheads="1"/>
          </p:cNvPicPr>
          <p:nvPr/>
        </p:nvPicPr>
        <p:blipFill>
          <a:blip r:embed="rId3" cstate="print"/>
          <a:srcRect/>
          <a:stretch>
            <a:fillRect/>
          </a:stretch>
        </p:blipFill>
        <p:spPr bwMode="auto">
          <a:xfrm>
            <a:off x="0" y="0"/>
            <a:ext cx="9143999" cy="6857999"/>
          </a:xfrm>
          <a:prstGeom prst="rect">
            <a:avLst/>
          </a:prstGeom>
          <a:noFill/>
        </p:spPr>
      </p:pic>
      <p:sp>
        <p:nvSpPr>
          <p:cNvPr id="4" name="Title 3"/>
          <p:cNvSpPr>
            <a:spLocks noGrp="1"/>
          </p:cNvSpPr>
          <p:nvPr>
            <p:ph type="title"/>
          </p:nvPr>
        </p:nvSpPr>
        <p:spPr>
          <a:xfrm>
            <a:off x="3581400" y="152400"/>
            <a:ext cx="5334000" cy="6705600"/>
          </a:xfrm>
        </p:spPr>
        <p:txBody>
          <a:bodyPr>
            <a:noAutofit/>
          </a:bodyPr>
          <a:lstStyle/>
          <a:p>
            <a:r>
              <a:rPr lang="en-US" b="1" i="1" dirty="0" smtClean="0">
                <a:solidFill>
                  <a:schemeClr val="bg1"/>
                </a:solidFill>
                <a:effectLst>
                  <a:glow rad="101600">
                    <a:schemeClr val="tx1">
                      <a:alpha val="60000"/>
                    </a:schemeClr>
                  </a:glow>
                </a:effectLst>
              </a:rPr>
              <a:t>“And he (false prophet) </a:t>
            </a:r>
            <a:r>
              <a:rPr lang="en-US" b="1" i="1" dirty="0" err="1" smtClean="0">
                <a:solidFill>
                  <a:schemeClr val="bg1"/>
                </a:solidFill>
                <a:effectLst>
                  <a:glow rad="101600">
                    <a:schemeClr val="tx1">
                      <a:alpha val="60000"/>
                    </a:schemeClr>
                  </a:glow>
                </a:effectLst>
              </a:rPr>
              <a:t>causeth</a:t>
            </a:r>
            <a:r>
              <a:rPr lang="en-US" b="1" i="1" dirty="0" smtClean="0">
                <a:solidFill>
                  <a:schemeClr val="bg1"/>
                </a:solidFill>
                <a:effectLst>
                  <a:glow rad="101600">
                    <a:schemeClr val="tx1">
                      <a:alpha val="60000"/>
                    </a:schemeClr>
                  </a:glow>
                </a:effectLst>
              </a:rPr>
              <a:t> all, both small and great, rich and poor, free and bond, to receive a mark in their right hand, or in there foreheads.” </a:t>
            </a:r>
            <a:br>
              <a:rPr lang="en-US" b="1" i="1" dirty="0" smtClean="0">
                <a:solidFill>
                  <a:schemeClr val="bg1"/>
                </a:solidFill>
                <a:effectLst>
                  <a:glow rad="101600">
                    <a:schemeClr val="tx1">
                      <a:alpha val="60000"/>
                    </a:schemeClr>
                  </a:glow>
                </a:effectLst>
              </a:rPr>
            </a:br>
            <a:endParaRPr lang="en-US" b="1" i="1" dirty="0">
              <a:solidFill>
                <a:schemeClr val="bg1"/>
              </a:solidFill>
              <a:effectLst>
                <a:glow rad="101600">
                  <a:schemeClr val="tx1">
                    <a:alpha val="60000"/>
                  </a:schemeClr>
                </a:glow>
              </a:effectLst>
            </a:endParaRPr>
          </a:p>
        </p:txBody>
      </p:sp>
      <p:pic>
        <p:nvPicPr>
          <p:cNvPr id="5" name="Picture 4" descr="C:\Users\Ptr. Daniel White\Pictures\Prophecy pictures\Revelation\Serpent.jpg"/>
          <p:cNvPicPr>
            <a:picLocks noChangeAspect="1" noChangeArrowheads="1"/>
          </p:cNvPicPr>
          <p:nvPr/>
        </p:nvPicPr>
        <p:blipFill>
          <a:blip r:embed="rId4" cstate="print">
            <a:duotone>
              <a:prstClr val="black"/>
              <a:schemeClr val="accent6">
                <a:tint val="45000"/>
                <a:satMod val="400000"/>
              </a:schemeClr>
            </a:duotone>
          </a:blip>
          <a:srcRect/>
          <a:stretch>
            <a:fillRect/>
          </a:stretch>
        </p:blipFill>
        <p:spPr bwMode="auto">
          <a:xfrm>
            <a:off x="304800" y="304800"/>
            <a:ext cx="2895600" cy="2213936"/>
          </a:xfrm>
          <a:prstGeom prst="ellipse">
            <a:avLst/>
          </a:prstGeom>
          <a:ln>
            <a:noFill/>
          </a:ln>
          <a:effectLst>
            <a:softEdge rad="112500"/>
          </a:effectLst>
        </p:spPr>
      </p:pic>
    </p:spTree>
    <p:extLst>
      <p:ext uri="{BB962C8B-B14F-4D97-AF65-F5344CB8AC3E}">
        <p14:creationId xmlns:p14="http://schemas.microsoft.com/office/powerpoint/2010/main" val="1055923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chemeClr val="bg1">
              <a:alpha val="82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458" name="Picture 2" descr="C:\Users\Ptr. Daniel White\Desktop\revelation 2\mondex12.gif"/>
          <p:cNvPicPr>
            <a:picLocks noChangeAspect="1" noChangeArrowheads="1"/>
          </p:cNvPicPr>
          <p:nvPr/>
        </p:nvPicPr>
        <p:blipFill>
          <a:blip r:embed="rId3" cstate="print"/>
          <a:srcRect l="29842" t="52576" r="31437" b="13939"/>
          <a:stretch>
            <a:fillRect/>
          </a:stretch>
        </p:blipFill>
        <p:spPr bwMode="auto">
          <a:xfrm rot="5400000">
            <a:off x="5905500" y="3848100"/>
            <a:ext cx="3352800" cy="2057400"/>
          </a:xfrm>
          <a:prstGeom prst="rect">
            <a:avLst/>
          </a:prstGeom>
          <a:ln>
            <a:noFill/>
          </a:ln>
          <a:effectLst>
            <a:softEdge rad="112500"/>
          </a:effectLst>
        </p:spPr>
      </p:pic>
      <p:pic>
        <p:nvPicPr>
          <p:cNvPr id="19459" name="Picture 3" descr="C:\Users\Ptr. Daniel White\Desktop\revelation 2\t1home.1108.pope.afp.gi.jpg"/>
          <p:cNvPicPr>
            <a:picLocks noChangeAspect="1" noChangeArrowheads="1"/>
          </p:cNvPicPr>
          <p:nvPr/>
        </p:nvPicPr>
        <p:blipFill>
          <a:blip r:embed="rId4" cstate="print"/>
          <a:srcRect t="5405" r="17683"/>
          <a:stretch>
            <a:fillRect/>
          </a:stretch>
        </p:blipFill>
        <p:spPr bwMode="auto">
          <a:xfrm>
            <a:off x="2743200" y="228600"/>
            <a:ext cx="2743200" cy="2667000"/>
          </a:xfrm>
          <a:prstGeom prst="rect">
            <a:avLst/>
          </a:prstGeom>
          <a:ln>
            <a:noFill/>
          </a:ln>
          <a:effectLst>
            <a:softEdge rad="112500"/>
          </a:effectLst>
        </p:spPr>
      </p:pic>
      <p:pic>
        <p:nvPicPr>
          <p:cNvPr id="19460" name="Picture 4" descr="C:\Users\Ptr. Daniel White\Desktop\revelation 2\pope_mass_42008_252.jpg"/>
          <p:cNvPicPr>
            <a:picLocks noChangeAspect="1" noChangeArrowheads="1"/>
          </p:cNvPicPr>
          <p:nvPr/>
        </p:nvPicPr>
        <p:blipFill>
          <a:blip r:embed="rId5" cstate="print"/>
          <a:srcRect b="19149"/>
          <a:stretch>
            <a:fillRect/>
          </a:stretch>
        </p:blipFill>
        <p:spPr bwMode="auto">
          <a:xfrm>
            <a:off x="5791200" y="228600"/>
            <a:ext cx="3048000" cy="2895600"/>
          </a:xfrm>
          <a:prstGeom prst="rect">
            <a:avLst/>
          </a:prstGeom>
          <a:ln>
            <a:noFill/>
          </a:ln>
          <a:effectLst>
            <a:softEdge rad="112500"/>
          </a:effectLst>
        </p:spPr>
      </p:pic>
      <p:pic>
        <p:nvPicPr>
          <p:cNvPr id="19462" name="Picture 6" descr="C:\Users\Ptr. Daniel White\Desktop\revelation 2\666_mark_of_the_beast.jpg"/>
          <p:cNvPicPr>
            <a:picLocks noChangeAspect="1" noChangeArrowheads="1"/>
          </p:cNvPicPr>
          <p:nvPr/>
        </p:nvPicPr>
        <p:blipFill>
          <a:blip r:embed="rId6" cstate="print"/>
          <a:srcRect/>
          <a:stretch>
            <a:fillRect/>
          </a:stretch>
        </p:blipFill>
        <p:spPr bwMode="auto">
          <a:xfrm>
            <a:off x="3048000" y="3276600"/>
            <a:ext cx="3251200" cy="3200400"/>
          </a:xfrm>
          <a:prstGeom prst="rect">
            <a:avLst/>
          </a:prstGeom>
          <a:ln>
            <a:noFill/>
          </a:ln>
          <a:effectLst>
            <a:softEdge rad="112500"/>
          </a:effectLst>
        </p:spPr>
      </p:pic>
      <p:pic>
        <p:nvPicPr>
          <p:cNvPr id="1026" name="Picture 2" descr="C:\Users\Ptr. Daniel White\Desktop\mark-of-the-beast1.gif"/>
          <p:cNvPicPr>
            <a:picLocks noChangeAspect="1" noChangeArrowheads="1"/>
          </p:cNvPicPr>
          <p:nvPr/>
        </p:nvPicPr>
        <p:blipFill>
          <a:blip r:embed="rId7" cstate="print"/>
          <a:srcRect/>
          <a:stretch>
            <a:fillRect/>
          </a:stretch>
        </p:blipFill>
        <p:spPr bwMode="auto">
          <a:xfrm>
            <a:off x="304800" y="228600"/>
            <a:ext cx="2286000" cy="2590800"/>
          </a:xfrm>
          <a:prstGeom prst="rect">
            <a:avLst/>
          </a:prstGeom>
          <a:ln>
            <a:noFill/>
          </a:ln>
          <a:effectLst>
            <a:softEdge rad="112500"/>
          </a:effectLst>
        </p:spPr>
      </p:pic>
      <p:pic>
        <p:nvPicPr>
          <p:cNvPr id="1027" name="Picture 3" descr="C:\Users\Ptr. Daniel White\Desktop\mark-of-the-beast-detail.jpeg"/>
          <p:cNvPicPr>
            <a:picLocks noChangeAspect="1" noChangeArrowheads="1"/>
          </p:cNvPicPr>
          <p:nvPr/>
        </p:nvPicPr>
        <p:blipFill>
          <a:blip r:embed="rId8" cstate="print"/>
          <a:srcRect/>
          <a:stretch>
            <a:fillRect/>
          </a:stretch>
        </p:blipFill>
        <p:spPr bwMode="auto">
          <a:xfrm>
            <a:off x="304800" y="3048000"/>
            <a:ext cx="2613693" cy="3370963"/>
          </a:xfrm>
          <a:prstGeom prst="rect">
            <a:avLst/>
          </a:prstGeom>
          <a:ln>
            <a:noFill/>
          </a:ln>
          <a:effectLst>
            <a:softEdge rad="112500"/>
          </a:effectLst>
        </p:spPr>
      </p:pic>
    </p:spTree>
    <p:extLst>
      <p:ext uri="{BB962C8B-B14F-4D97-AF65-F5344CB8AC3E}">
        <p14:creationId xmlns:p14="http://schemas.microsoft.com/office/powerpoint/2010/main" val="2780470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chemeClr val="bg1">
              <a:alpha val="82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362" name="Picture 2" descr="http://2.bp.blogspot.com/-KjiFKdbBAMo/T89YQ7phoaI/AAAAAAAADYQ/DSPVfKPcYhk/s1600/Tagged.jpg"/>
          <p:cNvPicPr>
            <a:picLocks noChangeAspect="1" noChangeArrowheads="1"/>
          </p:cNvPicPr>
          <p:nvPr/>
        </p:nvPicPr>
        <p:blipFill>
          <a:blip r:embed="rId3" cstate="print"/>
          <a:srcRect/>
          <a:stretch>
            <a:fillRect/>
          </a:stretch>
        </p:blipFill>
        <p:spPr bwMode="auto">
          <a:xfrm>
            <a:off x="3429000" y="0"/>
            <a:ext cx="5715000" cy="4162426"/>
          </a:xfrm>
          <a:prstGeom prst="rect">
            <a:avLst/>
          </a:prstGeom>
          <a:noFill/>
        </p:spPr>
      </p:pic>
      <p:pic>
        <p:nvPicPr>
          <p:cNvPr id="15364" name="Picture 4" descr="http://www.elperfecto.com/wp-content/uploads/mark_of_the_beast_RFID_right_hand.jpg"/>
          <p:cNvPicPr>
            <a:picLocks noChangeAspect="1" noChangeArrowheads="1"/>
          </p:cNvPicPr>
          <p:nvPr/>
        </p:nvPicPr>
        <p:blipFill>
          <a:blip r:embed="rId4" cstate="print"/>
          <a:srcRect/>
          <a:stretch>
            <a:fillRect/>
          </a:stretch>
        </p:blipFill>
        <p:spPr bwMode="auto">
          <a:xfrm>
            <a:off x="0" y="2971799"/>
            <a:ext cx="5019675" cy="3886201"/>
          </a:xfrm>
          <a:prstGeom prst="rect">
            <a:avLst/>
          </a:prstGeom>
          <a:noFill/>
        </p:spPr>
      </p:pic>
    </p:spTree>
    <p:extLst>
      <p:ext uri="{BB962C8B-B14F-4D97-AF65-F5344CB8AC3E}">
        <p14:creationId xmlns:p14="http://schemas.microsoft.com/office/powerpoint/2010/main" val="2434482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bg1">
              <a:alpha val="82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8" name="Picture 6" descr="C:\Users\Ptr. Daniel White\Pictures\3-Jesus\06 MINISTRY\Jesus teaching\Sermon on Mount 1364-43.jpg"/>
          <p:cNvPicPr>
            <a:picLocks noChangeAspect="1" noChangeArrowheads="1"/>
          </p:cNvPicPr>
          <p:nvPr/>
        </p:nvPicPr>
        <p:blipFill>
          <a:blip r:embed="rId3" cstate="print">
            <a:lum bright="-10000" contrast="20000"/>
          </a:blip>
          <a:srcRect/>
          <a:stretch>
            <a:fillRect/>
          </a:stretch>
        </p:blipFill>
        <p:spPr bwMode="auto">
          <a:xfrm>
            <a:off x="5181600" y="304800"/>
            <a:ext cx="3657600" cy="617220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itle 6"/>
          <p:cNvSpPr>
            <a:spLocks noGrp="1"/>
          </p:cNvSpPr>
          <p:nvPr>
            <p:ph type="ctrTitle"/>
          </p:nvPr>
        </p:nvSpPr>
        <p:spPr>
          <a:xfrm>
            <a:off x="0" y="457200"/>
            <a:ext cx="4953000" cy="6019799"/>
          </a:xfrm>
        </p:spPr>
        <p:txBody>
          <a:bodyPr>
            <a:normAutofit/>
          </a:bodyPr>
          <a:lstStyle/>
          <a:p>
            <a:r>
              <a:rPr lang="en-US" sz="3600" i="1" dirty="0" smtClean="0">
                <a:ln w="6350">
                  <a:solidFill>
                    <a:schemeClr val="tx1"/>
                  </a:solidFill>
                </a:ln>
              </a:rPr>
              <a:t>“And many false prophets shall arise and deceive many…for there shall arise false Christ’s, and false prophets, and shall shew great signs and wonders…believe it not.” </a:t>
            </a:r>
            <a:br>
              <a:rPr lang="en-US" sz="3600" i="1" dirty="0" smtClean="0">
                <a:ln w="6350">
                  <a:solidFill>
                    <a:schemeClr val="tx1"/>
                  </a:solidFill>
                </a:ln>
              </a:rPr>
            </a:br>
            <a:r>
              <a:rPr lang="en-US" sz="3600" i="1" dirty="0" smtClean="0">
                <a:ln w="6350">
                  <a:solidFill>
                    <a:schemeClr val="tx1"/>
                  </a:solidFill>
                </a:ln>
              </a:rPr>
              <a:t>(Matthew 24)</a:t>
            </a:r>
            <a:endParaRPr lang="en-US" sz="3600" i="1" dirty="0">
              <a:ln w="6350">
                <a:solidFill>
                  <a:schemeClr val="tx1"/>
                </a:solidFill>
              </a:ln>
            </a:endParaRPr>
          </a:p>
        </p:txBody>
      </p:sp>
    </p:spTree>
    <p:extLst>
      <p:ext uri="{BB962C8B-B14F-4D97-AF65-F5344CB8AC3E}">
        <p14:creationId xmlns:p14="http://schemas.microsoft.com/office/powerpoint/2010/main" val="634540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0.70"/>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3" name="Picture 3" descr="C:\Users\Ptr. Daniel White\Pictures\Prophecy pictures\Catholic\600-pope-01.jpg"/>
          <p:cNvPicPr>
            <a:picLocks noChangeAspect="1" noChangeArrowheads="1"/>
          </p:cNvPicPr>
          <p:nvPr/>
        </p:nvPicPr>
        <p:blipFill>
          <a:blip r:embed="rId3" cstate="print"/>
          <a:srcRect/>
          <a:stretch>
            <a:fillRect/>
          </a:stretch>
        </p:blipFill>
        <p:spPr bwMode="auto">
          <a:xfrm>
            <a:off x="533400" y="3048000"/>
            <a:ext cx="8001000" cy="3505200"/>
          </a:xfrm>
          <a:prstGeom prst="rect">
            <a:avLst/>
          </a:prstGeom>
          <a:ln>
            <a:noFill/>
          </a:ln>
          <a:effectLst>
            <a:softEdge rad="112500"/>
          </a:effectLst>
        </p:spPr>
      </p:pic>
      <p:pic>
        <p:nvPicPr>
          <p:cNvPr id="5124" name="Picture 4" descr="C:\Users\Ptr. Daniel White\Pictures\Prophecy pictures\Catholic\popebenedict.jpg"/>
          <p:cNvPicPr>
            <a:picLocks noChangeAspect="1" noChangeArrowheads="1"/>
          </p:cNvPicPr>
          <p:nvPr/>
        </p:nvPicPr>
        <p:blipFill>
          <a:blip r:embed="rId4" cstate="print"/>
          <a:srcRect/>
          <a:stretch>
            <a:fillRect/>
          </a:stretch>
        </p:blipFill>
        <p:spPr bwMode="auto">
          <a:xfrm>
            <a:off x="914400" y="228600"/>
            <a:ext cx="2819400" cy="2843212"/>
          </a:xfrm>
          <a:prstGeom prst="rect">
            <a:avLst/>
          </a:prstGeom>
          <a:ln>
            <a:noFill/>
          </a:ln>
          <a:effectLst>
            <a:softEdge rad="112500"/>
          </a:effectLst>
        </p:spPr>
      </p:pic>
      <p:pic>
        <p:nvPicPr>
          <p:cNvPr id="5127" name="Picture 7" descr="C:\Users\Ptr. Daniel White\Pictures\Prophecy pictures\Revelation\7350 Religion China Old man praying in the Mass at Catholic church Xinghe village Shanxi Xian.jpg"/>
          <p:cNvPicPr>
            <a:picLocks noChangeAspect="1" noChangeArrowheads="1"/>
          </p:cNvPicPr>
          <p:nvPr/>
        </p:nvPicPr>
        <p:blipFill>
          <a:blip r:embed="rId5" cstate="print"/>
          <a:srcRect/>
          <a:stretch>
            <a:fillRect/>
          </a:stretch>
        </p:blipFill>
        <p:spPr bwMode="auto">
          <a:xfrm>
            <a:off x="228601" y="3124201"/>
            <a:ext cx="2514600" cy="1828800"/>
          </a:xfrm>
          <a:prstGeom prst="ellipse">
            <a:avLst/>
          </a:prstGeom>
          <a:ln>
            <a:noFill/>
          </a:ln>
          <a:effectLst>
            <a:softEdge rad="112500"/>
          </a:effectLst>
        </p:spPr>
      </p:pic>
      <p:pic>
        <p:nvPicPr>
          <p:cNvPr id="5128" name="Picture 8" descr="C:\Users\Ptr. Daniel White\Pictures\Prophecy pictures\Revelation\de.jpg"/>
          <p:cNvPicPr>
            <a:picLocks noChangeAspect="1" noChangeArrowheads="1"/>
          </p:cNvPicPr>
          <p:nvPr/>
        </p:nvPicPr>
        <p:blipFill>
          <a:blip r:embed="rId6" cstate="print"/>
          <a:srcRect/>
          <a:stretch>
            <a:fillRect/>
          </a:stretch>
        </p:blipFill>
        <p:spPr bwMode="auto">
          <a:xfrm>
            <a:off x="5410200" y="2971799"/>
            <a:ext cx="3429000" cy="2057401"/>
          </a:xfrm>
          <a:prstGeom prst="ellipse">
            <a:avLst/>
          </a:prstGeom>
          <a:ln>
            <a:noFill/>
          </a:ln>
          <a:effectLst>
            <a:softEdge rad="112500"/>
          </a:effectLst>
        </p:spPr>
      </p:pic>
      <p:pic>
        <p:nvPicPr>
          <p:cNvPr id="13314" name="Picture 2" descr="http://yahwehistruth.com/wp-content/uploads/2013/01/666-number-of-the-beast.jpg"/>
          <p:cNvPicPr>
            <a:picLocks noChangeAspect="1" noChangeArrowheads="1"/>
          </p:cNvPicPr>
          <p:nvPr/>
        </p:nvPicPr>
        <p:blipFill>
          <a:blip r:embed="rId7" cstate="print"/>
          <a:srcRect/>
          <a:stretch>
            <a:fillRect/>
          </a:stretch>
        </p:blipFill>
        <p:spPr bwMode="auto">
          <a:xfrm>
            <a:off x="4343400" y="228600"/>
            <a:ext cx="4048125" cy="2571751"/>
          </a:xfrm>
          <a:prstGeom prst="rect">
            <a:avLst/>
          </a:prstGeom>
          <a:ln>
            <a:noFill/>
          </a:ln>
          <a:effectLst>
            <a:softEdge rad="112500"/>
          </a:effectLst>
        </p:spPr>
      </p:pic>
      <p:pic>
        <p:nvPicPr>
          <p:cNvPr id="12" name="Picture 11" descr="C:\Users\Ptr. Daniel White\Desktop\rael.jpeg"/>
          <p:cNvPicPr>
            <a:picLocks noChangeAspect="1" noChangeArrowheads="1"/>
          </p:cNvPicPr>
          <p:nvPr/>
        </p:nvPicPr>
        <p:blipFill>
          <a:blip r:embed="rId8" cstate="print">
            <a:lum bright="-10000"/>
          </a:blip>
          <a:srcRect l="10091" t="30519" r="57338" b="12827"/>
          <a:stretch>
            <a:fillRect/>
          </a:stretch>
        </p:blipFill>
        <p:spPr bwMode="auto">
          <a:xfrm>
            <a:off x="5486400" y="457200"/>
            <a:ext cx="1489213" cy="2209800"/>
          </a:xfrm>
          <a:prstGeom prst="ellipse">
            <a:avLst/>
          </a:prstGeom>
          <a:ln>
            <a:noFill/>
          </a:ln>
          <a:effectLst>
            <a:softEdge rad="112500"/>
          </a:effectLst>
        </p:spPr>
      </p:pic>
      <p:pic>
        <p:nvPicPr>
          <p:cNvPr id="13316" name="Picture 4" descr="http://2.bp.blogspot.com/-hvWkBp7Jkk0/T94JHZ2Xm9I/AAAAAAAAIJY/GB1tCfBZIQE/s1600/mark-of-the-beast-666-obama-2017.jpg"/>
          <p:cNvPicPr>
            <a:picLocks noChangeAspect="1" noChangeArrowheads="1"/>
          </p:cNvPicPr>
          <p:nvPr/>
        </p:nvPicPr>
        <p:blipFill>
          <a:blip r:embed="rId9" cstate="print"/>
          <a:srcRect b="9752"/>
          <a:stretch>
            <a:fillRect/>
          </a:stretch>
        </p:blipFill>
        <p:spPr bwMode="auto">
          <a:xfrm>
            <a:off x="304800" y="1874108"/>
            <a:ext cx="8534400" cy="3459892"/>
          </a:xfrm>
          <a:prstGeom prst="rect">
            <a:avLst/>
          </a:prstGeom>
          <a:noFill/>
        </p:spPr>
      </p:pic>
    </p:spTree>
    <p:extLst>
      <p:ext uri="{BB962C8B-B14F-4D97-AF65-F5344CB8AC3E}">
        <p14:creationId xmlns:p14="http://schemas.microsoft.com/office/powerpoint/2010/main" val="3458467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316"/>
                                        </p:tgtEl>
                                        <p:attrNameLst>
                                          <p:attrName>style.visibility</p:attrName>
                                        </p:attrNameLst>
                                      </p:cBhvr>
                                      <p:to>
                                        <p:strVal val="visible"/>
                                      </p:to>
                                    </p:set>
                                    <p:animEffect transition="in" filter="fade">
                                      <p:cBhvr>
                                        <p:cTn id="12" dur="2000"/>
                                        <p:tgtEl>
                                          <p:spTgt spid="13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descr="C:\Users\Ptr. Daniel White\Pictures\Prophecy pictures\Catholic\italy-vatican-museum.jpg"/>
          <p:cNvPicPr>
            <a:picLocks noChangeAspect="1" noChangeArrowheads="1"/>
          </p:cNvPicPr>
          <p:nvPr/>
        </p:nvPicPr>
        <p:blipFill>
          <a:blip r:embed="rId3" cstate="print">
            <a:lum bright="-20000"/>
          </a:blip>
          <a:srcRect/>
          <a:stretch>
            <a:fillRect/>
          </a:stretch>
        </p:blipFill>
        <p:spPr bwMode="auto">
          <a:xfrm>
            <a:off x="0" y="0"/>
            <a:ext cx="9144000" cy="6858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8194" name="Picture 2" descr="C:\Users\Ptr. Daniel White\Desktop\cult.jpg"/>
          <p:cNvPicPr>
            <a:picLocks noChangeAspect="1" noChangeArrowheads="1"/>
          </p:cNvPicPr>
          <p:nvPr/>
        </p:nvPicPr>
        <p:blipFill>
          <a:blip r:embed="rId4" cstate="print"/>
          <a:srcRect/>
          <a:stretch>
            <a:fillRect/>
          </a:stretch>
        </p:blipFill>
        <p:spPr bwMode="auto">
          <a:xfrm>
            <a:off x="457200" y="381000"/>
            <a:ext cx="3352800" cy="4419600"/>
          </a:xfrm>
          <a:prstGeom prst="ellipse">
            <a:avLst/>
          </a:prstGeom>
          <a:ln>
            <a:noFill/>
          </a:ln>
          <a:effectLst>
            <a:softEdge rad="112500"/>
          </a:effectLst>
        </p:spPr>
      </p:pic>
      <p:pic>
        <p:nvPicPr>
          <p:cNvPr id="8199" name="Picture 7" descr="C:\Users\Ptr. Daniel White\Pictures\Prophecy pictures\Catholic\032608-pope-benedict-xvi.jpg"/>
          <p:cNvPicPr>
            <a:picLocks noChangeAspect="1" noChangeArrowheads="1"/>
          </p:cNvPicPr>
          <p:nvPr/>
        </p:nvPicPr>
        <p:blipFill>
          <a:blip r:embed="rId5" cstate="print"/>
          <a:srcRect/>
          <a:stretch>
            <a:fillRect/>
          </a:stretch>
        </p:blipFill>
        <p:spPr bwMode="auto">
          <a:xfrm>
            <a:off x="5029200" y="381000"/>
            <a:ext cx="3810000" cy="2895600"/>
          </a:xfrm>
          <a:prstGeom prst="ellipse">
            <a:avLst/>
          </a:prstGeom>
          <a:ln>
            <a:noFill/>
          </a:ln>
          <a:effectLst>
            <a:softEdge rad="112500"/>
          </a:effectLst>
        </p:spPr>
      </p:pic>
      <p:sp>
        <p:nvSpPr>
          <p:cNvPr id="8" name="Title 7"/>
          <p:cNvSpPr>
            <a:spLocks noGrp="1"/>
          </p:cNvSpPr>
          <p:nvPr>
            <p:ph type="ctrTitle"/>
          </p:nvPr>
        </p:nvSpPr>
        <p:spPr>
          <a:xfrm>
            <a:off x="0" y="914400"/>
            <a:ext cx="9144000" cy="4876800"/>
          </a:xfrm>
          <a:ln>
            <a:noFill/>
          </a:ln>
        </p:spPr>
        <p:txBody>
          <a:bodyPr>
            <a:noAutofit/>
          </a:bodyPr>
          <a:lstStyle/>
          <a:p>
            <a:r>
              <a:rPr lang="en-US" sz="6000" i="1" cap="none" dirty="0" smtClean="0">
                <a:ln w="18415" cmpd="sng">
                  <a:noFill/>
                  <a:prstDash val="solid"/>
                </a:ln>
                <a:effectLst>
                  <a:glow rad="101600">
                    <a:schemeClr val="bg1">
                      <a:alpha val="60000"/>
                    </a:schemeClr>
                  </a:glow>
                  <a:outerShdw blurRad="63500" dir="3600000" algn="tl" rotWithShape="0">
                    <a:srgbClr val="000000">
                      <a:alpha val="70000"/>
                    </a:srgbClr>
                  </a:outerShdw>
                </a:effectLst>
              </a:rPr>
              <a:t>“There shall arise false Christ, and false prophets, and shall show great </a:t>
            </a:r>
            <a:br>
              <a:rPr lang="en-US" sz="6000" i="1" cap="none" dirty="0" smtClean="0">
                <a:ln w="18415" cmpd="sng">
                  <a:noFill/>
                  <a:prstDash val="solid"/>
                </a:ln>
                <a:effectLst>
                  <a:glow rad="101600">
                    <a:schemeClr val="bg1">
                      <a:alpha val="60000"/>
                    </a:schemeClr>
                  </a:glow>
                  <a:outerShdw blurRad="63500" dir="3600000" algn="tl" rotWithShape="0">
                    <a:srgbClr val="000000">
                      <a:alpha val="70000"/>
                    </a:srgbClr>
                  </a:outerShdw>
                </a:effectLst>
              </a:rPr>
            </a:br>
            <a:r>
              <a:rPr lang="en-US" sz="6000" i="1" cap="none" dirty="0" smtClean="0">
                <a:ln w="18415" cmpd="sng">
                  <a:noFill/>
                  <a:prstDash val="solid"/>
                </a:ln>
                <a:effectLst>
                  <a:glow rad="101600">
                    <a:schemeClr val="bg1">
                      <a:alpha val="60000"/>
                    </a:schemeClr>
                  </a:glow>
                  <a:outerShdw blurRad="63500" dir="3600000" algn="tl" rotWithShape="0">
                    <a:srgbClr val="000000">
                      <a:alpha val="70000"/>
                    </a:srgbClr>
                  </a:outerShdw>
                </a:effectLst>
              </a:rPr>
              <a:t>signs and wonders….</a:t>
            </a:r>
            <a:br>
              <a:rPr lang="en-US" sz="6000" i="1" cap="none" dirty="0" smtClean="0">
                <a:ln w="18415" cmpd="sng">
                  <a:noFill/>
                  <a:prstDash val="solid"/>
                </a:ln>
                <a:effectLst>
                  <a:glow rad="101600">
                    <a:schemeClr val="bg1">
                      <a:alpha val="60000"/>
                    </a:schemeClr>
                  </a:glow>
                  <a:outerShdw blurRad="63500" dir="3600000" algn="tl" rotWithShape="0">
                    <a:srgbClr val="000000">
                      <a:alpha val="70000"/>
                    </a:srgbClr>
                  </a:outerShdw>
                </a:effectLst>
              </a:rPr>
            </a:br>
            <a:r>
              <a:rPr lang="en-US" sz="6000" i="1" cap="none" dirty="0" smtClean="0">
                <a:ln w="18415" cmpd="sng">
                  <a:noFill/>
                  <a:prstDash val="solid"/>
                </a:ln>
                <a:effectLst>
                  <a:glow rad="101600">
                    <a:schemeClr val="bg1">
                      <a:alpha val="60000"/>
                    </a:schemeClr>
                  </a:glow>
                  <a:outerShdw blurRad="63500" dir="3600000" algn="tl" rotWithShape="0">
                    <a:srgbClr val="000000">
                      <a:alpha val="70000"/>
                    </a:srgbClr>
                  </a:outerShdw>
                </a:effectLst>
              </a:rPr>
              <a:t>believe it not.”</a:t>
            </a:r>
            <a:endParaRPr lang="en-US" sz="6000" i="1" cap="none" dirty="0">
              <a:ln w="18415" cmpd="sng">
                <a:noFill/>
                <a:prstDash val="solid"/>
              </a:ln>
              <a:effectLst>
                <a:glow rad="101600">
                  <a:schemeClr val="bg1">
                    <a:alpha val="60000"/>
                  </a:schemeClr>
                </a:glow>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988802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3000" fill="hold"/>
                                        <p:tgtEl>
                                          <p:spTgt spid="8"/>
                                        </p:tgtEl>
                                        <p:attrNameLst>
                                          <p:attrName>ppt_w</p:attrName>
                                        </p:attrNameLst>
                                      </p:cBhvr>
                                      <p:tavLst>
                                        <p:tav tm="0">
                                          <p:val>
                                            <p:strVal val="#ppt_w*0.70"/>
                                          </p:val>
                                        </p:tav>
                                        <p:tav tm="100000">
                                          <p:val>
                                            <p:strVal val="#ppt_w"/>
                                          </p:val>
                                        </p:tav>
                                      </p:tavLst>
                                    </p:anim>
                                    <p:anim calcmode="lin" valueType="num">
                                      <p:cBhvr>
                                        <p:cTn id="8" dur="3000" fill="hold"/>
                                        <p:tgtEl>
                                          <p:spTgt spid="8"/>
                                        </p:tgtEl>
                                        <p:attrNameLst>
                                          <p:attrName>ppt_h</p:attrName>
                                        </p:attrNameLst>
                                      </p:cBhvr>
                                      <p:tavLst>
                                        <p:tav tm="0">
                                          <p:val>
                                            <p:strVal val="#ppt_h"/>
                                          </p:val>
                                        </p:tav>
                                        <p:tav tm="100000">
                                          <p:val>
                                            <p:strVal val="#ppt_h"/>
                                          </p:val>
                                        </p:tav>
                                      </p:tavLst>
                                    </p:anim>
                                    <p:animEffect transition="in" filter="fade">
                                      <p:cBhvr>
                                        <p:cTn id="9" dur="3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C:\Users\Ptr. Daniel White\Pictures\Other Pix\freefallbackgrounds\crucibleplanet.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a:xfrm>
            <a:off x="609600" y="228600"/>
            <a:ext cx="8001000" cy="1447800"/>
          </a:xfrm>
        </p:spPr>
        <p:txBody>
          <a:bodyPr>
            <a:normAutofit/>
          </a:bodyPr>
          <a:lstStyle/>
          <a:p>
            <a:r>
              <a:rPr lang="en-US" sz="6000" b="1" i="1" dirty="0" smtClean="0">
                <a:solidFill>
                  <a:schemeClr val="tx1"/>
                </a:solidFill>
              </a:rPr>
              <a:t>   Do not take the mark!</a:t>
            </a:r>
            <a:endParaRPr lang="en-US" sz="6000" b="1" i="1" dirty="0">
              <a:solidFill>
                <a:schemeClr val="tx1"/>
              </a:solidFill>
            </a:endParaRPr>
          </a:p>
        </p:txBody>
      </p:sp>
      <p:sp>
        <p:nvSpPr>
          <p:cNvPr id="3" name="Subtitle 2"/>
          <p:cNvSpPr>
            <a:spLocks noGrp="1"/>
          </p:cNvSpPr>
          <p:nvPr>
            <p:ph type="subTitle" idx="1"/>
          </p:nvPr>
        </p:nvSpPr>
        <p:spPr>
          <a:xfrm>
            <a:off x="304800" y="1981200"/>
            <a:ext cx="8305800" cy="4191000"/>
          </a:xfrm>
        </p:spPr>
        <p:txBody>
          <a:bodyPr>
            <a:noAutofit/>
          </a:bodyPr>
          <a:lstStyle/>
          <a:p>
            <a:r>
              <a:rPr lang="en-US" sz="4400" i="1" dirty="0" smtClean="0">
                <a:effectLst>
                  <a:glow rad="101600">
                    <a:schemeClr val="bg1">
                      <a:alpha val="60000"/>
                    </a:schemeClr>
                  </a:glow>
                </a:effectLst>
              </a:rPr>
              <a:t>“And the smoke of their torment ascendeth up for ever and ever: and they have no rest day or night, who worshiped the beast and his image, and whosoever receiveth the mark of his name.” (Revelation 14:11)</a:t>
            </a:r>
            <a:endParaRPr lang="en-US" sz="4400" i="1" dirty="0">
              <a:effectLst>
                <a:glow rad="101600">
                  <a:schemeClr val="bg1">
                    <a:alpha val="60000"/>
                  </a:schemeClr>
                </a:glow>
              </a:effectLst>
            </a:endParaRPr>
          </a:p>
        </p:txBody>
      </p:sp>
    </p:spTree>
    <p:extLst>
      <p:ext uri="{BB962C8B-B14F-4D97-AF65-F5344CB8AC3E}">
        <p14:creationId xmlns:p14="http://schemas.microsoft.com/office/powerpoint/2010/main" val="1093939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C:\Users\Ptr. Daniel White\Pictures\Prophecy pictures\Revelation\throne.jpg"/>
          <p:cNvPicPr>
            <a:picLocks noChangeAspect="1" noChangeArrowheads="1"/>
          </p:cNvPicPr>
          <p:nvPr/>
        </p:nvPicPr>
        <p:blipFill>
          <a:blip r:embed="rId3" cstate="print"/>
          <a:srcRect/>
          <a:stretch>
            <a:fillRect/>
          </a:stretch>
        </p:blipFill>
        <p:spPr bwMode="auto">
          <a:xfrm>
            <a:off x="0" y="-28575"/>
            <a:ext cx="9144000" cy="6886575"/>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
        <p:nvSpPr>
          <p:cNvPr id="2" name="Title 1"/>
          <p:cNvSpPr>
            <a:spLocks noGrp="1"/>
          </p:cNvSpPr>
          <p:nvPr>
            <p:ph type="ctrTitle"/>
          </p:nvPr>
        </p:nvSpPr>
        <p:spPr>
          <a:xfrm>
            <a:off x="304800" y="457200"/>
            <a:ext cx="8686800" cy="6172200"/>
          </a:xfrm>
        </p:spPr>
        <p:txBody>
          <a:bodyPr>
            <a:noAutofit/>
          </a:bodyPr>
          <a:lstStyle/>
          <a:p>
            <a:r>
              <a:rPr lang="en-US" sz="3600" b="1" i="1" dirty="0" smtClean="0">
                <a:solidFill>
                  <a:schemeClr val="accent1">
                    <a:lumMod val="20000"/>
                    <a:lumOff val="80000"/>
                  </a:schemeClr>
                </a:solidFill>
                <a:effectLst>
                  <a:glow rad="101600">
                    <a:schemeClr val="bg1">
                      <a:alpha val="60000"/>
                    </a:schemeClr>
                  </a:glow>
                  <a:outerShdw blurRad="127000" dist="200000" dir="2700000" algn="tl" rotWithShape="0">
                    <a:srgbClr val="000000">
                      <a:alpha val="30000"/>
                    </a:srgbClr>
                  </a:outerShdw>
                </a:effectLst>
                <a:latin typeface="+mn-lt"/>
              </a:rPr>
              <a:t>“And I saw the souls of them that were beheaded for the witness of Jesus, and for the Word of God, and which had not worshiped the beast, neigher his image, neither had received his mark upon their foreheads, or in their hands; and they lived and reigned with Christ a thousand years.” </a:t>
            </a:r>
            <a:br>
              <a:rPr lang="en-US" sz="3600" b="1" i="1" dirty="0" smtClean="0">
                <a:solidFill>
                  <a:schemeClr val="accent1">
                    <a:lumMod val="20000"/>
                    <a:lumOff val="80000"/>
                  </a:schemeClr>
                </a:solidFill>
                <a:effectLst>
                  <a:glow rad="101600">
                    <a:schemeClr val="bg1">
                      <a:alpha val="60000"/>
                    </a:schemeClr>
                  </a:glow>
                  <a:outerShdw blurRad="127000" dist="200000" dir="2700000" algn="tl" rotWithShape="0">
                    <a:srgbClr val="000000">
                      <a:alpha val="30000"/>
                    </a:srgbClr>
                  </a:outerShdw>
                </a:effectLst>
                <a:latin typeface="+mn-lt"/>
              </a:rPr>
            </a:br>
            <a:r>
              <a:rPr lang="en-US" sz="3600" b="1" i="1" dirty="0" smtClean="0">
                <a:solidFill>
                  <a:schemeClr val="accent1">
                    <a:lumMod val="20000"/>
                    <a:lumOff val="80000"/>
                  </a:schemeClr>
                </a:solidFill>
                <a:effectLst>
                  <a:glow rad="101600">
                    <a:schemeClr val="bg1">
                      <a:alpha val="60000"/>
                    </a:schemeClr>
                  </a:glow>
                  <a:outerShdw blurRad="127000" dist="200000" dir="2700000" algn="tl" rotWithShape="0">
                    <a:srgbClr val="000000">
                      <a:alpha val="30000"/>
                    </a:srgbClr>
                  </a:outerShdw>
                </a:effectLst>
                <a:latin typeface="+mn-lt"/>
              </a:rPr>
              <a:t>(Revelation 20:4)</a:t>
            </a:r>
            <a:endParaRPr lang="en-US" sz="3600" b="1" i="1" dirty="0">
              <a:solidFill>
                <a:schemeClr val="accent1">
                  <a:lumMod val="20000"/>
                  <a:lumOff val="80000"/>
                </a:schemeClr>
              </a:solidFill>
              <a:effectLst>
                <a:glow rad="101600">
                  <a:schemeClr val="bg1">
                    <a:alpha val="60000"/>
                  </a:schemeClr>
                </a:glow>
                <a:outerShdw blurRad="127000" dist="200000" dir="2700000" algn="tl" rotWithShape="0">
                  <a:srgbClr val="000000">
                    <a:alpha val="30000"/>
                  </a:srgbClr>
                </a:outerShdw>
              </a:effectLst>
              <a:latin typeface="+mn-lt"/>
            </a:endParaRPr>
          </a:p>
        </p:txBody>
      </p:sp>
    </p:spTree>
    <p:extLst>
      <p:ext uri="{BB962C8B-B14F-4D97-AF65-F5344CB8AC3E}">
        <p14:creationId xmlns:p14="http://schemas.microsoft.com/office/powerpoint/2010/main" val="1077259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C:\Users\Ptr. Daniel White\Desktop\cast_bfp.jpg"/>
          <p:cNvPicPr>
            <a:picLocks noChangeAspect="1" noChangeArrowheads="1"/>
          </p:cNvPicPr>
          <p:nvPr/>
        </p:nvPicPr>
        <p:blipFill>
          <a:blip r:embed="rId3" cstate="print"/>
          <a:srcRect/>
          <a:stretch>
            <a:fillRect/>
          </a:stretch>
        </p:blipFill>
        <p:spPr bwMode="auto">
          <a:xfrm>
            <a:off x="0" y="-304800"/>
            <a:ext cx="9550400" cy="7162800"/>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
        <p:nvSpPr>
          <p:cNvPr id="3" name="Title 2"/>
          <p:cNvSpPr>
            <a:spLocks noGrp="1"/>
          </p:cNvSpPr>
          <p:nvPr>
            <p:ph type="ctrTitle"/>
          </p:nvPr>
        </p:nvSpPr>
        <p:spPr>
          <a:xfrm>
            <a:off x="609600" y="0"/>
            <a:ext cx="7848600" cy="6858000"/>
          </a:xfrm>
        </p:spPr>
        <p:txBody>
          <a:bodyPr>
            <a:normAutofit/>
          </a:bodyPr>
          <a:lstStyle/>
          <a:p>
            <a:r>
              <a:rPr lang="en-US" sz="4000" i="1" dirty="0" smtClean="0">
                <a:ln w="6350">
                  <a:solidFill>
                    <a:schemeClr val="tx1"/>
                  </a:solidFill>
                </a:ln>
                <a:solidFill>
                  <a:srgbClr val="FFFF00"/>
                </a:solidFill>
                <a:effectLst>
                  <a:glow rad="101600">
                    <a:schemeClr val="bg1">
                      <a:alpha val="60000"/>
                    </a:schemeClr>
                  </a:glow>
                </a:effectLst>
                <a:latin typeface="+mn-lt"/>
              </a:rPr>
              <a:t>Revelation 19:20</a:t>
            </a:r>
            <a:br>
              <a:rPr lang="en-US" sz="4000" i="1" dirty="0" smtClean="0">
                <a:ln w="6350">
                  <a:solidFill>
                    <a:schemeClr val="tx1"/>
                  </a:solidFill>
                </a:ln>
                <a:solidFill>
                  <a:srgbClr val="FFFF00"/>
                </a:solidFill>
                <a:effectLst>
                  <a:glow rad="101600">
                    <a:schemeClr val="bg1">
                      <a:alpha val="60000"/>
                    </a:schemeClr>
                  </a:glow>
                </a:effectLst>
                <a:latin typeface="+mn-lt"/>
              </a:rPr>
            </a:br>
            <a:r>
              <a:rPr lang="en-US" sz="4000" i="1" dirty="0" smtClean="0">
                <a:ln w="6350">
                  <a:solidFill>
                    <a:schemeClr val="tx1"/>
                  </a:solidFill>
                </a:ln>
                <a:solidFill>
                  <a:srgbClr val="FFFF00"/>
                </a:solidFill>
                <a:effectLst>
                  <a:glow rad="101600">
                    <a:schemeClr val="bg1">
                      <a:alpha val="60000"/>
                    </a:schemeClr>
                  </a:glow>
                </a:effectLst>
                <a:latin typeface="+mn-lt"/>
              </a:rPr>
              <a:t>And the beast was taken, and with him the false prophet that wrought miracles before him, with which he deceived them that had received the mark of the beast, and them that worshipped his image. These both were cast alive into a lake of fire burning with brimstone.</a:t>
            </a:r>
            <a:endParaRPr lang="en-US" sz="4000" i="1" dirty="0">
              <a:ln w="6350">
                <a:solidFill>
                  <a:schemeClr val="tx1"/>
                </a:solidFill>
              </a:ln>
              <a:solidFill>
                <a:srgbClr val="FFFF00"/>
              </a:solidFill>
              <a:effectLst>
                <a:glow rad="101600">
                  <a:schemeClr val="bg1">
                    <a:alpha val="60000"/>
                  </a:schemeClr>
                </a:glow>
              </a:effectLst>
              <a:latin typeface="+mn-lt"/>
            </a:endParaRPr>
          </a:p>
        </p:txBody>
      </p:sp>
    </p:spTree>
    <p:extLst>
      <p:ext uri="{BB962C8B-B14F-4D97-AF65-F5344CB8AC3E}">
        <p14:creationId xmlns:p14="http://schemas.microsoft.com/office/powerpoint/2010/main" val="2884802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C:\Users\Ptr. Daniel White\Pictures\Prophecy pictures\Revelation\sermon_pics_376.15382100_std.jpg"/>
          <p:cNvPicPr>
            <a:picLocks noChangeAspect="1" noChangeArrowheads="1"/>
          </p:cNvPicPr>
          <p:nvPr/>
        </p:nvPicPr>
        <p:blipFill>
          <a:blip r:embed="rId3" cstate="print"/>
          <a:srcRect/>
          <a:stretch>
            <a:fillRect/>
          </a:stretch>
        </p:blipFill>
        <p:spPr bwMode="auto">
          <a:xfrm>
            <a:off x="0" y="0"/>
            <a:ext cx="9143999" cy="6858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3" name="Subtitle 2"/>
          <p:cNvSpPr>
            <a:spLocks noGrp="1"/>
          </p:cNvSpPr>
          <p:nvPr>
            <p:ph type="subTitle" idx="1"/>
          </p:nvPr>
        </p:nvSpPr>
        <p:spPr>
          <a:xfrm>
            <a:off x="304800" y="685800"/>
            <a:ext cx="8382000" cy="5943600"/>
          </a:xfrm>
        </p:spPr>
        <p:txBody>
          <a:bodyPr>
            <a:normAutofit/>
          </a:bodyPr>
          <a:lstStyle/>
          <a:p>
            <a:r>
              <a:rPr lang="en-US" sz="5800" i="1" dirty="0" smtClean="0">
                <a:effectLst>
                  <a:glow rad="101600">
                    <a:schemeClr val="bg1">
                      <a:alpha val="60000"/>
                    </a:schemeClr>
                  </a:glow>
                </a:effectLst>
              </a:rPr>
              <a:t>“He which testifieth these things saith, surely I come quickly. Amen. Even so, come, Lord Jesus.” </a:t>
            </a:r>
          </a:p>
          <a:p>
            <a:r>
              <a:rPr lang="en-US" sz="5800" i="1" dirty="0" smtClean="0">
                <a:effectLst>
                  <a:glow rad="101600">
                    <a:schemeClr val="bg1">
                      <a:alpha val="60000"/>
                    </a:schemeClr>
                  </a:glow>
                </a:effectLst>
              </a:rPr>
              <a:t>(Revelation 22:20)</a:t>
            </a:r>
          </a:p>
          <a:p>
            <a:endParaRPr lang="en-US" i="1" dirty="0">
              <a:effectLst>
                <a:glow rad="101600">
                  <a:schemeClr val="bg1">
                    <a:alpha val="60000"/>
                  </a:schemeClr>
                </a:glow>
              </a:effectLst>
            </a:endParaRPr>
          </a:p>
        </p:txBody>
      </p:sp>
    </p:spTree>
    <p:extLst>
      <p:ext uri="{BB962C8B-B14F-4D97-AF65-F5344CB8AC3E}">
        <p14:creationId xmlns:p14="http://schemas.microsoft.com/office/powerpoint/2010/main" val="1043960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bg1">
              <a:alpha val="82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C:\Users\Ptr. Daniel White\Documents\My Scans\2009-01 (Jan)\scan0002.jpg"/>
          <p:cNvPicPr>
            <a:picLocks noChangeAspect="1" noChangeArrowheads="1"/>
          </p:cNvPicPr>
          <p:nvPr/>
        </p:nvPicPr>
        <p:blipFill>
          <a:blip r:embed="rId3" cstate="print"/>
          <a:srcRect/>
          <a:stretch>
            <a:fillRect/>
          </a:stretch>
        </p:blipFill>
        <p:spPr bwMode="auto">
          <a:xfrm>
            <a:off x="4953000" y="3276599"/>
            <a:ext cx="3505200" cy="3260651"/>
          </a:xfrm>
          <a:prstGeom prst="rect">
            <a:avLst/>
          </a:prstGeom>
          <a:ln>
            <a:noFill/>
          </a:ln>
          <a:effectLst>
            <a:softEdge rad="112500"/>
          </a:effectLst>
        </p:spPr>
      </p:pic>
      <p:sp>
        <p:nvSpPr>
          <p:cNvPr id="3" name="Title 2"/>
          <p:cNvSpPr>
            <a:spLocks noGrp="1"/>
          </p:cNvSpPr>
          <p:nvPr>
            <p:ph type="ctrTitle"/>
          </p:nvPr>
        </p:nvSpPr>
        <p:spPr>
          <a:xfrm>
            <a:off x="228600" y="0"/>
            <a:ext cx="8763000" cy="6400800"/>
          </a:xfrm>
        </p:spPr>
        <p:txBody>
          <a:bodyPr>
            <a:normAutofit/>
          </a:bodyPr>
          <a:lstStyle/>
          <a:p>
            <a:pPr algn="l"/>
            <a:r>
              <a:rPr lang="en-US" sz="3600" i="1" dirty="0" smtClean="0">
                <a:ln w="6350">
                  <a:solidFill>
                    <a:schemeClr val="tx1">
                      <a:lumMod val="95000"/>
                    </a:schemeClr>
                  </a:solidFill>
                </a:ln>
              </a:rPr>
              <a:t>“For such are false apostles, deceitful workers, transforming themselves into the apostles of Christ.  And no marvel; for Satan himself is transformed into an angel of light. Therefore it is no great thing </a:t>
            </a:r>
            <a:br>
              <a:rPr lang="en-US" sz="3600" i="1" dirty="0" smtClean="0">
                <a:ln w="6350">
                  <a:solidFill>
                    <a:schemeClr val="tx1">
                      <a:lumMod val="95000"/>
                    </a:schemeClr>
                  </a:solidFill>
                </a:ln>
              </a:rPr>
            </a:br>
            <a:r>
              <a:rPr lang="en-US" sz="3600" i="1" dirty="0" smtClean="0">
                <a:ln w="6350">
                  <a:solidFill>
                    <a:schemeClr val="tx1">
                      <a:lumMod val="95000"/>
                    </a:schemeClr>
                  </a:solidFill>
                </a:ln>
              </a:rPr>
              <a:t>if his ministers also </a:t>
            </a:r>
            <a:br>
              <a:rPr lang="en-US" sz="3600" i="1" dirty="0" smtClean="0">
                <a:ln w="6350">
                  <a:solidFill>
                    <a:schemeClr val="tx1">
                      <a:lumMod val="95000"/>
                    </a:schemeClr>
                  </a:solidFill>
                </a:ln>
              </a:rPr>
            </a:br>
            <a:r>
              <a:rPr lang="en-US" sz="3600" i="1" dirty="0" smtClean="0">
                <a:ln w="6350">
                  <a:solidFill>
                    <a:schemeClr val="tx1">
                      <a:lumMod val="95000"/>
                    </a:schemeClr>
                  </a:solidFill>
                </a:ln>
              </a:rPr>
              <a:t>be transformed as</a:t>
            </a:r>
            <a:br>
              <a:rPr lang="en-US" sz="3600" i="1" dirty="0" smtClean="0">
                <a:ln w="6350">
                  <a:solidFill>
                    <a:schemeClr val="tx1">
                      <a:lumMod val="95000"/>
                    </a:schemeClr>
                  </a:solidFill>
                </a:ln>
              </a:rPr>
            </a:br>
            <a:r>
              <a:rPr lang="en-US" sz="3600" i="1" dirty="0" smtClean="0">
                <a:ln w="6350">
                  <a:solidFill>
                    <a:schemeClr val="tx1">
                      <a:lumMod val="95000"/>
                    </a:schemeClr>
                  </a:solidFill>
                </a:ln>
              </a:rPr>
              <a:t>the</a:t>
            </a:r>
            <a:r>
              <a:rPr lang="en-US" sz="3600" i="1" dirty="0">
                <a:ln w="6350">
                  <a:solidFill>
                    <a:schemeClr val="tx1">
                      <a:lumMod val="95000"/>
                    </a:schemeClr>
                  </a:solidFill>
                </a:ln>
              </a:rPr>
              <a:t> </a:t>
            </a:r>
            <a:r>
              <a:rPr lang="en-US" sz="3600" i="1" dirty="0" smtClean="0">
                <a:ln w="6350">
                  <a:solidFill>
                    <a:schemeClr val="tx1">
                      <a:lumMod val="95000"/>
                    </a:schemeClr>
                  </a:solidFill>
                </a:ln>
              </a:rPr>
              <a:t>ministers of </a:t>
            </a:r>
            <a:br>
              <a:rPr lang="en-US" sz="3600" i="1" dirty="0" smtClean="0">
                <a:ln w="6350">
                  <a:solidFill>
                    <a:schemeClr val="tx1">
                      <a:lumMod val="95000"/>
                    </a:schemeClr>
                  </a:solidFill>
                </a:ln>
              </a:rPr>
            </a:br>
            <a:r>
              <a:rPr lang="en-US" sz="3600" i="1" dirty="0" smtClean="0">
                <a:ln w="6350">
                  <a:solidFill>
                    <a:schemeClr val="tx1">
                      <a:lumMod val="95000"/>
                    </a:schemeClr>
                  </a:solidFill>
                </a:ln>
              </a:rPr>
              <a:t>righteousness.”</a:t>
            </a:r>
            <a:br>
              <a:rPr lang="en-US" sz="3600" i="1" dirty="0" smtClean="0">
                <a:ln w="6350">
                  <a:solidFill>
                    <a:schemeClr val="tx1">
                      <a:lumMod val="95000"/>
                    </a:schemeClr>
                  </a:solidFill>
                </a:ln>
              </a:rPr>
            </a:br>
            <a:r>
              <a:rPr lang="en-US" sz="3600" i="1" dirty="0" smtClean="0">
                <a:ln w="6350">
                  <a:solidFill>
                    <a:schemeClr val="tx1">
                      <a:lumMod val="95000"/>
                    </a:schemeClr>
                  </a:solidFill>
                </a:ln>
              </a:rPr>
              <a:t>(II Corinthians 11:14-15)                    </a:t>
            </a:r>
            <a:endParaRPr lang="en-US" sz="3600" i="1" dirty="0">
              <a:ln w="6350">
                <a:solidFill>
                  <a:schemeClr val="tx1">
                    <a:lumMod val="95000"/>
                  </a:schemeClr>
                </a:solidFill>
              </a:ln>
            </a:endParaRPr>
          </a:p>
        </p:txBody>
      </p:sp>
    </p:spTree>
    <p:extLst>
      <p:ext uri="{BB962C8B-B14F-4D97-AF65-F5344CB8AC3E}">
        <p14:creationId xmlns:p14="http://schemas.microsoft.com/office/powerpoint/2010/main" val="818419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bg1">
              <a:alpha val="82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C:\Users\Ptr. Daniel White\Pictures\Prophecy pictures\Revelation\Angel with foot on land and Sea.jpg"/>
          <p:cNvPicPr>
            <a:picLocks noChangeAspect="1" noChangeArrowheads="1"/>
          </p:cNvPicPr>
          <p:nvPr/>
        </p:nvPicPr>
        <p:blipFill>
          <a:blip r:embed="rId3" cstate="print"/>
          <a:srcRect l="35500" t="46468" r="973" b="2041"/>
          <a:stretch>
            <a:fillRect/>
          </a:stretch>
        </p:blipFill>
        <p:spPr bwMode="auto">
          <a:xfrm>
            <a:off x="5105400" y="2895600"/>
            <a:ext cx="3352800" cy="3657600"/>
          </a:xfrm>
          <a:prstGeom prst="rect">
            <a:avLst/>
          </a:prstGeom>
          <a:ln>
            <a:noFill/>
          </a:ln>
          <a:effectLst>
            <a:softEdge rad="112500"/>
          </a:effectLst>
        </p:spPr>
      </p:pic>
      <p:sp>
        <p:nvSpPr>
          <p:cNvPr id="3" name="Title 2"/>
          <p:cNvSpPr>
            <a:spLocks noGrp="1"/>
          </p:cNvSpPr>
          <p:nvPr>
            <p:ph type="ctrTitle"/>
          </p:nvPr>
        </p:nvSpPr>
        <p:spPr>
          <a:xfrm>
            <a:off x="457200" y="0"/>
            <a:ext cx="8305800" cy="6172200"/>
          </a:xfrm>
        </p:spPr>
        <p:txBody>
          <a:bodyPr>
            <a:normAutofit/>
          </a:bodyPr>
          <a:lstStyle/>
          <a:p>
            <a:pPr algn="l"/>
            <a:r>
              <a:rPr lang="en-US" sz="4000" i="1" dirty="0" smtClean="0">
                <a:ln w="3175">
                  <a:solidFill>
                    <a:schemeClr val="tx1"/>
                  </a:solidFill>
                </a:ln>
              </a:rPr>
              <a:t>“Beloved, believe not every spirit, but try the spirits whether they are </a:t>
            </a:r>
            <a:br>
              <a:rPr lang="en-US" sz="4000" i="1" dirty="0" smtClean="0">
                <a:ln w="3175">
                  <a:solidFill>
                    <a:schemeClr val="tx1"/>
                  </a:solidFill>
                </a:ln>
              </a:rPr>
            </a:br>
            <a:r>
              <a:rPr lang="en-US" sz="4000" i="1" dirty="0" smtClean="0">
                <a:ln w="3175">
                  <a:solidFill>
                    <a:schemeClr val="tx1"/>
                  </a:solidFill>
                </a:ln>
              </a:rPr>
              <a:t>of God: because</a:t>
            </a:r>
            <a:br>
              <a:rPr lang="en-US" sz="4000" i="1" dirty="0" smtClean="0">
                <a:ln w="3175">
                  <a:solidFill>
                    <a:schemeClr val="tx1"/>
                  </a:solidFill>
                </a:ln>
              </a:rPr>
            </a:br>
            <a:r>
              <a:rPr lang="en-US" sz="4000" i="1" dirty="0" smtClean="0">
                <a:ln w="3175">
                  <a:solidFill>
                    <a:schemeClr val="tx1"/>
                  </a:solidFill>
                </a:ln>
              </a:rPr>
              <a:t> many false </a:t>
            </a:r>
            <a:br>
              <a:rPr lang="en-US" sz="4000" i="1" dirty="0" smtClean="0">
                <a:ln w="3175">
                  <a:solidFill>
                    <a:schemeClr val="tx1"/>
                  </a:solidFill>
                </a:ln>
              </a:rPr>
            </a:br>
            <a:r>
              <a:rPr lang="en-US" sz="4000" i="1" dirty="0" smtClean="0">
                <a:ln w="3175">
                  <a:solidFill>
                    <a:schemeClr val="tx1"/>
                  </a:solidFill>
                </a:ln>
              </a:rPr>
              <a:t>prophets are gone </a:t>
            </a:r>
            <a:br>
              <a:rPr lang="en-US" sz="4000" i="1" dirty="0" smtClean="0">
                <a:ln w="3175">
                  <a:solidFill>
                    <a:schemeClr val="tx1"/>
                  </a:solidFill>
                </a:ln>
              </a:rPr>
            </a:br>
            <a:r>
              <a:rPr lang="en-US" sz="4000" i="1" dirty="0" smtClean="0">
                <a:ln w="3175">
                  <a:solidFill>
                    <a:schemeClr val="tx1"/>
                  </a:solidFill>
                </a:ln>
              </a:rPr>
              <a:t>out into </a:t>
            </a:r>
            <a:br>
              <a:rPr lang="en-US" sz="4000" i="1" dirty="0" smtClean="0">
                <a:ln w="3175">
                  <a:solidFill>
                    <a:schemeClr val="tx1"/>
                  </a:solidFill>
                </a:ln>
              </a:rPr>
            </a:br>
            <a:r>
              <a:rPr lang="en-US" sz="4000" i="1" dirty="0" smtClean="0">
                <a:ln w="3175">
                  <a:solidFill>
                    <a:schemeClr val="tx1"/>
                  </a:solidFill>
                </a:ln>
              </a:rPr>
              <a:t>the world.” </a:t>
            </a:r>
            <a:br>
              <a:rPr lang="en-US" sz="4000" i="1" dirty="0" smtClean="0">
                <a:ln w="3175">
                  <a:solidFill>
                    <a:schemeClr val="tx1"/>
                  </a:solidFill>
                </a:ln>
              </a:rPr>
            </a:br>
            <a:r>
              <a:rPr lang="en-US" sz="4000" i="1" dirty="0" smtClean="0">
                <a:ln w="3175">
                  <a:solidFill>
                    <a:schemeClr val="tx1"/>
                  </a:solidFill>
                </a:ln>
              </a:rPr>
              <a:t>(I John 4:1)</a:t>
            </a:r>
            <a:endParaRPr lang="en-US" sz="4000" i="1" dirty="0">
              <a:ln w="3175">
                <a:solidFill>
                  <a:schemeClr val="tx1"/>
                </a:solidFill>
              </a:ln>
            </a:endParaRPr>
          </a:p>
        </p:txBody>
      </p:sp>
    </p:spTree>
    <p:extLst>
      <p:ext uri="{BB962C8B-B14F-4D97-AF65-F5344CB8AC3E}">
        <p14:creationId xmlns:p14="http://schemas.microsoft.com/office/powerpoint/2010/main" val="1561927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bg1">
              <a:alpha val="82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0" name="Picture 2" descr="C:\Users\Ptr. Daniel White\Documents\My Scans\2009-01 (Jan)\scan0004.jpg"/>
          <p:cNvPicPr>
            <a:picLocks noChangeAspect="1" noChangeArrowheads="1"/>
          </p:cNvPicPr>
          <p:nvPr/>
        </p:nvPicPr>
        <p:blipFill>
          <a:blip r:embed="rId3" cstate="print"/>
          <a:srcRect/>
          <a:stretch>
            <a:fillRect/>
          </a:stretch>
        </p:blipFill>
        <p:spPr bwMode="auto">
          <a:xfrm>
            <a:off x="5867400" y="3048000"/>
            <a:ext cx="2868771" cy="3276600"/>
          </a:xfrm>
          <a:prstGeom prst="rect">
            <a:avLst/>
          </a:prstGeom>
          <a:ln>
            <a:noFill/>
          </a:ln>
          <a:effectLst>
            <a:softEdge rad="112500"/>
          </a:effectLst>
        </p:spPr>
      </p:pic>
      <p:sp>
        <p:nvSpPr>
          <p:cNvPr id="3" name="Title 2"/>
          <p:cNvSpPr>
            <a:spLocks noGrp="1"/>
          </p:cNvSpPr>
          <p:nvPr>
            <p:ph type="ctrTitle"/>
          </p:nvPr>
        </p:nvSpPr>
        <p:spPr>
          <a:xfrm>
            <a:off x="304800" y="228600"/>
            <a:ext cx="8077200" cy="5105400"/>
          </a:xfrm>
        </p:spPr>
        <p:txBody>
          <a:bodyPr>
            <a:normAutofit/>
          </a:bodyPr>
          <a:lstStyle/>
          <a:p>
            <a:pPr algn="l"/>
            <a:r>
              <a:rPr lang="en-US" b="1" i="1" dirty="0" smtClean="0">
                <a:ln w="6350">
                  <a:solidFill>
                    <a:schemeClr val="bg1"/>
                  </a:solidFill>
                </a:ln>
              </a:rPr>
              <a:t>“But there were false prophets also among the people, even as there</a:t>
            </a:r>
            <a:r>
              <a:rPr lang="en-US" i="1" dirty="0" smtClean="0">
                <a:ln w="6350">
                  <a:solidFill>
                    <a:schemeClr val="bg1"/>
                  </a:solidFill>
                </a:ln>
              </a:rPr>
              <a:t> </a:t>
            </a:r>
            <a:r>
              <a:rPr lang="en-US" b="1" i="1" dirty="0" smtClean="0">
                <a:ln w="6350">
                  <a:solidFill>
                    <a:schemeClr val="bg1"/>
                  </a:solidFill>
                </a:ln>
              </a:rPr>
              <a:t>shall be false  </a:t>
            </a:r>
            <a:br>
              <a:rPr lang="en-US" b="1" i="1" dirty="0" smtClean="0">
                <a:ln w="6350">
                  <a:solidFill>
                    <a:schemeClr val="bg1"/>
                  </a:solidFill>
                </a:ln>
              </a:rPr>
            </a:br>
            <a:r>
              <a:rPr lang="en-US" b="1" i="1" dirty="0" smtClean="0">
                <a:ln w="6350">
                  <a:solidFill>
                    <a:schemeClr val="bg1"/>
                  </a:solidFill>
                </a:ln>
              </a:rPr>
              <a:t>teachers</a:t>
            </a:r>
            <a:r>
              <a:rPr lang="en-US" i="1" dirty="0" smtClean="0">
                <a:ln w="6350">
                  <a:solidFill>
                    <a:schemeClr val="bg1"/>
                  </a:solidFill>
                </a:ln>
              </a:rPr>
              <a:t> </a:t>
            </a:r>
            <a:r>
              <a:rPr lang="en-US" b="1" i="1" dirty="0" smtClean="0">
                <a:ln w="6350">
                  <a:solidFill>
                    <a:schemeClr val="bg1"/>
                  </a:solidFill>
                </a:ln>
              </a:rPr>
              <a:t>among you.” </a:t>
            </a:r>
            <a:br>
              <a:rPr lang="en-US" b="1" i="1" dirty="0" smtClean="0">
                <a:ln w="6350">
                  <a:solidFill>
                    <a:schemeClr val="bg1"/>
                  </a:solidFill>
                </a:ln>
              </a:rPr>
            </a:br>
            <a:r>
              <a:rPr lang="en-US" i="1" dirty="0" smtClean="0">
                <a:ln w="6350">
                  <a:solidFill>
                    <a:schemeClr val="bg1"/>
                  </a:solidFill>
                </a:ln>
              </a:rPr>
              <a:t>          </a:t>
            </a:r>
            <a:r>
              <a:rPr lang="en-US" b="1" i="1" dirty="0" smtClean="0">
                <a:ln w="6350">
                  <a:solidFill>
                    <a:schemeClr val="bg1"/>
                  </a:solidFill>
                </a:ln>
              </a:rPr>
              <a:t>(II Peter 2:1)</a:t>
            </a:r>
            <a:endParaRPr lang="en-US" b="1" i="1" dirty="0">
              <a:ln w="6350">
                <a:solidFill>
                  <a:schemeClr val="bg1"/>
                </a:solidFill>
              </a:ln>
            </a:endParaRPr>
          </a:p>
        </p:txBody>
      </p:sp>
    </p:spTree>
    <p:extLst>
      <p:ext uri="{BB962C8B-B14F-4D97-AF65-F5344CB8AC3E}">
        <p14:creationId xmlns:p14="http://schemas.microsoft.com/office/powerpoint/2010/main" val="44052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chemeClr val="bg1">
              <a:alpha val="82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1746" name="Picture 2" descr="C:\Users\Ptr. Daniel White\Pictures\Prophecy pictures\Revelation\Torah-prophecy.jpg"/>
          <p:cNvPicPr>
            <a:picLocks noChangeAspect="1" noChangeArrowheads="1"/>
          </p:cNvPicPr>
          <p:nvPr/>
        </p:nvPicPr>
        <p:blipFill>
          <a:blip r:embed="rId3" cstate="print"/>
          <a:srcRect/>
          <a:stretch>
            <a:fillRect/>
          </a:stretch>
        </p:blipFill>
        <p:spPr bwMode="auto">
          <a:xfrm>
            <a:off x="6172200" y="3962400"/>
            <a:ext cx="2611582" cy="2743200"/>
          </a:xfrm>
          <a:prstGeom prst="rect">
            <a:avLst/>
          </a:prstGeom>
          <a:ln>
            <a:noFill/>
          </a:ln>
          <a:effectLst>
            <a:softEdge rad="112500"/>
          </a:effectLst>
        </p:spPr>
      </p:pic>
      <p:pic>
        <p:nvPicPr>
          <p:cNvPr id="6147" name="Picture 3" descr="C:\Users\Ptr. Daniel White\Documents\My Scans\2009-01 (Jan)\scan0002.jpg"/>
          <p:cNvPicPr>
            <a:picLocks noChangeAspect="1" noChangeArrowheads="1"/>
          </p:cNvPicPr>
          <p:nvPr/>
        </p:nvPicPr>
        <p:blipFill>
          <a:blip r:embed="rId4" cstate="print"/>
          <a:srcRect/>
          <a:stretch>
            <a:fillRect/>
          </a:stretch>
        </p:blipFill>
        <p:spPr bwMode="auto">
          <a:xfrm>
            <a:off x="228601" y="3886200"/>
            <a:ext cx="2895599" cy="2743200"/>
          </a:xfrm>
          <a:prstGeom prst="rect">
            <a:avLst/>
          </a:prstGeom>
          <a:ln>
            <a:noFill/>
          </a:ln>
          <a:effectLst>
            <a:softEdge rad="112500"/>
          </a:effectLst>
        </p:spPr>
      </p:pic>
      <p:sp>
        <p:nvSpPr>
          <p:cNvPr id="3" name="Title 2"/>
          <p:cNvSpPr>
            <a:spLocks noGrp="1"/>
          </p:cNvSpPr>
          <p:nvPr>
            <p:ph type="ctrTitle"/>
          </p:nvPr>
        </p:nvSpPr>
        <p:spPr>
          <a:xfrm>
            <a:off x="304800" y="381000"/>
            <a:ext cx="8610600" cy="2914650"/>
          </a:xfrm>
        </p:spPr>
        <p:txBody>
          <a:bodyPr>
            <a:normAutofit/>
          </a:bodyPr>
          <a:lstStyle/>
          <a:p>
            <a:r>
              <a:rPr lang="en-US" b="1" i="1" dirty="0" smtClean="0">
                <a:ln w="6350">
                  <a:solidFill>
                    <a:schemeClr val="bg1"/>
                  </a:solidFill>
                </a:ln>
                <a:solidFill>
                  <a:schemeClr val="tx1"/>
                </a:solidFill>
                <a:effectLst>
                  <a:glow rad="101600">
                    <a:schemeClr val="bg1">
                      <a:alpha val="60000"/>
                    </a:schemeClr>
                  </a:glow>
                  <a:outerShdw blurRad="127000" dist="200000" dir="2700000" algn="tl" rotWithShape="0">
                    <a:srgbClr val="000000">
                      <a:alpha val="30000"/>
                    </a:srgbClr>
                  </a:outerShdw>
                </a:effectLst>
              </a:rPr>
              <a:t>“They searched the scriptures daily, whether those things were so.” (Acts 17:11)</a:t>
            </a:r>
            <a:endParaRPr lang="en-US" b="1" i="1" dirty="0">
              <a:ln w="6350">
                <a:solidFill>
                  <a:schemeClr val="bg1"/>
                </a:solidFill>
              </a:ln>
              <a:solidFill>
                <a:schemeClr val="tx1"/>
              </a:solidFill>
              <a:effectLst>
                <a:glow rad="101600">
                  <a:schemeClr val="bg1">
                    <a:alpha val="60000"/>
                  </a:schemeClr>
                </a:glow>
                <a:outerShdw blurRad="127000" dist="200000" dir="2700000" algn="tl" rotWithShape="0">
                  <a:srgbClr val="000000">
                    <a:alpha val="30000"/>
                  </a:srgbClr>
                </a:outerShdw>
              </a:effectLst>
            </a:endParaRPr>
          </a:p>
        </p:txBody>
      </p:sp>
    </p:spTree>
    <p:extLst>
      <p:ext uri="{BB962C8B-B14F-4D97-AF65-F5344CB8AC3E}">
        <p14:creationId xmlns:p14="http://schemas.microsoft.com/office/powerpoint/2010/main" val="2108049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TotalTime>
  <Words>1108</Words>
  <Application>Microsoft Office PowerPoint</Application>
  <PresentationFormat>On-screen Show (4:3)</PresentationFormat>
  <Paragraphs>107</Paragraphs>
  <Slides>55</Slides>
  <Notes>47</Notes>
  <HiddenSlides>0</HiddenSlides>
  <MMClips>0</MMClips>
  <ScaleCrop>false</ScaleCrop>
  <HeadingPairs>
    <vt:vector size="4" baseType="variant">
      <vt:variant>
        <vt:lpstr>Theme</vt:lpstr>
      </vt:variant>
      <vt:variant>
        <vt:i4>1</vt:i4>
      </vt:variant>
      <vt:variant>
        <vt:lpstr>Slide Titles</vt:lpstr>
      </vt:variant>
      <vt:variant>
        <vt:i4>55</vt:i4>
      </vt:variant>
    </vt:vector>
  </HeadingPairs>
  <TitlesOfParts>
    <vt:vector size="56" baseType="lpstr">
      <vt:lpstr>Office Theme</vt:lpstr>
      <vt:lpstr>The Revelation  of Jesus Christ</vt:lpstr>
      <vt:lpstr>PowerPoint Presentation</vt:lpstr>
      <vt:lpstr> The Identity of the False Prophet (Revelation 13:11-18)</vt:lpstr>
      <vt:lpstr>“Beware of false prophets, which come to you in sheep’s clothing, but inwardly they are ravening wolves.”  (Matthew 7:15)</vt:lpstr>
      <vt:lpstr>“And many false prophets shall arise and deceive many…for there shall arise false Christ’s, and false prophets, and shall shew great signs and wonders…believe it not.”  (Matthew 24)</vt:lpstr>
      <vt:lpstr>“For such are false apostles, deceitful workers, transforming themselves into the apostles of Christ.  And no marvel; for Satan himself is transformed into an angel of light. Therefore it is no great thing  if his ministers also  be transformed as the ministers of  righteousness.” (II Corinthians 11:14-15)                    </vt:lpstr>
      <vt:lpstr>“Beloved, believe not every spirit, but try the spirits whether they are  of God: because  many false  prophets are gone  out into  the world.”  (I John 4:1)</vt:lpstr>
      <vt:lpstr>“But there were false prophets also among the people, even as there shall be false   teachers among you.”            (II Peter 2:1)</vt:lpstr>
      <vt:lpstr>“They searched the scriptures daily, whether those things were so.” (Acts 17:11)</vt:lpstr>
      <vt:lpstr>“And the great dragon was cast out, that old serpent, called the Devil, and Satan, which deceiveth the whole world: he was cast out into the earth, and his angels were cast out with him.” (Revelation 12:9)</vt:lpstr>
      <vt:lpstr>“Woe unto the inhabiters of the earth and of the sea! For the devil is come down unto you, having great wrath, because he knoweth that he hath but a short time.”  (Revelation 12:12)</vt:lpstr>
      <vt:lpstr>Revelation 16:13-15</vt:lpstr>
      <vt:lpstr> “And I saw three unclean spirits like frogs come out of the mouth of the dragon, and out of the mouth of the beast, and out of the mouth of the false prophet. For they are the spirits of devils, working miracles, which go forth unto the kings of the earth and of the whole world, to gather them to the battle of that great day of God Almighty.”</vt:lpstr>
      <vt:lpstr>PowerPoint Presentation</vt:lpstr>
      <vt:lpstr>“And I beheld another beast coming up out of the earth; and he had two horns like a lamb, and he spake as a dragon.”</vt:lpstr>
      <vt:lpstr> Revelation 13:11</vt:lpstr>
      <vt:lpstr>“And he exerciseth all the power of the first beast before him, and causeth the earth and them which dwell therein to worship the first beast, whose deadly wound was healed.”</vt:lpstr>
      <vt:lpstr>Revelation 13:12</vt:lpstr>
      <vt:lpstr>The Second Beast </vt:lpstr>
      <vt:lpstr>Pope with World religious leaders</vt:lpstr>
      <vt:lpstr>PowerPoint Presentation</vt:lpstr>
      <vt:lpstr>PowerPoint Presentation</vt:lpstr>
      <vt:lpstr>The Deception of the False Prophet</vt:lpstr>
      <vt:lpstr>  “And he doeth great wonders, so that he maketh fire come down from heaven on the earth in the sight of men, and deceiveth them that dwell on the earth by the means of those miracles which he had power to do in the sight of the beast…”</vt:lpstr>
      <vt:lpstr>“The fire of the Lord fell, and consumed the burnt sacrifice, and when all the people saw it, they fell on their faces: and they said, The Lord he is God, the Lord He is God.”</vt:lpstr>
      <vt:lpstr> “Behold, I will send you Elijah the prophet before the coming of the great and dreadful day of the Lord.”  (Malachi 4:5)</vt:lpstr>
      <vt:lpstr>Revelation 13:12-13</vt:lpstr>
      <vt:lpstr>“(False Prophet) saying to them that dwell on the earth, that they should make an image to the beast, which had the wound by a sword, and did live.”</vt:lpstr>
      <vt:lpstr>“And his deadly wound was healed: and all the world wondered (marveled) after the beast (Anti-Christ). And they worshiped the dragon which gave power unto the beast: and they worshiped the beast…”  (Revelation 13:3-4)</vt:lpstr>
      <vt:lpstr>PowerPoint Presentation</vt:lpstr>
      <vt:lpstr>PowerPoint Presentation</vt:lpstr>
      <vt:lpstr>“He (false prophet) deceiveth them that dwell on the earth by the means of those miracles which he had power to do…saying to them…that they should make an image to the beast, which had the wound by a sword, and did live.”</vt:lpstr>
      <vt:lpstr>PowerPoint Presentation</vt:lpstr>
      <vt:lpstr>PowerPoint Presentation</vt:lpstr>
      <vt:lpstr>PowerPoint Presentation</vt:lpstr>
      <vt:lpstr>PowerPoint Presentation</vt:lpstr>
      <vt:lpstr>PowerPoint Presentation</vt:lpstr>
      <vt:lpstr>“And he (false prophet) had power to give life unto the image of the beast,                    that the image  of the beast should  both speak…”  (Revelation 13:15)</vt:lpstr>
      <vt:lpstr>PowerPoint Presentation</vt:lpstr>
      <vt:lpstr>“And he (false prophet) cause that as many as would not worship the image of the beast should be killed.”</vt:lpstr>
      <vt:lpstr>PowerPoint Presentation</vt:lpstr>
      <vt:lpstr>PowerPoint Presentation</vt:lpstr>
      <vt:lpstr>PowerPoint Presentation</vt:lpstr>
      <vt:lpstr>“That no man might buy or sell, save he that had the mark.”</vt:lpstr>
      <vt:lpstr>“Here is wisdom…”</vt:lpstr>
      <vt:lpstr>“And that no man might buy or sell, save he that had the mark, or the name of the beast, or the number of his name. Here is wisdom. Let him that hath understanding count the number of the beast.”</vt:lpstr>
      <vt:lpstr>“And he (false prophet) causeth all, both small and great, rich and poor, free and bond, to receive a mark in their right hand, or in there foreheads.”  </vt:lpstr>
      <vt:lpstr>PowerPoint Presentation</vt:lpstr>
      <vt:lpstr>PowerPoint Presentation</vt:lpstr>
      <vt:lpstr>PowerPoint Presentation</vt:lpstr>
      <vt:lpstr>“There shall arise false Christ, and false prophets, and shall show great  signs and wonders…. believe it not.”</vt:lpstr>
      <vt:lpstr>   Do not take the mark!</vt:lpstr>
      <vt:lpstr>“And I saw the souls of them that were beheaded for the witness of Jesus, and for the Word of God, and which had not worshiped the beast, neigher his image, neither had received his mark upon their foreheads, or in their hands; and they lived and reigned with Christ a thousand years.”  (Revelation 20:4)</vt:lpstr>
      <vt:lpstr>Revelation 19:20 And the beast was taken, and with him the false prophet that wrought miracles before him, with which he deceived them that had received the mark of the beast, and them that worshipped his image. These both were cast alive into a lake of fire burning with brimstone.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Revelation  of Jesus Christ</dc:title>
  <dc:creator>Dan White</dc:creator>
  <cp:lastModifiedBy>Dan White</cp:lastModifiedBy>
  <cp:revision>3</cp:revision>
  <dcterms:created xsi:type="dcterms:W3CDTF">2015-02-16T15:05:26Z</dcterms:created>
  <dcterms:modified xsi:type="dcterms:W3CDTF">2015-03-19T07:13:12Z</dcterms:modified>
</cp:coreProperties>
</file>