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avi" ContentType="video/avi"/>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381" r:id="rId2"/>
    <p:sldId id="370" r:id="rId3"/>
    <p:sldId id="371" r:id="rId4"/>
    <p:sldId id="366" r:id="rId5"/>
    <p:sldId id="372" r:id="rId6"/>
    <p:sldId id="367" r:id="rId7"/>
    <p:sldId id="373" r:id="rId8"/>
    <p:sldId id="369" r:id="rId9"/>
    <p:sldId id="374" r:id="rId10"/>
    <p:sldId id="305" r:id="rId11"/>
    <p:sldId id="306" r:id="rId12"/>
    <p:sldId id="307" r:id="rId13"/>
    <p:sldId id="375" r:id="rId14"/>
    <p:sldId id="353" r:id="rId15"/>
    <p:sldId id="380" r:id="rId16"/>
    <p:sldId id="308" r:id="rId17"/>
    <p:sldId id="309" r:id="rId18"/>
    <p:sldId id="310" r:id="rId19"/>
    <p:sldId id="311" r:id="rId20"/>
    <p:sldId id="312" r:id="rId21"/>
    <p:sldId id="313" r:id="rId22"/>
    <p:sldId id="314" r:id="rId23"/>
    <p:sldId id="315" r:id="rId24"/>
    <p:sldId id="376" r:id="rId25"/>
    <p:sldId id="316" r:id="rId26"/>
    <p:sldId id="317" r:id="rId27"/>
    <p:sldId id="318" r:id="rId28"/>
    <p:sldId id="319" r:id="rId29"/>
    <p:sldId id="320" r:id="rId30"/>
    <p:sldId id="321" r:id="rId31"/>
    <p:sldId id="377" r:id="rId32"/>
    <p:sldId id="322" r:id="rId33"/>
    <p:sldId id="323" r:id="rId34"/>
    <p:sldId id="324" r:id="rId35"/>
    <p:sldId id="325" r:id="rId36"/>
    <p:sldId id="326" r:id="rId37"/>
    <p:sldId id="327" r:id="rId38"/>
    <p:sldId id="328" r:id="rId39"/>
    <p:sldId id="329" r:id="rId40"/>
    <p:sldId id="379" r:id="rId41"/>
    <p:sldId id="330" r:id="rId42"/>
    <p:sldId id="331" r:id="rId43"/>
    <p:sldId id="332" r:id="rId44"/>
    <p:sldId id="355" r:id="rId45"/>
    <p:sldId id="333" r:id="rId46"/>
    <p:sldId id="354" r:id="rId47"/>
    <p:sldId id="334" r:id="rId48"/>
    <p:sldId id="360" r:id="rId49"/>
    <p:sldId id="356" r:id="rId50"/>
    <p:sldId id="357" r:id="rId51"/>
    <p:sldId id="358" r:id="rId52"/>
    <p:sldId id="359"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14B230-23FF-46D6-BC0F-90666D4AA439}" type="datetimeFigureOut">
              <a:rPr lang="en-US" smtClean="0"/>
              <a:t>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582278-68F9-4F83-9858-0B016CA083B8}" type="slidenum">
              <a:rPr lang="en-US" smtClean="0"/>
              <a:t>‹#›</a:t>
            </a:fld>
            <a:endParaRPr lang="en-US"/>
          </a:p>
        </p:txBody>
      </p:sp>
    </p:spTree>
    <p:extLst>
      <p:ext uri="{BB962C8B-B14F-4D97-AF65-F5344CB8AC3E}">
        <p14:creationId xmlns:p14="http://schemas.microsoft.com/office/powerpoint/2010/main" val="2334701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20</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29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4</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35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46BC08-8E35-401D-B4E1-513D19CFB540}" type="slidenum">
              <a:rPr lang="en-US" smtClean="0"/>
              <a:pPr/>
              <a:t>37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45</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Know that </a:t>
            </a:r>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47</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6</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54</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55</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60</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63</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64</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65</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67</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8</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17</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80493C-912F-4E7E-BB35-7E6860D3513B}"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3449482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80493C-912F-4E7E-BB35-7E6860D3513B}"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376696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80493C-912F-4E7E-BB35-7E6860D3513B}"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58837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80493C-912F-4E7E-BB35-7E6860D3513B}"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2413174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80493C-912F-4E7E-BB35-7E6860D3513B}"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393359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80493C-912F-4E7E-BB35-7E6860D3513B}"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1518820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80493C-912F-4E7E-BB35-7E6860D3513B}" type="datetimeFigureOut">
              <a:rPr lang="en-US" smtClean="0"/>
              <a:t>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187836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80493C-912F-4E7E-BB35-7E6860D3513B}" type="datetimeFigureOut">
              <a:rPr lang="en-US" smtClean="0"/>
              <a:t>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3773774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0493C-912F-4E7E-BB35-7E6860D3513B}" type="datetimeFigureOut">
              <a:rPr lang="en-US" smtClean="0"/>
              <a:t>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237146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80493C-912F-4E7E-BB35-7E6860D3513B}"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2811039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80493C-912F-4E7E-BB35-7E6860D3513B}"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D000F-291C-4BC4-BFC4-DC59C7125626}" type="slidenum">
              <a:rPr lang="en-US" smtClean="0"/>
              <a:t>‹#›</a:t>
            </a:fld>
            <a:endParaRPr lang="en-US"/>
          </a:p>
        </p:txBody>
      </p:sp>
    </p:spTree>
    <p:extLst>
      <p:ext uri="{BB962C8B-B14F-4D97-AF65-F5344CB8AC3E}">
        <p14:creationId xmlns:p14="http://schemas.microsoft.com/office/powerpoint/2010/main" val="1041727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0493C-912F-4E7E-BB35-7E6860D3513B}" type="datetimeFigureOut">
              <a:rPr lang="en-US" smtClean="0"/>
              <a:t>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2D000F-291C-4BC4-BFC4-DC59C7125626}" type="slidenum">
              <a:rPr lang="en-US" smtClean="0"/>
              <a:t>‹#›</a:t>
            </a:fld>
            <a:endParaRPr lang="en-US"/>
          </a:p>
        </p:txBody>
      </p:sp>
    </p:spTree>
    <p:extLst>
      <p:ext uri="{BB962C8B-B14F-4D97-AF65-F5344CB8AC3E}">
        <p14:creationId xmlns:p14="http://schemas.microsoft.com/office/powerpoint/2010/main" val="31655253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24.jpe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24.jpeg"/><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6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6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ubfriends.org/wp-content/uploads/2013/04/7church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334"/>
            <a:ext cx="9144001" cy="6860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79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85800"/>
            <a:ext cx="6248400" cy="5638800"/>
          </a:xfrm>
          <a:prstGeom prst="rect">
            <a:avLst/>
          </a:prstGeom>
          <a:noFill/>
        </p:spPr>
      </p:pic>
      <p:sp>
        <p:nvSpPr>
          <p:cNvPr id="3" name="Rectangle 2"/>
          <p:cNvSpPr/>
          <p:nvPr/>
        </p:nvSpPr>
        <p:spPr>
          <a:xfrm>
            <a:off x="1371600" y="1828800"/>
            <a:ext cx="6553200" cy="1446550"/>
          </a:xfrm>
          <a:prstGeom prst="rect">
            <a:avLst/>
          </a:prstGeom>
        </p:spPr>
        <p:txBody>
          <a:bodyPr wrap="square">
            <a:spAutoFit/>
          </a:bodyPr>
          <a:lstStyle/>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2:18-29</a:t>
            </a:r>
          </a:p>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Thyatira”</a:t>
            </a:r>
            <a:endParaRPr lang="en-US" sz="4400" dirty="0"/>
          </a:p>
        </p:txBody>
      </p:sp>
    </p:spTree>
    <p:extLst>
      <p:ext uri="{BB962C8B-B14F-4D97-AF65-F5344CB8AC3E}">
        <p14:creationId xmlns:p14="http://schemas.microsoft.com/office/powerpoint/2010/main" val="2651423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backgrounds\Sky\lightnin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8" descr="http://www.laboringinthelord.com/wp-content/uploads/2013/07/TheDangerOfCompromis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281749"/>
            <a:ext cx="5524500" cy="35055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0"/>
            <a:ext cx="9144000" cy="2133600"/>
          </a:xfrm>
        </p:spPr>
        <p:txBody>
          <a:bodyPr>
            <a:normAutofit fontScale="90000"/>
          </a:bodyPr>
          <a:lstStyle/>
          <a:p>
            <a:r>
              <a:rPr lang="en-US" sz="5400" i="1" dirty="0" smtClean="0">
                <a:solidFill>
                  <a:srgbClr val="FFC000"/>
                </a:solidFill>
                <a:effectLst>
                  <a:glow rad="101600">
                    <a:schemeClr val="bg1">
                      <a:alpha val="60000"/>
                    </a:schemeClr>
                  </a:glow>
                </a:effectLst>
              </a:rPr>
              <a:t/>
            </a:r>
            <a:br>
              <a:rPr lang="en-US" sz="5400" i="1" dirty="0" smtClean="0">
                <a:solidFill>
                  <a:srgbClr val="FFC000"/>
                </a:solidFill>
                <a:effectLst>
                  <a:glow rad="101600">
                    <a:schemeClr val="bg1">
                      <a:alpha val="60000"/>
                    </a:schemeClr>
                  </a:glow>
                </a:effectLst>
              </a:rPr>
            </a:br>
            <a:r>
              <a:rPr lang="en-US" sz="5400" i="1" dirty="0" smtClean="0">
                <a:solidFill>
                  <a:srgbClr val="FFC000"/>
                </a:solidFill>
                <a:effectLst>
                  <a:glow rad="101600">
                    <a:schemeClr val="bg1">
                      <a:alpha val="60000"/>
                    </a:schemeClr>
                  </a:glow>
                </a:effectLst>
              </a:rPr>
              <a:t/>
            </a:r>
            <a:br>
              <a:rPr lang="en-US" sz="5400" i="1" dirty="0" smtClean="0">
                <a:solidFill>
                  <a:srgbClr val="FFC000"/>
                </a:solidFill>
                <a:effectLst>
                  <a:glow rad="101600">
                    <a:schemeClr val="bg1">
                      <a:alpha val="60000"/>
                    </a:schemeClr>
                  </a:glow>
                </a:effectLst>
              </a:rPr>
            </a:br>
            <a:r>
              <a:rPr lang="en-US" sz="6000" i="1" dirty="0" smtClean="0">
                <a:solidFill>
                  <a:srgbClr val="FFC000"/>
                </a:solidFill>
                <a:effectLst>
                  <a:glow rad="101600">
                    <a:schemeClr val="bg1">
                      <a:alpha val="60000"/>
                    </a:schemeClr>
                  </a:glow>
                </a:effectLst>
              </a:rPr>
              <a:t>“The Church that Compromised </a:t>
            </a:r>
            <a:br>
              <a:rPr lang="en-US" sz="6000" i="1" dirty="0" smtClean="0">
                <a:solidFill>
                  <a:srgbClr val="FFC000"/>
                </a:solidFill>
                <a:effectLst>
                  <a:glow rad="101600">
                    <a:schemeClr val="bg1">
                      <a:alpha val="60000"/>
                    </a:schemeClr>
                  </a:glow>
                </a:effectLst>
              </a:rPr>
            </a:br>
            <a:r>
              <a:rPr lang="en-US" sz="6000" i="1" dirty="0" smtClean="0">
                <a:solidFill>
                  <a:srgbClr val="FFC000"/>
                </a:solidFill>
                <a:effectLst>
                  <a:glow rad="101600">
                    <a:schemeClr val="bg1">
                      <a:alpha val="60000"/>
                    </a:schemeClr>
                  </a:glow>
                </a:effectLst>
              </a:rPr>
              <a:t>With the World and           Became Pagan.”</a:t>
            </a:r>
            <a:endParaRPr lang="en-US" sz="6000" i="1" dirty="0">
              <a:solidFill>
                <a:srgbClr val="FFC000"/>
              </a:solidFill>
              <a:effectLst>
                <a:glow rad="101600">
                  <a:schemeClr val="bg1">
                    <a:alpha val="60000"/>
                  </a:schemeClr>
                </a:glow>
              </a:effectLst>
            </a:endParaRPr>
          </a:p>
        </p:txBody>
      </p:sp>
      <p:pic>
        <p:nvPicPr>
          <p:cNvPr id="12290" name="Picture 2" descr="https://1888.org/images/2012/05/04/8071/the-beast-from-the-sea-amalgamation-revelation-small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3283173"/>
            <a:ext cx="5524500" cy="3504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151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fltVal val="0"/>
                                          </p:val>
                                        </p:tav>
                                        <p:tav tm="100000">
                                          <p:val>
                                            <p:strVal val="#ppt_w"/>
                                          </p:val>
                                        </p:tav>
                                      </p:tavLst>
                                    </p:anim>
                                    <p:anim calcmode="lin" valueType="num">
                                      <p:cBhvr>
                                        <p:cTn id="8" dur="1000" fill="hold"/>
                                        <p:tgtEl>
                                          <p:spTgt spid="12290"/>
                                        </p:tgtEl>
                                        <p:attrNameLst>
                                          <p:attrName>ppt_h</p:attrName>
                                        </p:attrNameLst>
                                      </p:cBhvr>
                                      <p:tavLst>
                                        <p:tav tm="0">
                                          <p:val>
                                            <p:fltVal val="0"/>
                                          </p:val>
                                        </p:tav>
                                        <p:tav tm="100000">
                                          <p:val>
                                            <p:strVal val="#ppt_h"/>
                                          </p:val>
                                        </p:tav>
                                      </p:tavLst>
                                    </p:anim>
                                    <p:anim calcmode="lin" valueType="num">
                                      <p:cBhvr>
                                        <p:cTn id="9" dur="1000" fill="hold"/>
                                        <p:tgtEl>
                                          <p:spTgt spid="12290"/>
                                        </p:tgtEl>
                                        <p:attrNameLst>
                                          <p:attrName>style.rotation</p:attrName>
                                        </p:attrNameLst>
                                      </p:cBhvr>
                                      <p:tavLst>
                                        <p:tav tm="0">
                                          <p:val>
                                            <p:fltVal val="90"/>
                                          </p:val>
                                        </p:tav>
                                        <p:tav tm="100000">
                                          <p:val>
                                            <p:fltVal val="0"/>
                                          </p:val>
                                        </p:tav>
                                      </p:tavLst>
                                    </p:anim>
                                    <p:animEffect transition="in" filter="fade">
                                      <p:cBhvr>
                                        <p:cTn id="10"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ectangle 4"/>
          <p:cNvSpPr/>
          <p:nvPr/>
        </p:nvSpPr>
        <p:spPr>
          <a:xfrm>
            <a:off x="304800" y="228601"/>
            <a:ext cx="86868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endParaRPr lang="en-US" sz="4000" dirty="0">
              <a:ln w="12700" cmpd="sng">
                <a:solidFill>
                  <a:schemeClr val="bg1"/>
                </a:solidFill>
                <a:prstDash val="solid"/>
              </a:ln>
              <a:effectLst>
                <a:glow rad="139700">
                  <a:srgbClr val="FFC000">
                    <a:alpha val="40000"/>
                  </a:srgbClr>
                </a:glow>
              </a:effectLst>
            </a:endParaRPr>
          </a:p>
        </p:txBody>
      </p:sp>
      <p:sp>
        <p:nvSpPr>
          <p:cNvPr id="7" name="Content Placeholder 6"/>
          <p:cNvSpPr>
            <a:spLocks noGrp="1"/>
          </p:cNvSpPr>
          <p:nvPr>
            <p:ph idx="1"/>
          </p:nvPr>
        </p:nvSpPr>
        <p:spPr>
          <a:xfrm>
            <a:off x="457200" y="1600200"/>
            <a:ext cx="8229600" cy="5257800"/>
          </a:xfrm>
        </p:spPr>
        <p:txBody>
          <a:bodyPr>
            <a:normAutofit/>
          </a:bodyPr>
          <a:lstStyle/>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Pergamos – Worldly – A.D. 312-606</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(Dark Ages)</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a:p>
            <a:endParaRPr lang="en-US" dirty="0"/>
          </a:p>
        </p:txBody>
      </p:sp>
    </p:spTree>
    <p:extLst>
      <p:ext uri="{BB962C8B-B14F-4D97-AF65-F5344CB8AC3E}">
        <p14:creationId xmlns:p14="http://schemas.microsoft.com/office/powerpoint/2010/main" val="4212894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 to="" calcmode="lin" valueType="num">
                                      <p:cBhvr>
                                        <p:cTn id="7" dur="1" fill="hold"/>
                                        <p:tgtEl>
                                          <p:spTgt spid="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3962400"/>
          </a:xfrm>
        </p:spPr>
        <p:txBody>
          <a:bodyPr>
            <a:normAutofit fontScale="90000"/>
          </a:bodyPr>
          <a:lstStyle/>
          <a:p>
            <a:r>
              <a:rPr lang="en-US" i="1" dirty="0" smtClean="0"/>
              <a:t>“In </a:t>
            </a:r>
            <a:r>
              <a:rPr lang="en-US" i="1" dirty="0"/>
              <a:t>whom the god of this world hath blinded the minds of them which believe not, lest the light of the glorious gospel of Christ, who is the image of God, should shine unto them</a:t>
            </a:r>
            <a:r>
              <a:rPr lang="en-US" i="1" dirty="0" smtClean="0"/>
              <a:t>.” (II Cor. 4:4)</a:t>
            </a:r>
            <a:endParaRPr lang="en-US" i="1" dirty="0"/>
          </a:p>
        </p:txBody>
      </p:sp>
      <p:pic>
        <p:nvPicPr>
          <p:cNvPr id="11266" name="Picture 2" descr="http://www.itinerantpreacher.org/wp-content/uploads/2014/01/The-Gospe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499639"/>
            <a:ext cx="4343400" cy="3264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75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266"/>
                                        </p:tgtEl>
                                      </p:cBhvr>
                                    </p:animEffect>
                                    <p:set>
                                      <p:cBhvr>
                                        <p:cTn id="7" dur="1" fill="hold">
                                          <p:stCondLst>
                                            <p:cond delay="499"/>
                                          </p:stCondLst>
                                        </p:cTn>
                                        <p:tgtEl>
                                          <p:spTgt spid="112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5" y="230736"/>
            <a:ext cx="8836025" cy="4112664"/>
          </a:xfrm>
        </p:spPr>
        <p:txBody>
          <a:bodyPr>
            <a:noAutofit/>
          </a:bodyPr>
          <a:lstStyle/>
          <a:p>
            <a:r>
              <a:rPr lang="en-US" sz="4800" b="1" dirty="0"/>
              <a:t>THE DARK AGES </a:t>
            </a:r>
            <a:r>
              <a:rPr lang="en-US" sz="4800" b="1" dirty="0" smtClean="0"/>
              <a:t/>
            </a:r>
            <a:br>
              <a:rPr lang="en-US" sz="4800" b="1" dirty="0" smtClean="0"/>
            </a:br>
            <a:r>
              <a:rPr lang="en-US" sz="4800" b="1" dirty="0" smtClean="0"/>
              <a:t>Full Documentary</a:t>
            </a:r>
            <a:r>
              <a:rPr lang="en-US" sz="4800" b="1" dirty="0"/>
              <a:t/>
            </a:r>
            <a:br>
              <a:rPr lang="en-US" sz="4800" b="1" dirty="0"/>
            </a:br>
            <a:r>
              <a:rPr lang="en-US" sz="4800" dirty="0"/>
              <a:t>► </a:t>
            </a:r>
            <a:r>
              <a:rPr lang="en-US" sz="4800" dirty="0" smtClean="0"/>
              <a:t>90:4</a:t>
            </a:r>
            <a:r>
              <a:rPr lang="en-US" sz="4800" dirty="0"/>
              <a:t/>
            </a:r>
            <a:br>
              <a:rPr lang="en-US" sz="4800" dirty="0"/>
            </a:br>
            <a:r>
              <a:rPr lang="en-US" sz="4800" i="1" dirty="0" smtClean="0"/>
              <a:t>www.youtube.com</a:t>
            </a:r>
            <a:br>
              <a:rPr lang="en-US" sz="4800" i="1" dirty="0" smtClean="0"/>
            </a:br>
            <a:r>
              <a:rPr lang="en-US" sz="4800" i="1" dirty="0" smtClean="0"/>
              <a:t>(History Channel)</a:t>
            </a:r>
            <a:r>
              <a:rPr lang="en-US" sz="4800" dirty="0"/>
              <a:t/>
            </a:r>
            <a:br>
              <a:rPr lang="en-US" sz="4800" dirty="0"/>
            </a:br>
            <a:endParaRPr lang="en-US" sz="4800" dirty="0"/>
          </a:p>
        </p:txBody>
      </p:sp>
      <p:sp>
        <p:nvSpPr>
          <p:cNvPr id="3" name="AutoShape 2" descr="Video for the dark ages history channel"/>
          <p:cNvSpPr>
            <a:spLocks noChangeAspect="1" noChangeArrowheads="1"/>
          </p:cNvSpPr>
          <p:nvPr/>
        </p:nvSpPr>
        <p:spPr bwMode="auto">
          <a:xfrm>
            <a:off x="155575" y="-395288"/>
            <a:ext cx="1104900" cy="828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4343400"/>
            <a:ext cx="4354763" cy="1820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upload.wikimedia.org/wikipedia/commons/8/8c/Roman_Colosseum_With_Mo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312" y="4191000"/>
            <a:ext cx="3068088" cy="2300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48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quence 0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790" y="328301"/>
            <a:ext cx="9144001" cy="6096000"/>
          </a:xfrm>
          <a:prstGeom prst="rect">
            <a:avLst/>
          </a:prstGeom>
        </p:spPr>
      </p:pic>
    </p:spTree>
    <p:extLst>
      <p:ext uri="{BB962C8B-B14F-4D97-AF65-F5344CB8AC3E}">
        <p14:creationId xmlns:p14="http://schemas.microsoft.com/office/powerpoint/2010/main" val="11521505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0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5400" i="1" dirty="0" smtClean="0"/>
              <a:t>“And unto the angel of the church in Thyatira write; These things saith the Son of God, who hath his eyes like unto a flame of fire, and his feet are like fine brass.”</a:t>
            </a:r>
            <a:br>
              <a:rPr lang="en-US" sz="5400" i="1" dirty="0" smtClean="0"/>
            </a:br>
            <a:endParaRPr lang="en-US" sz="5400" i="1" dirty="0"/>
          </a:p>
        </p:txBody>
      </p:sp>
    </p:spTree>
    <p:extLst>
      <p:ext uri="{BB962C8B-B14F-4D97-AF65-F5344CB8AC3E}">
        <p14:creationId xmlns:p14="http://schemas.microsoft.com/office/powerpoint/2010/main" val="2114327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ackgrounds\earth and space\007_blue_dwarf.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pic>
        <p:nvPicPr>
          <p:cNvPr id="4100" name="Picture 4" descr="C:\Users\Ptr. Daniel White\Desktop\Bible pictures\Prophecy pictures\prophecy pictures\heaven\ch5_lambinmidst.jpg"/>
          <p:cNvPicPr>
            <a:picLocks noChangeAspect="1" noChangeArrowheads="1"/>
          </p:cNvPicPr>
          <p:nvPr/>
        </p:nvPicPr>
        <p:blipFill>
          <a:blip r:embed="rId4" cstate="print">
            <a:lum bright="-10000"/>
          </a:blip>
          <a:srcRect/>
          <a:stretch>
            <a:fillRect/>
          </a:stretch>
        </p:blipFill>
        <p:spPr bwMode="auto">
          <a:xfrm>
            <a:off x="1752600" y="0"/>
            <a:ext cx="5486400" cy="6858000"/>
          </a:xfrm>
          <a:prstGeom prst="rect">
            <a:avLst/>
          </a:prstGeom>
          <a:ln>
            <a:noFill/>
          </a:ln>
          <a:effectLst>
            <a:softEdge rad="112500"/>
          </a:effectLst>
        </p:spPr>
      </p:pic>
      <p:pic>
        <p:nvPicPr>
          <p:cNvPr id="4099" name="Picture 3" descr="C:\Users\Ptr. Daniel White\Desktop\Bible pictures\Prophecy pictures\prophecy pictures\rapture and second coming\jesus_king_1 (2).jpg"/>
          <p:cNvPicPr>
            <a:picLocks noChangeAspect="1" noChangeArrowheads="1"/>
          </p:cNvPicPr>
          <p:nvPr/>
        </p:nvPicPr>
        <p:blipFill>
          <a:blip r:embed="rId5" cstate="print">
            <a:lum bright="-10000"/>
          </a:blip>
          <a:srcRect/>
          <a:stretch>
            <a:fillRect/>
          </a:stretch>
        </p:blipFill>
        <p:spPr bwMode="auto">
          <a:xfrm>
            <a:off x="2514600" y="1600200"/>
            <a:ext cx="3886200" cy="3419856"/>
          </a:xfrm>
          <a:prstGeom prst="ellipse">
            <a:avLst/>
          </a:prstGeom>
          <a:ln>
            <a:noFill/>
          </a:ln>
          <a:effectLst>
            <a:softEdge rad="112500"/>
          </a:effectLst>
        </p:spPr>
      </p:pic>
      <p:pic>
        <p:nvPicPr>
          <p:cNvPr id="5" name="Picture 2" descr="C:\Users\Ptr. Daniel White\Desktop\Bible pictures\Prophecy pictures\prophecy pictures\revelation\scan0158.jpg"/>
          <p:cNvPicPr>
            <a:picLocks noChangeAspect="1" noChangeArrowheads="1"/>
          </p:cNvPicPr>
          <p:nvPr/>
        </p:nvPicPr>
        <p:blipFill>
          <a:blip r:embed="rId6" cstate="print"/>
          <a:srcRect/>
          <a:stretch>
            <a:fillRect/>
          </a:stretch>
        </p:blipFill>
        <p:spPr bwMode="auto">
          <a:xfrm>
            <a:off x="7162800" y="4957156"/>
            <a:ext cx="2133600" cy="1900844"/>
          </a:xfrm>
          <a:prstGeom prst="rect">
            <a:avLst/>
          </a:prstGeom>
          <a:ln>
            <a:noFill/>
          </a:ln>
          <a:effectLst>
            <a:softEdge rad="112500"/>
          </a:effectLst>
        </p:spPr>
      </p:pic>
      <p:sp>
        <p:nvSpPr>
          <p:cNvPr id="6" name="Rectangle 5"/>
          <p:cNvSpPr/>
          <p:nvPr/>
        </p:nvSpPr>
        <p:spPr>
          <a:xfrm>
            <a:off x="533400" y="381001"/>
            <a:ext cx="8001000" cy="646331"/>
          </a:xfrm>
          <a:prstGeom prst="rect">
            <a:avLst/>
          </a:prstGeom>
        </p:spPr>
        <p:txBody>
          <a:bodyPr wrap="square">
            <a:spAutoFit/>
          </a:bodyPr>
          <a:lstStyle/>
          <a:p>
            <a:pPr algn="ctr"/>
            <a:r>
              <a:rPr lang="en-US" sz="3600" i="1" dirty="0" smtClean="0">
                <a:effectLst>
                  <a:glow rad="101600">
                    <a:schemeClr val="bg1">
                      <a:alpha val="60000"/>
                    </a:schemeClr>
                  </a:glow>
                </a:effectLst>
              </a:rPr>
              <a:t>“These things saith the Son of God.”</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1743266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2000" fill="hold"/>
                                        <p:tgtEl>
                                          <p:spTgt spid="4099"/>
                                        </p:tgtEl>
                                        <p:attrNameLst>
                                          <p:attrName>ppt_w</p:attrName>
                                        </p:attrNameLst>
                                      </p:cBhvr>
                                      <p:tavLst>
                                        <p:tav tm="0">
                                          <p:val>
                                            <p:fltVal val="0"/>
                                          </p:val>
                                        </p:tav>
                                        <p:tav tm="100000">
                                          <p:val>
                                            <p:strVal val="#ppt_w"/>
                                          </p:val>
                                        </p:tav>
                                      </p:tavLst>
                                    </p:anim>
                                    <p:anim calcmode="lin" valueType="num">
                                      <p:cBhvr>
                                        <p:cTn id="8" dur="2000" fill="hold"/>
                                        <p:tgtEl>
                                          <p:spTgt spid="4099"/>
                                        </p:tgtEl>
                                        <p:attrNameLst>
                                          <p:attrName>ppt_h</p:attrName>
                                        </p:attrNameLst>
                                      </p:cBhvr>
                                      <p:tavLst>
                                        <p:tav tm="0">
                                          <p:val>
                                            <p:fltVal val="0"/>
                                          </p:val>
                                        </p:tav>
                                        <p:tav tm="100000">
                                          <p:val>
                                            <p:strVal val="#ppt_h"/>
                                          </p:val>
                                        </p:tav>
                                      </p:tavLst>
                                    </p:anim>
                                    <p:animEffect transition="in" filter="fade">
                                      <p:cBhvr>
                                        <p:cTn id="9"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Prophecy pictures\prophecy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2050" name="Picture 2" descr="C:\Users\Ptr. Daniel White\Desktop\Bible pictures\Prophecy pictures\prophecy pictures\revelation\eyes like fire.bmp"/>
          <p:cNvPicPr>
            <a:picLocks noChangeAspect="1" noChangeArrowheads="1"/>
          </p:cNvPicPr>
          <p:nvPr/>
        </p:nvPicPr>
        <p:blipFill>
          <a:blip r:embed="rId4" cstate="print"/>
          <a:srcRect l="3895" t="2962" r="4584" b="5229"/>
          <a:stretch>
            <a:fillRect/>
          </a:stretch>
        </p:blipFill>
        <p:spPr bwMode="auto">
          <a:xfrm>
            <a:off x="152400" y="1447800"/>
            <a:ext cx="4191000" cy="3352800"/>
          </a:xfrm>
          <a:prstGeom prst="ellipse">
            <a:avLst/>
          </a:prstGeom>
          <a:ln>
            <a:noFill/>
          </a:ln>
          <a:effectLst>
            <a:softEdge rad="112500"/>
          </a:effectLst>
        </p:spPr>
      </p:pic>
      <p:pic>
        <p:nvPicPr>
          <p:cNvPr id="2051" name="Picture 3" descr="C:\Users\Ptr. Daniel White\Desktop\Bible pictures\Prophecy pictures\prophecy pictures\revelation\eyes like fire.bmp"/>
          <p:cNvPicPr>
            <a:picLocks noChangeAspect="1" noChangeArrowheads="1"/>
          </p:cNvPicPr>
          <p:nvPr/>
        </p:nvPicPr>
        <p:blipFill>
          <a:blip r:embed="rId4" cstate="print"/>
          <a:srcRect l="3846" t="5834" r="3846" b="3739"/>
          <a:stretch>
            <a:fillRect/>
          </a:stretch>
        </p:blipFill>
        <p:spPr bwMode="auto">
          <a:xfrm flipH="1">
            <a:off x="4648200" y="1447800"/>
            <a:ext cx="4343400" cy="3429000"/>
          </a:xfrm>
          <a:prstGeom prst="ellipse">
            <a:avLst/>
          </a:prstGeom>
          <a:ln>
            <a:noFill/>
          </a:ln>
          <a:effectLst>
            <a:softEdge rad="112500"/>
          </a:effectLst>
        </p:spPr>
      </p:pic>
      <p:sp>
        <p:nvSpPr>
          <p:cNvPr id="5" name="Rectangle 4"/>
          <p:cNvSpPr/>
          <p:nvPr/>
        </p:nvSpPr>
        <p:spPr>
          <a:xfrm>
            <a:off x="0" y="381000"/>
            <a:ext cx="8915400" cy="646331"/>
          </a:xfrm>
          <a:prstGeom prst="rect">
            <a:avLst/>
          </a:prstGeom>
        </p:spPr>
        <p:txBody>
          <a:bodyPr wrap="square">
            <a:spAutoFit/>
          </a:bodyPr>
          <a:lstStyle/>
          <a:p>
            <a:pPr algn="ctr"/>
            <a:r>
              <a:rPr lang="en-US" sz="3600" i="1" dirty="0" smtClean="0">
                <a:effectLst>
                  <a:glow rad="101600">
                    <a:schemeClr val="bg1">
                      <a:alpha val="60000"/>
                    </a:schemeClr>
                  </a:glow>
                </a:effectLst>
              </a:rPr>
              <a:t>“…who hath his eyes like unto a flame of fire.”</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3589929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962400" y="381000"/>
            <a:ext cx="5029200" cy="6477000"/>
          </a:xfrm>
        </p:spPr>
        <p:txBody>
          <a:bodyPr>
            <a:normAutofit/>
          </a:bodyPr>
          <a:lstStyle/>
          <a:p>
            <a:r>
              <a:rPr lang="en-US" sz="4800" b="1" i="1" dirty="0" smtClean="0"/>
              <a:t>Nothing can be hid from the eyes of the Lord –          Luke 12:2</a:t>
            </a:r>
          </a:p>
          <a:p>
            <a:r>
              <a:rPr lang="en-US" sz="4800" b="1" i="1" dirty="0" smtClean="0"/>
              <a:t>Christ will judge with His eyes – Revelation 1:14</a:t>
            </a:r>
            <a:endParaRPr lang="en-US" sz="4800" b="1" i="1" dirty="0"/>
          </a:p>
        </p:txBody>
      </p:sp>
      <p:pic>
        <p:nvPicPr>
          <p:cNvPr id="73730" name="Picture 2" descr="http://4.bp.blogspot.com/_aGU7rGSFLw4/Suhjup0HkXI/AAAAAAAACU8/cWSaMRacG88/s400/Eyes%2Bon%2BFire.jpg"/>
          <p:cNvPicPr>
            <a:picLocks noChangeAspect="1" noChangeArrowheads="1"/>
          </p:cNvPicPr>
          <p:nvPr/>
        </p:nvPicPr>
        <p:blipFill>
          <a:blip r:embed="rId3" cstate="print"/>
          <a:srcRect/>
          <a:stretch>
            <a:fillRect/>
          </a:stretch>
        </p:blipFill>
        <p:spPr bwMode="auto">
          <a:xfrm>
            <a:off x="0" y="1143000"/>
            <a:ext cx="3810000" cy="2857500"/>
          </a:xfrm>
          <a:prstGeom prst="rect">
            <a:avLst/>
          </a:prstGeom>
          <a:noFill/>
        </p:spPr>
      </p:pic>
    </p:spTree>
    <p:extLst>
      <p:ext uri="{BB962C8B-B14F-4D97-AF65-F5344CB8AC3E}">
        <p14:creationId xmlns:p14="http://schemas.microsoft.com/office/powerpoint/2010/main" val="1532125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Vision of the </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Glorified Christ</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419203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jorful.files.wordpress.com/2013/02/3443398262_b5bf35723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304800" y="1219200"/>
            <a:ext cx="8458200" cy="5105400"/>
          </a:xfrm>
        </p:spPr>
        <p:txBody>
          <a:bodyPr>
            <a:normAutofit/>
          </a:bodyPr>
          <a:lstStyle/>
          <a:p>
            <a:r>
              <a:rPr lang="en-US" sz="4800" b="1" i="1" dirty="0" smtClean="0">
                <a:effectLst>
                  <a:glow rad="101600">
                    <a:schemeClr val="bg1">
                      <a:alpha val="60000"/>
                    </a:schemeClr>
                  </a:glow>
                </a:effectLst>
              </a:rPr>
              <a:t>Stepping Down Hard upon all Seductive Teaching and Compromise within </a:t>
            </a:r>
            <a:br>
              <a:rPr lang="en-US" sz="4800" b="1" i="1" dirty="0" smtClean="0">
                <a:effectLst>
                  <a:glow rad="101600">
                    <a:schemeClr val="bg1">
                      <a:alpha val="60000"/>
                    </a:schemeClr>
                  </a:glow>
                </a:effectLst>
              </a:rPr>
            </a:br>
            <a:r>
              <a:rPr lang="en-US" sz="4800" b="1" i="1" dirty="0" smtClean="0">
                <a:effectLst>
                  <a:glow rad="101600">
                    <a:schemeClr val="bg1">
                      <a:alpha val="60000"/>
                    </a:schemeClr>
                  </a:glow>
                </a:effectLst>
              </a:rPr>
              <a:t>the Church!</a:t>
            </a:r>
            <a:endParaRPr lang="en-US" sz="4800" b="1" i="1" dirty="0">
              <a:effectLst>
                <a:glow rad="101600">
                  <a:schemeClr val="bg1">
                    <a:alpha val="60000"/>
                  </a:schemeClr>
                </a:glow>
              </a:effectLst>
            </a:endParaRPr>
          </a:p>
        </p:txBody>
      </p:sp>
      <p:sp>
        <p:nvSpPr>
          <p:cNvPr id="4" name="Rectangle 3"/>
          <p:cNvSpPr/>
          <p:nvPr/>
        </p:nvSpPr>
        <p:spPr>
          <a:xfrm>
            <a:off x="0" y="381000"/>
            <a:ext cx="9143999" cy="769441"/>
          </a:xfrm>
          <a:prstGeom prst="rect">
            <a:avLst/>
          </a:prstGeom>
        </p:spPr>
        <p:txBody>
          <a:bodyPr wrap="square">
            <a:spAutoFit/>
          </a:bodyPr>
          <a:lstStyle/>
          <a:p>
            <a:pPr algn="ctr"/>
            <a:r>
              <a:rPr lang="en-US" sz="4400" i="1" dirty="0" smtClean="0">
                <a:effectLst>
                  <a:glow rad="101600">
                    <a:schemeClr val="bg1">
                      <a:alpha val="60000"/>
                    </a:schemeClr>
                  </a:glow>
                </a:effectLst>
              </a:rPr>
              <a:t>“… and his feet are like fine brass.”</a:t>
            </a:r>
            <a:endParaRPr lang="en-US" sz="4400" dirty="0">
              <a:effectLst>
                <a:glow rad="101600">
                  <a:schemeClr val="bg1">
                    <a:alpha val="60000"/>
                  </a:schemeClr>
                </a:glow>
              </a:effectLst>
            </a:endParaRPr>
          </a:p>
        </p:txBody>
      </p:sp>
    </p:spTree>
    <p:extLst>
      <p:ext uri="{BB962C8B-B14F-4D97-AF65-F5344CB8AC3E}">
        <p14:creationId xmlns:p14="http://schemas.microsoft.com/office/powerpoint/2010/main" val="3689178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4800" i="1" dirty="0" smtClean="0"/>
              <a:t>“Notwithstanding I have a few things against thee, because thou sufferest that woman Jezebel, which calleth herself a prophetess, to teach and to seduce my servants to commit fornication, and to eat things sacrificed unto idols.”</a:t>
            </a:r>
            <a:endParaRPr lang="en-US" sz="4800" i="1" dirty="0"/>
          </a:p>
        </p:txBody>
      </p:sp>
    </p:spTree>
    <p:extLst>
      <p:ext uri="{BB962C8B-B14F-4D97-AF65-F5344CB8AC3E}">
        <p14:creationId xmlns:p14="http://schemas.microsoft.com/office/powerpoint/2010/main" val="3302065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86005" y="0"/>
            <a:ext cx="9230006" cy="6858000"/>
          </a:xfrm>
          <a:prstGeom prst="rect">
            <a:avLst/>
          </a:prstGeom>
          <a:noFill/>
          <a:ln w="9525">
            <a:noFill/>
            <a:miter lim="800000"/>
            <a:headEnd/>
            <a:tailEnd/>
          </a:ln>
        </p:spPr>
      </p:pic>
      <p:sp>
        <p:nvSpPr>
          <p:cNvPr id="3" name="Title 2"/>
          <p:cNvSpPr>
            <a:spLocks noGrp="1"/>
          </p:cNvSpPr>
          <p:nvPr>
            <p:ph type="title"/>
          </p:nvPr>
        </p:nvSpPr>
        <p:spPr>
          <a:xfrm>
            <a:off x="457200" y="274638"/>
            <a:ext cx="8229600" cy="6583362"/>
          </a:xfrm>
        </p:spPr>
        <p:txBody>
          <a:bodyPr>
            <a:normAutofit fontScale="90000"/>
          </a:bodyPr>
          <a:lstStyle/>
          <a:p>
            <a:r>
              <a:rPr lang="en-US" b="1" i="1" dirty="0" smtClean="0">
                <a:solidFill>
                  <a:schemeClr val="bg1"/>
                </a:solidFill>
                <a:effectLst>
                  <a:glow rad="101600">
                    <a:schemeClr val="tx2">
                      <a:alpha val="60000"/>
                    </a:schemeClr>
                  </a:glow>
                </a:effectLst>
              </a:rPr>
              <a:t>“The Kingdom of heaven is likened unto a man which sowed good seed in his field. But while he slept, his enemy came and sowed tares among the wheat…But he said unto his servants, let both grow together until the harvest. Gather ye together first the tares,  and bind them in bundles to burn them: but gather the wheat    into my barn.”</a:t>
            </a:r>
            <a:endParaRPr lang="en-US" b="1" i="1" dirty="0">
              <a:solidFill>
                <a:schemeClr val="bg1"/>
              </a:solidFill>
              <a:effectLst>
                <a:glow rad="101600">
                  <a:schemeClr val="tx2">
                    <a:alpha val="60000"/>
                  </a:schemeClr>
                </a:glow>
              </a:effectLst>
            </a:endParaRPr>
          </a:p>
        </p:txBody>
      </p:sp>
    </p:spTree>
    <p:extLst>
      <p:ext uri="{BB962C8B-B14F-4D97-AF65-F5344CB8AC3E}">
        <p14:creationId xmlns:p14="http://schemas.microsoft.com/office/powerpoint/2010/main" val="4143381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faces\1 Dad's Pix.jpg"/>
          <p:cNvPicPr>
            <a:picLocks noChangeAspect="1" noChangeArrowheads="1"/>
          </p:cNvPicPr>
          <p:nvPr/>
        </p:nvPicPr>
        <p:blipFill>
          <a:blip r:embed="rId3" cstate="print"/>
          <a:srcRect/>
          <a:stretch>
            <a:fillRect/>
          </a:stretch>
        </p:blipFill>
        <p:spPr bwMode="auto">
          <a:xfrm>
            <a:off x="5486400" y="381000"/>
            <a:ext cx="3166957" cy="4539163"/>
          </a:xfrm>
          <a:prstGeom prst="rect">
            <a:avLst/>
          </a:prstGeom>
          <a:ln>
            <a:noFill/>
          </a:ln>
          <a:effectLst>
            <a:softEdge rad="112500"/>
          </a:effectLst>
        </p:spPr>
      </p:pic>
      <p:sp>
        <p:nvSpPr>
          <p:cNvPr id="4" name="Title 3"/>
          <p:cNvSpPr>
            <a:spLocks noGrp="1"/>
          </p:cNvSpPr>
          <p:nvPr>
            <p:ph type="title"/>
          </p:nvPr>
        </p:nvSpPr>
        <p:spPr>
          <a:xfrm>
            <a:off x="0" y="274638"/>
            <a:ext cx="5257800" cy="868362"/>
          </a:xfrm>
        </p:spPr>
        <p:txBody>
          <a:bodyPr>
            <a:normAutofit/>
          </a:bodyPr>
          <a:lstStyle/>
          <a:p>
            <a:r>
              <a:rPr lang="en-US" b="1" dirty="0" smtClean="0"/>
              <a:t>Teaching of Jezebel</a:t>
            </a:r>
            <a:endParaRPr lang="en-US" b="1" dirty="0"/>
          </a:p>
        </p:txBody>
      </p:sp>
      <p:sp>
        <p:nvSpPr>
          <p:cNvPr id="5" name="Content Placeholder 4"/>
          <p:cNvSpPr>
            <a:spLocks noGrp="1"/>
          </p:cNvSpPr>
          <p:nvPr>
            <p:ph idx="1"/>
          </p:nvPr>
        </p:nvSpPr>
        <p:spPr>
          <a:xfrm>
            <a:off x="304800" y="1600200"/>
            <a:ext cx="4800600" cy="5257800"/>
          </a:xfrm>
        </p:spPr>
        <p:txBody>
          <a:bodyPr>
            <a:normAutofit fontScale="92500" lnSpcReduction="20000"/>
          </a:bodyPr>
          <a:lstStyle/>
          <a:p>
            <a:r>
              <a:rPr lang="en-US" sz="3900" b="1" i="1" dirty="0" smtClean="0"/>
              <a:t>Compromise</a:t>
            </a:r>
          </a:p>
          <a:p>
            <a:r>
              <a:rPr lang="en-US" sz="3900" b="1" i="1" dirty="0" smtClean="0"/>
              <a:t>Carnality </a:t>
            </a:r>
          </a:p>
          <a:p>
            <a:r>
              <a:rPr lang="en-US" sz="3900" b="1" i="1" dirty="0" smtClean="0"/>
              <a:t>Worldliness</a:t>
            </a:r>
          </a:p>
          <a:p>
            <a:r>
              <a:rPr lang="en-US" sz="3900" b="1" i="1" dirty="0" smtClean="0"/>
              <a:t>Sensuality</a:t>
            </a:r>
          </a:p>
          <a:p>
            <a:r>
              <a:rPr lang="en-US" sz="3900" b="1" i="1" dirty="0" smtClean="0"/>
              <a:t>Fornication</a:t>
            </a:r>
          </a:p>
          <a:p>
            <a:r>
              <a:rPr lang="en-US" sz="3900" b="1" i="1" dirty="0" smtClean="0"/>
              <a:t>Adultery </a:t>
            </a:r>
          </a:p>
          <a:p>
            <a:r>
              <a:rPr lang="en-US" sz="3900" b="1" i="1" dirty="0" smtClean="0"/>
              <a:t>Fulfilling the desires of the flesh</a:t>
            </a:r>
          </a:p>
          <a:p>
            <a:r>
              <a:rPr lang="en-US" sz="3900" b="1" i="1" dirty="0" smtClean="0"/>
              <a:t>Living for self</a:t>
            </a:r>
          </a:p>
          <a:p>
            <a:endParaRPr lang="en-US" b="1" i="1" dirty="0"/>
          </a:p>
        </p:txBody>
      </p:sp>
    </p:spTree>
    <p:extLst>
      <p:ext uri="{BB962C8B-B14F-4D97-AF65-F5344CB8AC3E}">
        <p14:creationId xmlns:p14="http://schemas.microsoft.com/office/powerpoint/2010/main" val="3461795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to="" calcmode="lin" valueType="num">
                                      <p:cBhvr>
                                        <p:cTn id="17" dur="1" fill="hold"/>
                                        <p:tgtEl>
                                          <p:spTgt spid="5">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to="" calcmode="lin" valueType="num">
                                      <p:cBhvr>
                                        <p:cTn id="22" dur="1" fill="hold"/>
                                        <p:tgtEl>
                                          <p:spTgt spid="5">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to="" calcmode="lin" valueType="num">
                                      <p:cBhvr>
                                        <p:cTn id="27" dur="1" fill="hold"/>
                                        <p:tgtEl>
                                          <p:spTgt spid="5">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to="" calcmode="lin" valueType="num">
                                      <p:cBhvr>
                                        <p:cTn id="32" dur="1" fill="hold"/>
                                        <p:tgtEl>
                                          <p:spTgt spid="5">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to="" calcmode="lin" valueType="num">
                                      <p:cBhvr>
                                        <p:cTn id="37" dur="1" fill="hold"/>
                                        <p:tgtEl>
                                          <p:spTgt spid="5">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to="" calcmode="lin" valueType="num">
                                      <p:cBhvr>
                                        <p:cTn id="42" dur="1" fill="hold"/>
                                        <p:tgtEl>
                                          <p:spTgt spid="5">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 to="" calcmode="lin" valueType="num">
                                      <p:cBhvr>
                                        <p:cTn id="47" dur="1" fill="hold"/>
                                        <p:tgtEl>
                                          <p:spTgt spid="5">
                                            <p:txEl>
                                              <p:pRg st="6" end="6"/>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 to="" calcmode="lin" valueType="num">
                                      <p:cBhvr>
                                        <p:cTn id="5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 y="5334000"/>
            <a:ext cx="9169637" cy="1905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http://img.breakingmuscle.com/sites/default/files/imagecache/full_width/images/bydate/20130327/shutterstock809311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1" y="-457200"/>
            <a:ext cx="9157887" cy="61052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cstate="print"/>
          <a:srcRect l="28109"/>
          <a:stretch>
            <a:fillRect/>
          </a:stretch>
        </p:blipFill>
        <p:spPr bwMode="auto">
          <a:xfrm>
            <a:off x="3333925" y="4343400"/>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26" name="Picture 2" descr="http://upload.wikimedia.org/wikipedia/commons/9/96/Wheat_P12108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838200"/>
            <a:ext cx="3733800" cy="2895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s://lh4.googleusercontent.com/OegR8lJi__HpX9LnbJj3C42J46Vqj7RTHq5RLq9H4MwpAIeEqGHNRF_pgTmNcweeT36eTQ3QuHWXhJ56VuuQCEldPKCcQ8RdpSkoD3X_b8CxjeH07_RttjrM0HmfYwve6w"/>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t="5478" b="25147"/>
          <a:stretch/>
        </p:blipFill>
        <p:spPr bwMode="auto">
          <a:xfrm>
            <a:off x="4780548" y="769937"/>
            <a:ext cx="3830052" cy="3032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52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895600"/>
            <a:ext cx="9144000" cy="3962400"/>
          </a:xfrm>
        </p:spPr>
        <p:txBody>
          <a:bodyPr>
            <a:normAutofit/>
          </a:bodyPr>
          <a:lstStyle/>
          <a:p>
            <a:r>
              <a:rPr lang="en-US" sz="5400" i="1" dirty="0" smtClean="0">
                <a:effectLst>
                  <a:glow rad="101600">
                    <a:schemeClr val="bg1">
                      <a:alpha val="60000"/>
                    </a:schemeClr>
                  </a:glow>
                </a:effectLst>
              </a:rPr>
              <a:t>“I know thy works…”</a:t>
            </a:r>
            <a:endParaRPr lang="en-US" sz="5400" i="1" dirty="0">
              <a:effectLst>
                <a:glow rad="101600">
                  <a:schemeClr val="bg1">
                    <a:alpha val="60000"/>
                  </a:schemeClr>
                </a:glow>
              </a:effectLst>
            </a:endParaRPr>
          </a:p>
        </p:txBody>
      </p:sp>
      <p:pic>
        <p:nvPicPr>
          <p:cNvPr id="16"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403245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4114800"/>
            <a:ext cx="8915400" cy="923330"/>
          </a:xfrm>
          <a:prstGeom prst="rect">
            <a:avLst/>
          </a:prstGeom>
        </p:spPr>
        <p:txBody>
          <a:bodyPr wrap="square">
            <a:spAutoFit/>
          </a:bodyPr>
          <a:lstStyle/>
          <a:p>
            <a:pPr algn="ctr"/>
            <a:r>
              <a:rPr lang="en-US" sz="5400" i="1" dirty="0" smtClean="0">
                <a:effectLst>
                  <a:glow rad="101600">
                    <a:schemeClr val="bg1">
                      <a:alpha val="60000"/>
                    </a:schemeClr>
                  </a:glow>
                </a:effectLst>
              </a:rPr>
              <a:t>“I know thy charity…”</a:t>
            </a:r>
            <a:endParaRPr lang="en-US" sz="5400" dirty="0"/>
          </a:p>
        </p:txBody>
      </p:sp>
      <p:pic>
        <p:nvPicPr>
          <p:cNvPr id="11"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864071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sp>
        <p:nvSpPr>
          <p:cNvPr id="18" name="Title 17"/>
          <p:cNvSpPr>
            <a:spLocks noGrp="1"/>
          </p:cNvSpPr>
          <p:nvPr>
            <p:ph type="title"/>
          </p:nvPr>
        </p:nvSpPr>
        <p:spPr>
          <a:xfrm>
            <a:off x="0" y="2895600"/>
            <a:ext cx="9144000" cy="3581400"/>
          </a:xfrm>
        </p:spPr>
        <p:txBody>
          <a:bodyPr>
            <a:normAutofit/>
          </a:bodyPr>
          <a:lstStyle/>
          <a:p>
            <a:r>
              <a:rPr lang="en-US" sz="5400" i="1" dirty="0" smtClean="0">
                <a:effectLst>
                  <a:glow rad="101600">
                    <a:schemeClr val="bg1">
                      <a:alpha val="60000"/>
                    </a:schemeClr>
                  </a:glow>
                </a:effectLst>
              </a:rPr>
              <a:t>“I know thy service…”</a:t>
            </a:r>
            <a:endParaRPr lang="en-US" sz="5400" i="1" dirty="0">
              <a:effectLst>
                <a:glow rad="101600">
                  <a:schemeClr val="bg1">
                    <a:alpha val="60000"/>
                  </a:schemeClr>
                </a:glow>
              </a:effectLst>
            </a:endParaRPr>
          </a:p>
        </p:txBody>
      </p:sp>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242095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2971800"/>
            <a:ext cx="8382000" cy="3886200"/>
          </a:xfrm>
        </p:spPr>
        <p:txBody>
          <a:bodyPr>
            <a:normAutofit/>
          </a:bodyPr>
          <a:lstStyle/>
          <a:p>
            <a:r>
              <a:rPr lang="en-US" sz="5400" i="1" dirty="0" smtClean="0">
                <a:effectLst>
                  <a:glow rad="101600">
                    <a:schemeClr val="bg1">
                      <a:alpha val="60000"/>
                    </a:schemeClr>
                  </a:glow>
                </a:effectLst>
              </a:rPr>
              <a:t>“I know your faith…”</a:t>
            </a:r>
            <a:endParaRPr lang="en-US" sz="5400" i="1" dirty="0">
              <a:effectLst>
                <a:glow rad="101600">
                  <a:schemeClr val="bg1">
                    <a:alpha val="60000"/>
                  </a:schemeClr>
                </a:glow>
              </a:effectLst>
            </a:endParaRPr>
          </a:p>
        </p:txBody>
      </p:sp>
      <p:pic>
        <p:nvPicPr>
          <p:cNvPr id="16"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785839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209800"/>
            <a:ext cx="8305800" cy="4648200"/>
          </a:xfrm>
        </p:spPr>
        <p:txBody>
          <a:bodyPr>
            <a:normAutofit/>
          </a:bodyPr>
          <a:lstStyle/>
          <a:p>
            <a:r>
              <a:rPr lang="en-US" sz="5400" i="1" dirty="0" smtClean="0">
                <a:effectLst>
                  <a:glow rad="101600">
                    <a:schemeClr val="bg1">
                      <a:alpha val="60000"/>
                    </a:schemeClr>
                  </a:glow>
                </a:effectLst>
              </a:rPr>
              <a:t>“I know your patience…”</a:t>
            </a:r>
            <a:endParaRPr lang="en-US" sz="5400" i="1" dirty="0">
              <a:effectLst>
                <a:glow rad="101600">
                  <a:schemeClr val="bg1">
                    <a:alpha val="60000"/>
                  </a:schemeClr>
                </a:glow>
              </a:effectLst>
            </a:endParaRPr>
          </a:p>
        </p:txBody>
      </p:sp>
      <p:pic>
        <p:nvPicPr>
          <p:cNvPr id="8"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65913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1411480" y="21364"/>
            <a:ext cx="6629400" cy="6858000"/>
          </a:xfrm>
          <a:prstGeom prst="rect">
            <a:avLst/>
          </a:prstGeom>
          <a:noFill/>
        </p:spPr>
      </p:pic>
    </p:spTree>
    <p:extLst>
      <p:ext uri="{BB962C8B-B14F-4D97-AF65-F5344CB8AC3E}">
        <p14:creationId xmlns:p14="http://schemas.microsoft.com/office/powerpoint/2010/main" val="22693623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352800"/>
            <a:ext cx="7467600" cy="3505200"/>
          </a:xfrm>
        </p:spPr>
        <p:txBody>
          <a:bodyPr>
            <a:normAutofit/>
          </a:bodyPr>
          <a:lstStyle/>
          <a:p>
            <a:r>
              <a:rPr lang="en-US" sz="5400" i="1" dirty="0" smtClean="0">
                <a:effectLst>
                  <a:glow rad="101600">
                    <a:schemeClr val="bg1">
                      <a:alpha val="60000"/>
                    </a:schemeClr>
                  </a:glow>
                </a:effectLst>
              </a:rPr>
              <a:t>“I know thy works; and the last to be more than the first…”</a:t>
            </a:r>
            <a:endParaRPr lang="en-US" sz="5400" i="1" dirty="0">
              <a:effectLst>
                <a:glow rad="101600">
                  <a:schemeClr val="bg1">
                    <a:alpha val="60000"/>
                  </a:schemeClr>
                </a:glow>
              </a:effectLst>
            </a:endParaRPr>
          </a:p>
        </p:txBody>
      </p:sp>
      <p:pic>
        <p:nvPicPr>
          <p:cNvPr id="14"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497285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352800"/>
            <a:ext cx="7467600" cy="3505200"/>
          </a:xfrm>
        </p:spPr>
        <p:txBody>
          <a:bodyPr>
            <a:normAutofit/>
          </a:bodyPr>
          <a:lstStyle/>
          <a:p>
            <a:r>
              <a:rPr lang="en-US" sz="5400" i="1" dirty="0" smtClean="0">
                <a:effectLst>
                  <a:glow rad="101600">
                    <a:schemeClr val="bg1">
                      <a:alpha val="60000"/>
                    </a:schemeClr>
                  </a:glow>
                </a:effectLst>
              </a:rPr>
              <a:t>“Notwithstanding I have a few things against thee…”</a:t>
            </a:r>
            <a:endParaRPr lang="en-US" sz="5400" i="1" dirty="0">
              <a:effectLst>
                <a:glow rad="101600">
                  <a:schemeClr val="bg1">
                    <a:alpha val="60000"/>
                  </a:schemeClr>
                </a:glow>
              </a:effectLst>
            </a:endParaRPr>
          </a:p>
        </p:txBody>
      </p:sp>
      <p:pic>
        <p:nvPicPr>
          <p:cNvPr id="14" name="Picture 2" descr="C:\Users\Ptr. Daniel White\Desktop\Bible pictures\Jesus\jesus_easy.JPG"/>
          <p:cNvPicPr>
            <a:picLocks noChangeAspect="1" noChangeArrowheads="1"/>
          </p:cNvPicPr>
          <p:nvPr/>
        </p:nvPicPr>
        <p:blipFill>
          <a:blip r:embed="rId3" cstate="print">
            <a:lum bright="-10000"/>
          </a:blip>
          <a:srcRect t="868" r="23654" b="49132"/>
          <a:stretch>
            <a:fillRect/>
          </a:stretch>
        </p:blipFill>
        <p:spPr bwMode="auto">
          <a:xfrm>
            <a:off x="0" y="0"/>
            <a:ext cx="3505200" cy="3505200"/>
          </a:xfrm>
          <a:prstGeom prst="ellipse">
            <a:avLst/>
          </a:prstGeom>
          <a:ln>
            <a:noFill/>
          </a:ln>
          <a:effectLst>
            <a:softEdge rad="112500"/>
          </a:effectLst>
        </p:spPr>
      </p:pic>
      <p:pic>
        <p:nvPicPr>
          <p:cNvPr id="4" name="Picture 3"/>
          <p:cNvPicPr>
            <a:picLocks noChangeAspect="1" noChangeArrowheads="1"/>
          </p:cNvPicPr>
          <p:nvPr/>
        </p:nvPicPr>
        <p:blipFill>
          <a:blip r:embed="rId4" cstate="print"/>
          <a:srcRect l="28109"/>
          <a:stretch>
            <a:fillRect/>
          </a:stretch>
        </p:blipFill>
        <p:spPr bwMode="auto">
          <a:xfrm>
            <a:off x="5943600" y="599184"/>
            <a:ext cx="2501783" cy="23068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37116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28109"/>
          <a:stretch>
            <a:fillRect/>
          </a:stretch>
        </p:blipFill>
        <p:spPr bwMode="auto">
          <a:xfrm>
            <a:off x="875762" y="0"/>
            <a:ext cx="7506238" cy="6921312"/>
          </a:xfrm>
          <a:prstGeom prst="rect">
            <a:avLst/>
          </a:prstGeom>
          <a:noFill/>
          <a:ln w="9525">
            <a:noFill/>
            <a:miter lim="800000"/>
            <a:headEnd/>
            <a:tailEnd/>
          </a:ln>
          <a:effectLst/>
        </p:spPr>
      </p:pic>
      <p:pic>
        <p:nvPicPr>
          <p:cNvPr id="5122" name="Picture 2" descr="C:\Users\Ptr. Daniel White\Desktop\Bible pictures\Prophecy pictures\prophecy pictures\faces\1 Dad's Pix.jpg"/>
          <p:cNvPicPr>
            <a:picLocks noChangeAspect="1" noChangeArrowheads="1"/>
          </p:cNvPicPr>
          <p:nvPr/>
        </p:nvPicPr>
        <p:blipFill>
          <a:blip r:embed="rId4" cstate="print"/>
          <a:srcRect/>
          <a:stretch>
            <a:fillRect/>
          </a:stretch>
        </p:blipFill>
        <p:spPr bwMode="auto">
          <a:xfrm>
            <a:off x="5486400" y="0"/>
            <a:ext cx="2709757"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itle 3"/>
          <p:cNvSpPr>
            <a:spLocks noGrp="1"/>
          </p:cNvSpPr>
          <p:nvPr>
            <p:ph type="title"/>
          </p:nvPr>
        </p:nvSpPr>
        <p:spPr>
          <a:xfrm>
            <a:off x="914400" y="3581400"/>
            <a:ext cx="7391400" cy="3124200"/>
          </a:xfrm>
        </p:spPr>
        <p:txBody>
          <a:bodyPr>
            <a:normAutofit/>
          </a:bodyPr>
          <a:lstStyle/>
          <a:p>
            <a:r>
              <a:rPr lang="en-US" i="1" dirty="0" smtClean="0">
                <a:effectLst>
                  <a:glow rad="101600">
                    <a:schemeClr val="bg1">
                      <a:alpha val="60000"/>
                    </a:schemeClr>
                  </a:glow>
                </a:effectLst>
              </a:rPr>
              <a:t>“…thou sufferest that woman Jezebel, which calleth herself a prophetess, to teach.”</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844203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backgrounds\wall paper\Abstract-Red-5037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6" name="Picture 2"/>
          <p:cNvPicPr>
            <a:picLocks noChangeAspect="1" noChangeArrowheads="1"/>
          </p:cNvPicPr>
          <p:nvPr/>
        </p:nvPicPr>
        <p:blipFill>
          <a:blip r:embed="rId4" cstate="print"/>
          <a:srcRect l="27055" b="1275"/>
          <a:stretch>
            <a:fillRect/>
          </a:stretch>
        </p:blipFill>
        <p:spPr bwMode="auto">
          <a:xfrm>
            <a:off x="5410200" y="3429000"/>
            <a:ext cx="3352800" cy="29718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b="1" dirty="0" smtClean="0">
                <a:solidFill>
                  <a:schemeClr val="bg1"/>
                </a:solidFill>
              </a:rPr>
              <a:t>Woman Preachers</a:t>
            </a:r>
            <a:endParaRPr lang="en-US" b="1" dirty="0">
              <a:solidFill>
                <a:schemeClr val="bg1"/>
              </a:solidFill>
            </a:endParaRPr>
          </a:p>
        </p:txBody>
      </p:sp>
      <p:sp>
        <p:nvSpPr>
          <p:cNvPr id="3" name="Content Placeholder 2"/>
          <p:cNvSpPr>
            <a:spLocks noGrp="1"/>
          </p:cNvSpPr>
          <p:nvPr>
            <p:ph idx="1"/>
          </p:nvPr>
        </p:nvSpPr>
        <p:spPr>
          <a:xfrm>
            <a:off x="-228600" y="2133600"/>
            <a:ext cx="8915400" cy="4724400"/>
          </a:xfrm>
        </p:spPr>
        <p:txBody>
          <a:bodyPr>
            <a:noAutofit/>
          </a:bodyPr>
          <a:lstStyle/>
          <a:p>
            <a:pPr>
              <a:buNone/>
            </a:pPr>
            <a:r>
              <a:rPr lang="en-US" i="1" dirty="0" smtClean="0">
                <a:solidFill>
                  <a:srgbClr val="FFC000"/>
                </a:solidFill>
                <a:effectLst>
                  <a:glow rad="101600">
                    <a:schemeClr val="bg1">
                      <a:alpha val="60000"/>
                    </a:schemeClr>
                  </a:glow>
                </a:effectLst>
              </a:rPr>
              <a:t>   “I suffer not a woman to teach,                               nor to usurp authority over                                            the  man, but to be in silence.”</a:t>
            </a:r>
          </a:p>
          <a:p>
            <a:pPr>
              <a:buNone/>
            </a:pPr>
            <a:r>
              <a:rPr lang="en-US" i="1" dirty="0" smtClean="0">
                <a:solidFill>
                  <a:srgbClr val="FFC000"/>
                </a:solidFill>
                <a:effectLst>
                  <a:glow rad="101600">
                    <a:schemeClr val="bg1">
                      <a:alpha val="60000"/>
                    </a:schemeClr>
                  </a:glow>
                </a:effectLst>
              </a:rPr>
              <a:t>   “Let the women keep silence in </a:t>
            </a:r>
          </a:p>
          <a:p>
            <a:pPr>
              <a:buNone/>
            </a:pPr>
            <a:r>
              <a:rPr lang="en-US" i="1" dirty="0" smtClean="0">
                <a:solidFill>
                  <a:srgbClr val="FFC000"/>
                </a:solidFill>
                <a:effectLst>
                  <a:glow rad="101600">
                    <a:schemeClr val="bg1">
                      <a:alpha val="60000"/>
                    </a:schemeClr>
                  </a:glow>
                </a:effectLst>
              </a:rPr>
              <a:t>    the churches: for it is not                                        permitted unto them to speak.”</a:t>
            </a:r>
          </a:p>
          <a:p>
            <a:pPr>
              <a:buNone/>
            </a:pPr>
            <a:r>
              <a:rPr lang="en-US" i="1" dirty="0" smtClean="0">
                <a:solidFill>
                  <a:srgbClr val="FFC000"/>
                </a:solidFill>
                <a:effectLst>
                  <a:glow rad="101600">
                    <a:schemeClr val="bg1">
                      <a:alpha val="60000"/>
                    </a:schemeClr>
                  </a:glow>
                </a:effectLst>
              </a:rPr>
              <a:t>    “A Bishop must be the husband</a:t>
            </a:r>
          </a:p>
          <a:p>
            <a:pPr>
              <a:buNone/>
            </a:pPr>
            <a:r>
              <a:rPr lang="en-US" i="1" dirty="0" smtClean="0">
                <a:solidFill>
                  <a:srgbClr val="FFC000"/>
                </a:solidFill>
                <a:effectLst>
                  <a:glow rad="101600">
                    <a:schemeClr val="bg1">
                      <a:alpha val="60000"/>
                    </a:schemeClr>
                  </a:glow>
                </a:effectLst>
              </a:rPr>
              <a:t>     of one wife.”</a:t>
            </a:r>
          </a:p>
          <a:p>
            <a:pPr>
              <a:buNone/>
            </a:pPr>
            <a:r>
              <a:rPr lang="en-US" dirty="0" smtClean="0"/>
              <a:t>     </a:t>
            </a:r>
            <a:endParaRPr lang="en-US" dirty="0"/>
          </a:p>
        </p:txBody>
      </p:sp>
      <p:pic>
        <p:nvPicPr>
          <p:cNvPr id="5" name="Picture 2" descr="C:\Users\Ptr. Daniel White\Desktop\Bible pictures\Prophecy pictures\prophecy pictures\faces\1 Dad's Pix.jpg"/>
          <p:cNvPicPr>
            <a:picLocks noChangeAspect="1" noChangeArrowheads="1"/>
          </p:cNvPicPr>
          <p:nvPr/>
        </p:nvPicPr>
        <p:blipFill>
          <a:blip r:embed="rId5" cstate="print"/>
          <a:srcRect/>
          <a:stretch>
            <a:fillRect/>
          </a:stretch>
        </p:blipFill>
        <p:spPr bwMode="auto">
          <a:xfrm>
            <a:off x="5943600" y="3505200"/>
            <a:ext cx="2362200" cy="2834640"/>
          </a:xfrm>
          <a:prstGeom prst="rect">
            <a:avLst/>
          </a:prstGeom>
          <a:ln>
            <a:noFill/>
          </a:ln>
          <a:effectLst>
            <a:softEdge rad="112500"/>
          </a:effectLst>
        </p:spPr>
      </p:pic>
      <p:pic>
        <p:nvPicPr>
          <p:cNvPr id="6147" name="Picture 3" descr="C:\Users\Ptr. Daniel White\Desktop\Bible pictures\Prophecy pictures\prophecy pictures\faces\scan0002.jpg"/>
          <p:cNvPicPr>
            <a:picLocks noChangeAspect="1" noChangeArrowheads="1"/>
          </p:cNvPicPr>
          <p:nvPr/>
        </p:nvPicPr>
        <p:blipFill>
          <a:blip r:embed="rId6" cstate="print"/>
          <a:srcRect l="4589" r="3633" b="768"/>
          <a:stretch>
            <a:fillRect/>
          </a:stretch>
        </p:blipFill>
        <p:spPr bwMode="auto">
          <a:xfrm>
            <a:off x="304800" y="228600"/>
            <a:ext cx="1524000"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224307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1000"/>
                                        <p:tgtEl>
                                          <p:spTgt spid="6147"/>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p:cTn id="2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1" end="1"/>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7"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8" dur="1000"/>
                                        <p:tgtEl>
                                          <p:spTgt spid="3">
                                            <p:txEl>
                                              <p:pRg st="3" end="3"/>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28109"/>
          <a:stretch>
            <a:fillRect/>
          </a:stretch>
        </p:blipFill>
        <p:spPr bwMode="auto">
          <a:xfrm>
            <a:off x="875762" y="0"/>
            <a:ext cx="7506238" cy="6921312"/>
          </a:xfrm>
          <a:prstGeom prst="rect">
            <a:avLst/>
          </a:prstGeom>
          <a:noFill/>
          <a:ln w="9525">
            <a:noFill/>
            <a:miter lim="800000"/>
            <a:headEnd/>
            <a:tailEnd/>
          </a:ln>
          <a:effectLst/>
        </p:spPr>
      </p:pic>
      <p:pic>
        <p:nvPicPr>
          <p:cNvPr id="5122" name="Picture 2" descr="C:\Users\Ptr. Daniel White\Desktop\Bible pictures\Prophecy pictures\prophecy pictures\faces\1 Dad's Pix.jpg"/>
          <p:cNvPicPr>
            <a:picLocks noChangeAspect="1" noChangeArrowheads="1"/>
          </p:cNvPicPr>
          <p:nvPr/>
        </p:nvPicPr>
        <p:blipFill>
          <a:blip r:embed="rId4" cstate="print"/>
          <a:srcRect/>
          <a:stretch>
            <a:fillRect/>
          </a:stretch>
        </p:blipFill>
        <p:spPr bwMode="auto">
          <a:xfrm>
            <a:off x="5486400" y="0"/>
            <a:ext cx="2709757"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itle 3"/>
          <p:cNvSpPr>
            <a:spLocks noGrp="1"/>
          </p:cNvSpPr>
          <p:nvPr>
            <p:ph type="title"/>
          </p:nvPr>
        </p:nvSpPr>
        <p:spPr>
          <a:xfrm>
            <a:off x="914400" y="3581400"/>
            <a:ext cx="7391400" cy="3124200"/>
          </a:xfrm>
        </p:spPr>
        <p:txBody>
          <a:bodyPr>
            <a:normAutofit/>
          </a:bodyPr>
          <a:lstStyle/>
          <a:p>
            <a:r>
              <a:rPr lang="en-US" i="1" dirty="0" smtClean="0">
                <a:effectLst>
                  <a:glow rad="101600">
                    <a:schemeClr val="bg1">
                      <a:alpha val="60000"/>
                    </a:schemeClr>
                  </a:glow>
                </a:effectLst>
              </a:rPr>
              <a:t>“…and to seduce my servants to commit fornication....”</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551925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Prophecy pictures\prophecy pictures\faces\1 Dad's Pix.jpg"/>
          <p:cNvPicPr>
            <a:picLocks noChangeAspect="1" noChangeArrowheads="1"/>
          </p:cNvPicPr>
          <p:nvPr/>
        </p:nvPicPr>
        <p:blipFill>
          <a:blip r:embed="rId3" cstate="print"/>
          <a:srcRect/>
          <a:stretch>
            <a:fillRect/>
          </a:stretch>
        </p:blipFill>
        <p:spPr bwMode="auto">
          <a:xfrm>
            <a:off x="6096000" y="228600"/>
            <a:ext cx="2740025"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5"/>
          <p:cNvSpPr>
            <a:spLocks noGrp="1"/>
          </p:cNvSpPr>
          <p:nvPr>
            <p:ph type="title"/>
          </p:nvPr>
        </p:nvSpPr>
        <p:spPr>
          <a:xfrm>
            <a:off x="152400" y="0"/>
            <a:ext cx="5791200" cy="3962400"/>
          </a:xfrm>
        </p:spPr>
        <p:txBody>
          <a:bodyPr>
            <a:normAutofit/>
          </a:bodyPr>
          <a:lstStyle/>
          <a:p>
            <a:r>
              <a:rPr lang="en-US" sz="4800" i="1" dirty="0" smtClean="0">
                <a:effectLst>
                  <a:glow rad="101600">
                    <a:schemeClr val="bg1">
                      <a:alpha val="60000"/>
                    </a:schemeClr>
                  </a:glow>
                </a:effectLst>
              </a:rPr>
              <a:t>“Turning the grace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of God into lasciviousness…”</a:t>
            </a:r>
            <a:br>
              <a:rPr lang="en-US" sz="4800" i="1" dirty="0" smtClean="0">
                <a:effectLst>
                  <a:glow rad="101600">
                    <a:schemeClr val="bg1">
                      <a:alpha val="60000"/>
                    </a:schemeClr>
                  </a:glow>
                </a:effectLst>
              </a:rPr>
            </a:br>
            <a:endParaRPr lang="en-US" sz="4800" i="1" dirty="0">
              <a:effectLst>
                <a:glow rad="101600">
                  <a:schemeClr val="bg1">
                    <a:alpha val="60000"/>
                  </a:schemeClr>
                </a:glow>
              </a:effectLst>
            </a:endParaRPr>
          </a:p>
        </p:txBody>
      </p:sp>
      <p:pic>
        <p:nvPicPr>
          <p:cNvPr id="46082" name="Picture 2" descr="http://3.bp.blogspot.com/-kHAvzJNCyZU/UsINX6Rx10I/AAAAAAAASJI/GFk4o0XIPY4/s1600/Spirituality600.jpg"/>
          <p:cNvPicPr>
            <a:picLocks noChangeAspect="1" noChangeArrowheads="1"/>
          </p:cNvPicPr>
          <p:nvPr/>
        </p:nvPicPr>
        <p:blipFill>
          <a:blip r:embed="rId4" cstate="print"/>
          <a:srcRect/>
          <a:stretch>
            <a:fillRect/>
          </a:stretch>
        </p:blipFill>
        <p:spPr bwMode="auto">
          <a:xfrm>
            <a:off x="685800" y="3276600"/>
            <a:ext cx="5715000" cy="3086101"/>
          </a:xfrm>
          <a:prstGeom prst="rect">
            <a:avLst/>
          </a:prstGeom>
          <a:noFill/>
        </p:spPr>
      </p:pic>
    </p:spTree>
    <p:extLst>
      <p:ext uri="{BB962C8B-B14F-4D97-AF65-F5344CB8AC3E}">
        <p14:creationId xmlns:p14="http://schemas.microsoft.com/office/powerpoint/2010/main" val="2010511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28600"/>
            <a:ext cx="97536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590800" y="0"/>
            <a:ext cx="6553200" cy="6858000"/>
          </a:xfrm>
        </p:spPr>
        <p:txBody>
          <a:bodyPr/>
          <a:lstStyle/>
          <a:p>
            <a:r>
              <a:rPr lang="en-US" u="sng" dirty="0" smtClean="0">
                <a:effectLst>
                  <a:glow rad="101600">
                    <a:schemeClr val="bg1">
                      <a:alpha val="60000"/>
                    </a:schemeClr>
                  </a:glow>
                </a:effectLst>
              </a:rPr>
              <a:t>Concupiscence</a:t>
            </a:r>
            <a:r>
              <a:rPr lang="en-US" i="1" dirty="0" smtClean="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 7:8; Col. 3:5; I Thess. 4:5</a:t>
            </a:r>
          </a:p>
          <a:p>
            <a:pPr>
              <a:buNone/>
            </a:pPr>
            <a:r>
              <a:rPr lang="en-US" i="1" dirty="0" smtClean="0">
                <a:solidFill>
                  <a:srgbClr val="FFFF00"/>
                </a:solidFill>
                <a:effectLst>
                  <a:glow rad="101600">
                    <a:schemeClr val="bg1">
                      <a:alpha val="60000"/>
                    </a:schemeClr>
                  </a:glow>
                </a:effectLst>
              </a:rPr>
              <a:t>     A stronger than normal desire for sexual fulfillment.</a:t>
            </a:r>
          </a:p>
          <a:p>
            <a:pPr>
              <a:buFont typeface="Arial" charset="0"/>
              <a:buChar char="•"/>
            </a:pPr>
            <a:r>
              <a:rPr lang="en-US" u="sng" dirty="0" smtClean="0">
                <a:effectLst>
                  <a:glow rad="101600">
                    <a:schemeClr val="bg1">
                      <a:alpha val="60000"/>
                    </a:schemeClr>
                  </a:glow>
                </a:effectLst>
              </a:rPr>
              <a:t>Defrauding</a:t>
            </a:r>
            <a:r>
              <a:rPr lang="en-US" i="1" dirty="0" smtClean="0">
                <a:effectLst>
                  <a:glow rad="101600">
                    <a:schemeClr val="bg1">
                      <a:alpha val="60000"/>
                    </a:schemeClr>
                  </a:glow>
                </a:effectLst>
              </a:rPr>
              <a:t> – I Cor. 7:5; I Thess. 4:6</a:t>
            </a:r>
          </a:p>
          <a:p>
            <a:pPr>
              <a:buNone/>
            </a:pPr>
            <a:r>
              <a:rPr lang="en-US" i="1" dirty="0" smtClean="0">
                <a:solidFill>
                  <a:srgbClr val="FFFF00"/>
                </a:solidFill>
                <a:effectLst>
                  <a:glow rad="101600">
                    <a:schemeClr val="bg1">
                      <a:alpha val="60000"/>
                    </a:schemeClr>
                  </a:glow>
                </a:effectLst>
              </a:rPr>
              <a:t>    To deprive of rights, to rob, cheat, defile.</a:t>
            </a:r>
          </a:p>
          <a:p>
            <a:pPr>
              <a:buFont typeface="Arial" charset="0"/>
              <a:buChar char="•"/>
            </a:pPr>
            <a:r>
              <a:rPr lang="en-US" u="sng" dirty="0" smtClean="0">
                <a:effectLst>
                  <a:glow rad="101600">
                    <a:schemeClr val="bg1">
                      <a:alpha val="60000"/>
                    </a:schemeClr>
                  </a:glow>
                </a:effectLst>
              </a:rPr>
              <a:t>Lust</a:t>
            </a:r>
            <a:r>
              <a:rPr lang="en-US" i="1" dirty="0" smtClean="0">
                <a:effectLst>
                  <a:glow rad="101600">
                    <a:schemeClr val="bg1">
                      <a:alpha val="60000"/>
                    </a:schemeClr>
                  </a:glow>
                </a:effectLst>
              </a:rPr>
              <a:t> – Rom. 6:12; 13:14; I Pet. 2:11</a:t>
            </a:r>
          </a:p>
          <a:p>
            <a:pPr>
              <a:buNone/>
            </a:pPr>
            <a:r>
              <a:rPr lang="en-US" i="1" dirty="0" smtClean="0">
                <a:solidFill>
                  <a:srgbClr val="FFFF00"/>
                </a:solidFill>
                <a:effectLst>
                  <a:glow rad="101600">
                    <a:schemeClr val="bg1">
                      <a:alpha val="60000"/>
                    </a:schemeClr>
                  </a:glow>
                </a:effectLst>
              </a:rPr>
              <a:t>    An intense desire especially sexual desire. To long after “Lust not after her beauty in thy heart.” – Prov.6:25</a:t>
            </a:r>
          </a:p>
        </p:txBody>
      </p:sp>
      <p:pic>
        <p:nvPicPr>
          <p:cNvPr id="180227"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extLst>
      <p:ext uri="{BB962C8B-B14F-4D97-AF65-F5344CB8AC3E}">
        <p14:creationId xmlns:p14="http://schemas.microsoft.com/office/powerpoint/2010/main" val="4099443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to="" calcmode="lin" valueType="num">
                                      <p:cBhvr>
                                        <p:cTn id="7" dur="1" fill="hold"/>
                                        <p:tgtEl>
                                          <p:spTgt spid="3">
                                            <p:txEl>
                                              <p:pRg st="4" end="4"/>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 to="" calcmode="lin" valueType="num">
                                      <p:cBhvr>
                                        <p:cTn id="10" dur="1" fill="hold"/>
                                        <p:tgtEl>
                                          <p:spTgt spid="3">
                                            <p:txEl>
                                              <p:pRg st="5" end="5"/>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to="" calcmode="lin" valueType="num">
                                      <p:cBhvr>
                                        <p:cTn id="23" dur="1" fill="hold"/>
                                        <p:tgtEl>
                                          <p:spTgt spid="3">
                                            <p:txEl>
                                              <p:pRg st="0" end="0"/>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to="" calcmode="lin" valueType="num">
                                      <p:cBhvr>
                                        <p:cTn id="26"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381000"/>
            <a:ext cx="101346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438400" y="0"/>
            <a:ext cx="6705600" cy="6858000"/>
          </a:xfrm>
        </p:spPr>
        <p:txBody>
          <a:bodyPr/>
          <a:lstStyle/>
          <a:p>
            <a:r>
              <a:rPr lang="en-US" u="sng" dirty="0" smtClean="0">
                <a:effectLst>
                  <a:glow rad="101600">
                    <a:schemeClr val="bg1">
                      <a:alpha val="60000"/>
                    </a:schemeClr>
                  </a:glow>
                </a:effectLst>
              </a:rPr>
              <a:t>Reprobation </a:t>
            </a:r>
            <a:r>
              <a:rPr lang="en-US" dirty="0" smtClean="0">
                <a:effectLst>
                  <a:glow rad="101600">
                    <a:schemeClr val="bg1">
                      <a:alpha val="60000"/>
                    </a:schemeClr>
                  </a:glow>
                </a:effectLst>
              </a:rPr>
              <a:t>(perversion) – </a:t>
            </a:r>
            <a:r>
              <a:rPr lang="en-US" i="1" dirty="0" smtClean="0">
                <a:effectLst>
                  <a:glow rad="101600">
                    <a:schemeClr val="bg1">
                      <a:alpha val="60000"/>
                    </a:schemeClr>
                  </a:glow>
                </a:effectLst>
              </a:rPr>
              <a:t>Rom. 1:28; II Tim. 3:8; Titus 1:16</a:t>
            </a:r>
          </a:p>
          <a:p>
            <a:pPr>
              <a:buNone/>
            </a:pP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Not stand the test, rejected; a mind of which God cannot approve. It is the rejection of God in ones mind resulting in the perversion of ones moral sense.</a:t>
            </a:r>
          </a:p>
          <a:p>
            <a:pPr>
              <a:buFont typeface="Arial" charset="0"/>
              <a:buChar char="•"/>
            </a:pPr>
            <a:r>
              <a:rPr lang="en-US" u="sng" dirty="0" smtClean="0">
                <a:effectLst>
                  <a:glow rad="101600">
                    <a:schemeClr val="bg1">
                      <a:alpha val="60000"/>
                    </a:schemeClr>
                  </a:glow>
                </a:effectLst>
              </a:rPr>
              <a:t>Lasciviousness</a:t>
            </a:r>
            <a:r>
              <a:rPr lang="en-US" i="1" dirty="0" smtClean="0">
                <a:effectLst>
                  <a:glow rad="101600">
                    <a:schemeClr val="bg1">
                      <a:alpha val="60000"/>
                    </a:schemeClr>
                  </a:glow>
                </a:effectLst>
              </a:rPr>
              <a:t> – II Cor. 12:21; Eph. 4:19; I Pet. 4:3</a:t>
            </a:r>
          </a:p>
          <a:p>
            <a:pPr>
              <a:buNone/>
            </a:pPr>
            <a:r>
              <a:rPr lang="en-US" i="1" dirty="0" smtClean="0">
                <a:solidFill>
                  <a:srgbClr val="FFFF00"/>
                </a:solidFill>
                <a:effectLst>
                  <a:glow rad="101600">
                    <a:schemeClr val="bg1">
                      <a:alpha val="60000"/>
                    </a:schemeClr>
                  </a:glow>
                </a:effectLst>
              </a:rPr>
              <a:t>    Absence of sexual restraint, indecency, expression of lewdness, vile, wicked, base</a:t>
            </a:r>
          </a:p>
        </p:txBody>
      </p:sp>
      <p:pic>
        <p:nvPicPr>
          <p:cNvPr id="5" name="Picture 3"/>
          <p:cNvPicPr>
            <a:picLocks noChangeAspect="1" noChangeArrowheads="1"/>
          </p:cNvPicPr>
          <p:nvPr/>
        </p:nvPicPr>
        <p:blipFill>
          <a:blip r:embed="rId3" cstate="print"/>
          <a:srcRect/>
          <a:stretch>
            <a:fillRect/>
          </a:stretch>
        </p:blipFill>
        <p:spPr bwMode="auto">
          <a:xfrm>
            <a:off x="152400" y="228600"/>
            <a:ext cx="1785180" cy="6477000"/>
          </a:xfrm>
          <a:prstGeom prst="rect">
            <a:avLst/>
          </a:prstGeom>
          <a:noFill/>
          <a:ln w="9525">
            <a:noFill/>
            <a:miter lim="800000"/>
            <a:headEnd/>
            <a:tailEnd/>
          </a:ln>
        </p:spPr>
      </p:pic>
    </p:spTree>
    <p:extLst>
      <p:ext uri="{BB962C8B-B14F-4D97-AF65-F5344CB8AC3E}">
        <p14:creationId xmlns:p14="http://schemas.microsoft.com/office/powerpoint/2010/main" val="412275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to="" calcmode="lin" valueType="num">
                                      <p:cBhvr>
                                        <p:cTn id="15" dur="1" fill="hold"/>
                                        <p:tgtEl>
                                          <p:spTgt spid="3">
                                            <p:txEl>
                                              <p:pRg st="0" end="0"/>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to="" calcmode="lin" valueType="num">
                                      <p:cBhvr>
                                        <p:cTn id="18"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477000"/>
          </a:xfrm>
        </p:spPr>
        <p:txBody>
          <a:bodyPr>
            <a:noAutofit/>
          </a:bodyPr>
          <a:lstStyle/>
          <a:p>
            <a:r>
              <a:rPr lang="en-US" sz="5400" i="1" dirty="0" smtClean="0"/>
              <a:t>	Sin is a monster of such awful mien,</a:t>
            </a:r>
            <a:br>
              <a:rPr lang="en-US" sz="5400" i="1" dirty="0" smtClean="0"/>
            </a:br>
            <a:r>
              <a:rPr lang="en-US" sz="5400" i="1" dirty="0" smtClean="0"/>
              <a:t>	That to be hated needs but to be seen,</a:t>
            </a:r>
            <a:br>
              <a:rPr lang="en-US" sz="5400" i="1" dirty="0" smtClean="0"/>
            </a:br>
            <a:r>
              <a:rPr lang="en-US" sz="5400" i="1" dirty="0" smtClean="0"/>
              <a:t>	But seen too oft, familiar with face,</a:t>
            </a:r>
            <a:br>
              <a:rPr lang="en-US" sz="5400" i="1" dirty="0" smtClean="0"/>
            </a:br>
            <a:r>
              <a:rPr lang="en-US" sz="5400" i="1" dirty="0" smtClean="0"/>
              <a:t>	We first endure, then pity, then embrace.</a:t>
            </a:r>
            <a:r>
              <a:rPr lang="en-US" sz="5400" dirty="0" smtClean="0"/>
              <a:t/>
            </a:r>
            <a:br>
              <a:rPr lang="en-US" sz="5400" dirty="0" smtClean="0"/>
            </a:br>
            <a:endParaRPr lang="en-US" sz="5400" dirty="0"/>
          </a:p>
        </p:txBody>
      </p:sp>
    </p:spTree>
    <p:extLst>
      <p:ext uri="{BB962C8B-B14F-4D97-AF65-F5344CB8AC3E}">
        <p14:creationId xmlns:p14="http://schemas.microsoft.com/office/powerpoint/2010/main" val="131375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http://www.twmuseums.org.uk/geisha/assets/images/microsites/C6975.jpg"/>
          <p:cNvPicPr>
            <a:picLocks noChangeAspect="1" noChangeArrowheads="1"/>
          </p:cNvPicPr>
          <p:nvPr/>
        </p:nvPicPr>
        <p:blipFill>
          <a:blip r:embed="rId2" cstate="print"/>
          <a:srcRect l="16387"/>
          <a:stretch>
            <a:fillRect/>
          </a:stretch>
        </p:blipFill>
        <p:spPr bwMode="auto">
          <a:xfrm>
            <a:off x="0" y="0"/>
            <a:ext cx="9144000" cy="6858000"/>
          </a:xfrm>
          <a:prstGeom prst="rect">
            <a:avLst/>
          </a:prstGeom>
          <a:noFill/>
        </p:spPr>
      </p:pic>
      <p:pic>
        <p:nvPicPr>
          <p:cNvPr id="183300" name="Picture 4" descr="http://www.kingjamesbibleonline.org/bible-images/hires/Genesis-Chapter-19-Lot-Flees-as-Sodom-and-Gomorrah-Burn.jpg"/>
          <p:cNvPicPr>
            <a:picLocks noChangeAspect="1" noChangeArrowheads="1"/>
          </p:cNvPicPr>
          <p:nvPr/>
        </p:nvPicPr>
        <p:blipFill>
          <a:blip r:embed="rId3" cstate="print"/>
          <a:srcRect/>
          <a:stretch>
            <a:fillRect/>
          </a:stretch>
        </p:blipFill>
        <p:spPr bwMode="auto">
          <a:xfrm>
            <a:off x="533400" y="609600"/>
            <a:ext cx="4143375" cy="5143501"/>
          </a:xfrm>
          <a:prstGeom prst="ellipse">
            <a:avLst/>
          </a:prstGeom>
          <a:ln>
            <a:noFill/>
          </a:ln>
          <a:effectLst>
            <a:softEdge rad="112500"/>
          </a:effectLst>
        </p:spPr>
      </p:pic>
      <p:sp>
        <p:nvSpPr>
          <p:cNvPr id="2" name="Title 1"/>
          <p:cNvSpPr>
            <a:spLocks noGrp="1"/>
          </p:cNvSpPr>
          <p:nvPr>
            <p:ph type="title"/>
          </p:nvPr>
        </p:nvSpPr>
        <p:spPr>
          <a:xfrm>
            <a:off x="4419600" y="152400"/>
            <a:ext cx="4495800" cy="6705600"/>
          </a:xfrm>
        </p:spPr>
        <p:txBody>
          <a:bodyPr>
            <a:normAutofit fontScale="90000"/>
          </a:bodyPr>
          <a:lstStyle/>
          <a:p>
            <a:r>
              <a:rPr lang="en-US" i="1" dirty="0" smtClean="0">
                <a:effectLst>
                  <a:glow rad="101600">
                    <a:schemeClr val="bg1">
                      <a:alpha val="60000"/>
                    </a:schemeClr>
                  </a:glow>
                </a:effectLst>
              </a:rPr>
              <a:t>“And turning the cities of Sodom and </a:t>
            </a:r>
            <a:r>
              <a:rPr lang="en-US" i="1" dirty="0" err="1" smtClean="0">
                <a:effectLst>
                  <a:glow rad="101600">
                    <a:schemeClr val="bg1">
                      <a:alpha val="60000"/>
                    </a:schemeClr>
                  </a:glow>
                </a:effectLst>
              </a:rPr>
              <a:t>Gomorrha</a:t>
            </a:r>
            <a:r>
              <a:rPr lang="en-US" i="1" dirty="0" smtClean="0">
                <a:effectLst>
                  <a:glow rad="101600">
                    <a:schemeClr val="bg1">
                      <a:alpha val="60000"/>
                    </a:schemeClr>
                  </a:glow>
                </a:effectLst>
              </a:rPr>
              <a:t> into ashes condemned them with an overthrow, making them an ensample unto those that after should live ungodly.” (II Pet. 2:6)</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529284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83300"/>
                                        </p:tgtEl>
                                        <p:attrNameLst>
                                          <p:attrName>style.visibility</p:attrName>
                                        </p:attrNameLst>
                                      </p:cBhvr>
                                      <p:to>
                                        <p:strVal val="visible"/>
                                      </p:to>
                                    </p:set>
                                    <p:anim calcmode="lin" valueType="num">
                                      <p:cBhvr>
                                        <p:cTn id="7" dur="1000" fill="hold"/>
                                        <p:tgtEl>
                                          <p:spTgt spid="183300"/>
                                        </p:tgtEl>
                                        <p:attrNameLst>
                                          <p:attrName>ppt_w</p:attrName>
                                        </p:attrNameLst>
                                      </p:cBhvr>
                                      <p:tavLst>
                                        <p:tav tm="0">
                                          <p:val>
                                            <p:fltVal val="0"/>
                                          </p:val>
                                        </p:tav>
                                        <p:tav tm="100000">
                                          <p:val>
                                            <p:strVal val="#ppt_w"/>
                                          </p:val>
                                        </p:tav>
                                      </p:tavLst>
                                    </p:anim>
                                    <p:anim calcmode="lin" valueType="num">
                                      <p:cBhvr>
                                        <p:cTn id="8" dur="1000" fill="hold"/>
                                        <p:tgtEl>
                                          <p:spTgt spid="183300"/>
                                        </p:tgtEl>
                                        <p:attrNameLst>
                                          <p:attrName>ppt_h</p:attrName>
                                        </p:attrNameLst>
                                      </p:cBhvr>
                                      <p:tavLst>
                                        <p:tav tm="0">
                                          <p:val>
                                            <p:fltVal val="0"/>
                                          </p:val>
                                        </p:tav>
                                        <p:tav tm="100000">
                                          <p:val>
                                            <p:strVal val="#ppt_h"/>
                                          </p:val>
                                        </p:tav>
                                      </p:tavLst>
                                    </p:anim>
                                    <p:animEffect transition="in" filter="fade">
                                      <p:cBhvr>
                                        <p:cTn id="9" dur="1000"/>
                                        <p:tgtEl>
                                          <p:spTgt spid="18330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1639292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2.cdn.turner.com/cnn/2011/images/03/03/t1larg.bibletext.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4" y="914400"/>
            <a:ext cx="9211731"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3598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6000" b="1" cap="all" dirty="0" smtClean="0"/>
              <a:t>There are fifteen scriptural terms which identify, describe,  and condemn the sin of sodomy:</a:t>
            </a:r>
            <a:endParaRPr lang="en-US" sz="6000" dirty="0"/>
          </a:p>
        </p:txBody>
      </p:sp>
    </p:spTree>
    <p:extLst>
      <p:ext uri="{BB962C8B-B14F-4D97-AF65-F5344CB8AC3E}">
        <p14:creationId xmlns:p14="http://schemas.microsoft.com/office/powerpoint/2010/main" val="151996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495800" cy="6553200"/>
          </a:xfrm>
        </p:spPr>
        <p:txBody>
          <a:bodyPr>
            <a:normAutofit/>
          </a:bodyPr>
          <a:lstStyle/>
          <a:p>
            <a:pPr hangingPunct="0">
              <a:buFont typeface="Arial" charset="0"/>
              <a:buChar char="•"/>
            </a:pPr>
            <a:r>
              <a:rPr lang="en-US" sz="3200" dirty="0" smtClean="0"/>
              <a:t>Sodomy  -  Genesis 19:4-10;  Deuteronomy 23:17-18;  I Kings 14:24;  15:11-12</a:t>
            </a:r>
          </a:p>
          <a:p>
            <a:pPr hangingPunct="0"/>
            <a:r>
              <a:rPr lang="en-US" sz="3200" dirty="0" smtClean="0"/>
              <a:t>Abomination  -  Leviticus 18:22; Deuteronomy 22:5</a:t>
            </a:r>
          </a:p>
          <a:p>
            <a:pPr hangingPunct="0"/>
            <a:r>
              <a:rPr lang="en-US" sz="3200" dirty="0" smtClean="0"/>
              <a:t>Vile Affections  -  Romans 1:26-27</a:t>
            </a:r>
          </a:p>
          <a:p>
            <a:pPr hangingPunct="0"/>
            <a:r>
              <a:rPr lang="en-US" sz="3200" dirty="0" smtClean="0"/>
              <a:t>Burning with </a:t>
            </a:r>
            <a:r>
              <a:rPr lang="en-US" sz="3200" cap="all" dirty="0" smtClean="0"/>
              <a:t>l</a:t>
            </a:r>
            <a:r>
              <a:rPr lang="en-US" sz="3200" dirty="0" smtClean="0"/>
              <a:t>ust  -   Romans 1:27</a:t>
            </a:r>
          </a:p>
          <a:p>
            <a:endParaRPr lang="en-US" sz="3200" dirty="0"/>
          </a:p>
        </p:txBody>
      </p:sp>
      <p:sp>
        <p:nvSpPr>
          <p:cNvPr id="4" name="Content Placeholder 3"/>
          <p:cNvSpPr>
            <a:spLocks noGrp="1"/>
          </p:cNvSpPr>
          <p:nvPr>
            <p:ph sz="half" idx="2"/>
          </p:nvPr>
        </p:nvSpPr>
        <p:spPr>
          <a:xfrm>
            <a:off x="4648200" y="304800"/>
            <a:ext cx="4495800" cy="6553200"/>
          </a:xfrm>
        </p:spPr>
        <p:txBody>
          <a:bodyPr>
            <a:normAutofit/>
          </a:bodyPr>
          <a:lstStyle/>
          <a:p>
            <a:r>
              <a:rPr lang="en-US" sz="3200" dirty="0" smtClean="0"/>
              <a:t>Dishonoring the Body  -  Romans 1:24</a:t>
            </a:r>
          </a:p>
          <a:p>
            <a:pPr hangingPunct="0"/>
            <a:r>
              <a:rPr lang="en-US" sz="3200" dirty="0" smtClean="0"/>
              <a:t>Wickedness  -  Genesis 13:13; 19:7; Judges 19:23</a:t>
            </a:r>
          </a:p>
          <a:p>
            <a:pPr hangingPunct="0"/>
            <a:r>
              <a:rPr lang="en-US" sz="3200" dirty="0" smtClean="0"/>
              <a:t>Violating Nature  -  Romans 1:26</a:t>
            </a:r>
          </a:p>
          <a:p>
            <a:pPr hangingPunct="0"/>
            <a:r>
              <a:rPr lang="en-US" sz="3200" dirty="0" smtClean="0"/>
              <a:t>Shameful Lust  -  Romans 1:27</a:t>
            </a:r>
          </a:p>
          <a:p>
            <a:pPr hangingPunct="0"/>
            <a:r>
              <a:rPr lang="en-US" sz="3200" dirty="0" smtClean="0"/>
              <a:t>Lusting after Strange Flesh  -  Jude 7</a:t>
            </a:r>
          </a:p>
          <a:p>
            <a:endParaRPr lang="en-US" sz="3200" dirty="0"/>
          </a:p>
        </p:txBody>
      </p:sp>
    </p:spTree>
    <p:extLst>
      <p:ext uri="{BB962C8B-B14F-4D97-AF65-F5344CB8AC3E}">
        <p14:creationId xmlns:p14="http://schemas.microsoft.com/office/powerpoint/2010/main" val="1700990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calcmode="lin" valueType="num">
                                      <p:cBhvr additive="base">
                                        <p:cTn id="3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 calcmode="lin" valueType="num">
                                      <p:cBhvr additive="base">
                                        <p:cTn id="4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 calcmode="lin" valueType="num">
                                      <p:cBhvr additive="base">
                                        <p:cTn id="5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800"/>
            <a:ext cx="4495800" cy="6553200"/>
          </a:xfrm>
        </p:spPr>
        <p:txBody>
          <a:bodyPr>
            <a:normAutofit/>
          </a:bodyPr>
          <a:lstStyle/>
          <a:p>
            <a:pPr hangingPunct="0"/>
            <a:r>
              <a:rPr lang="en-US" sz="3600" dirty="0" smtClean="0"/>
              <a:t>Filthy </a:t>
            </a:r>
            <a:r>
              <a:rPr lang="en-US" sz="3600" cap="all" dirty="0" smtClean="0"/>
              <a:t>D</a:t>
            </a:r>
            <a:r>
              <a:rPr lang="en-US" sz="3600" dirty="0" smtClean="0"/>
              <a:t>reamers  -  Jude 7-8</a:t>
            </a:r>
          </a:p>
          <a:p>
            <a:pPr hangingPunct="0"/>
            <a:r>
              <a:rPr lang="en-US" sz="3600" dirty="0" smtClean="0"/>
              <a:t>Abusers of </a:t>
            </a:r>
            <a:r>
              <a:rPr lang="en-US" sz="3600" cap="all" dirty="0" smtClean="0"/>
              <a:t>t</a:t>
            </a:r>
            <a:r>
              <a:rPr lang="en-US" sz="3600" dirty="0" smtClean="0"/>
              <a:t>hemselves  -              I Corinthians 6:9</a:t>
            </a:r>
          </a:p>
          <a:p>
            <a:pPr hangingPunct="0"/>
            <a:r>
              <a:rPr lang="en-US" sz="3600" dirty="0" smtClean="0"/>
              <a:t>Effeminate  -                I Corinthians 6:9</a:t>
            </a:r>
          </a:p>
          <a:p>
            <a:endParaRPr lang="en-US" sz="3600" dirty="0"/>
          </a:p>
        </p:txBody>
      </p:sp>
      <p:sp>
        <p:nvSpPr>
          <p:cNvPr id="4" name="Content Placeholder 3"/>
          <p:cNvSpPr>
            <a:spLocks noGrp="1"/>
          </p:cNvSpPr>
          <p:nvPr>
            <p:ph sz="half" idx="2"/>
          </p:nvPr>
        </p:nvSpPr>
        <p:spPr>
          <a:xfrm>
            <a:off x="4648200" y="304800"/>
            <a:ext cx="4495800" cy="6553200"/>
          </a:xfrm>
        </p:spPr>
        <p:txBody>
          <a:bodyPr>
            <a:normAutofit/>
          </a:bodyPr>
          <a:lstStyle/>
          <a:p>
            <a:pPr hangingPunct="0"/>
            <a:r>
              <a:rPr lang="en-US" sz="3600" dirty="0" smtClean="0"/>
              <a:t>Inordinate Affections  -  Colossians 3:5-6</a:t>
            </a:r>
          </a:p>
          <a:p>
            <a:pPr hangingPunct="0"/>
            <a:r>
              <a:rPr lang="en-US" sz="3600" dirty="0" smtClean="0"/>
              <a:t>Defilers of Themselves  -             I Timothy 1:9-10</a:t>
            </a:r>
          </a:p>
          <a:p>
            <a:pPr hangingPunct="0"/>
            <a:r>
              <a:rPr lang="en-US" sz="3600" dirty="0" smtClean="0"/>
              <a:t>Reprobate  -  (Mind void of judgment)  -  Romans 1:28</a:t>
            </a:r>
          </a:p>
          <a:p>
            <a:endParaRPr lang="en-US" sz="3600" dirty="0"/>
          </a:p>
        </p:txBody>
      </p:sp>
    </p:spTree>
    <p:extLst>
      <p:ext uri="{BB962C8B-B14F-4D97-AF65-F5344CB8AC3E}">
        <p14:creationId xmlns:p14="http://schemas.microsoft.com/office/powerpoint/2010/main" val="1146980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 calcmode="lin" valueType="num">
                                      <p:cBhvr additive="base">
                                        <p:cTn id="3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libraryeuroparl.files.wordpress.com/2013/09/lgbt-k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553" y="0"/>
            <a:ext cx="6890047" cy="6890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9909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bibles and book of life\holy-bible-ii_1490_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Content Placeholder 3"/>
          <p:cNvSpPr>
            <a:spLocks noGrp="1"/>
          </p:cNvSpPr>
          <p:nvPr>
            <p:ph idx="1"/>
          </p:nvPr>
        </p:nvSpPr>
        <p:spPr>
          <a:xfrm>
            <a:off x="304800" y="228600"/>
            <a:ext cx="8534400" cy="5105400"/>
          </a:xfrm>
        </p:spPr>
        <p:txBody>
          <a:bodyPr>
            <a:normAutofit/>
          </a:bodyPr>
          <a:lstStyle/>
          <a:p>
            <a:r>
              <a:rPr lang="en-US" sz="4000" i="1" dirty="0" smtClean="0"/>
              <a:t>Romans 1:24-31</a:t>
            </a:r>
          </a:p>
          <a:p>
            <a:r>
              <a:rPr lang="en-US" sz="4000" i="1" dirty="0" smtClean="0"/>
              <a:t>I Corinthians 6:9-20</a:t>
            </a:r>
          </a:p>
          <a:p>
            <a:r>
              <a:rPr lang="en-US" sz="4000" i="1" dirty="0" smtClean="0"/>
              <a:t>Ephesians 5:3</a:t>
            </a:r>
          </a:p>
          <a:p>
            <a:r>
              <a:rPr lang="en-US" sz="4000" i="1" dirty="0" smtClean="0"/>
              <a:t>I Thessalonians 4:1-8</a:t>
            </a:r>
          </a:p>
          <a:p>
            <a:r>
              <a:rPr lang="en-US" sz="4000" i="1" dirty="0" smtClean="0"/>
              <a:t>Hebrews  13:4</a:t>
            </a:r>
          </a:p>
          <a:p>
            <a:endParaRPr lang="en-US" sz="4000" i="1" dirty="0" smtClean="0"/>
          </a:p>
          <a:p>
            <a:pPr>
              <a:buNone/>
            </a:pPr>
            <a:r>
              <a:rPr lang="en-US" sz="4000" i="1" dirty="0" smtClean="0"/>
              <a:t>                                  </a:t>
            </a:r>
            <a:r>
              <a:rPr lang="en-US" sz="3600" i="1" dirty="0" smtClean="0">
                <a:solidFill>
                  <a:schemeClr val="tx1">
                    <a:lumMod val="95000"/>
                  </a:schemeClr>
                </a:solidFill>
                <a:effectLst>
                  <a:glow rad="101600">
                    <a:schemeClr val="bg1">
                      <a:alpha val="60000"/>
                    </a:schemeClr>
                  </a:glow>
                </a:effectLst>
              </a:rPr>
              <a:t>“Keep thy self pure”</a:t>
            </a:r>
            <a:endParaRPr lang="en-US" sz="3600" i="1" dirty="0">
              <a:solidFill>
                <a:schemeClr val="tx1">
                  <a:lumMod val="95000"/>
                </a:schemeClr>
              </a:solidFill>
              <a:effectLst>
                <a:glow rad="101600">
                  <a:schemeClr val="bg1">
                    <a:alpha val="60000"/>
                  </a:schemeClr>
                </a:glow>
              </a:effectLst>
            </a:endParaRPr>
          </a:p>
        </p:txBody>
      </p:sp>
      <p:pic>
        <p:nvPicPr>
          <p:cNvPr id="5123" name="Picture 3" descr="C:\Users\Ptr. Daniel White\Desktop\Bible pictures\Prophecy pictures\prophecy pictures\preaching\1 Dad's Pix (19).bmp"/>
          <p:cNvPicPr>
            <a:picLocks noChangeAspect="1" noChangeArrowheads="1"/>
          </p:cNvPicPr>
          <p:nvPr/>
        </p:nvPicPr>
        <p:blipFill>
          <a:blip r:embed="rId4" cstate="print"/>
          <a:srcRect/>
          <a:stretch>
            <a:fillRect/>
          </a:stretch>
        </p:blipFill>
        <p:spPr bwMode="auto">
          <a:xfrm>
            <a:off x="5943600" y="228600"/>
            <a:ext cx="2870103" cy="2141538"/>
          </a:xfrm>
          <a:prstGeom prst="rect">
            <a:avLst/>
          </a:prstGeom>
          <a:noFill/>
        </p:spPr>
      </p:pic>
    </p:spTree>
    <p:extLst>
      <p:ext uri="{BB962C8B-B14F-4D97-AF65-F5344CB8AC3E}">
        <p14:creationId xmlns:p14="http://schemas.microsoft.com/office/powerpoint/2010/main" val="3469779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123"/>
                                        </p:tgtEl>
                                        <p:attrNameLst>
                                          <p:attrName>style.visibility</p:attrName>
                                        </p:attrNameLst>
                                      </p:cBhvr>
                                      <p:to>
                                        <p:strVal val="visible"/>
                                      </p:to>
                                    </p:set>
                                    <p:animEffect transition="in" filter="fade">
                                      <p:cBhvr>
                                        <p:cTn id="42" dur="2000"/>
                                        <p:tgtEl>
                                          <p:spTgt spid="51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fade">
                                      <p:cBhvr>
                                        <p:cTn id="47"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610600" cy="6583362"/>
          </a:xfrm>
        </p:spPr>
        <p:txBody>
          <a:bodyPr>
            <a:normAutofit/>
          </a:bodyPr>
          <a:lstStyle/>
          <a:p>
            <a:pPr algn="l"/>
            <a:r>
              <a:rPr lang="en-US" i="1" dirty="0" smtClean="0"/>
              <a:t>“Notwithstanding </a:t>
            </a:r>
            <a:r>
              <a:rPr lang="en-US" i="1" dirty="0"/>
              <a:t>I have </a:t>
            </a:r>
            <a:r>
              <a:rPr lang="en-US" i="1" dirty="0" smtClean="0"/>
              <a:t>                      a </a:t>
            </a:r>
            <a:r>
              <a:rPr lang="en-US" i="1" dirty="0"/>
              <a:t>few things against </a:t>
            </a:r>
            <a:r>
              <a:rPr lang="en-US" i="1" dirty="0" smtClean="0"/>
              <a:t>                     thee</a:t>
            </a:r>
            <a:r>
              <a:rPr lang="en-US" i="1" dirty="0"/>
              <a:t>, because thou </a:t>
            </a:r>
            <a:r>
              <a:rPr lang="en-US" i="1" dirty="0" smtClean="0"/>
              <a:t>                   </a:t>
            </a:r>
            <a:r>
              <a:rPr lang="en-US" i="1" dirty="0" err="1" smtClean="0"/>
              <a:t>sufferest</a:t>
            </a:r>
            <a:r>
              <a:rPr lang="en-US" i="1" dirty="0" smtClean="0"/>
              <a:t> </a:t>
            </a:r>
            <a:r>
              <a:rPr lang="en-US" i="1" dirty="0"/>
              <a:t>that woman </a:t>
            </a:r>
            <a:r>
              <a:rPr lang="en-US" i="1" dirty="0" smtClean="0"/>
              <a:t>               Jezebel</a:t>
            </a:r>
            <a:r>
              <a:rPr lang="en-US" i="1" dirty="0"/>
              <a:t>, which </a:t>
            </a:r>
            <a:r>
              <a:rPr lang="en-US" i="1" dirty="0" err="1"/>
              <a:t>calleth</a:t>
            </a:r>
            <a:r>
              <a:rPr lang="en-US" i="1" dirty="0"/>
              <a:t> herself a prophetess, to teach and to seduce my servants to commit fornication, and to </a:t>
            </a:r>
            <a:r>
              <a:rPr lang="en-US" i="1" u="sng" dirty="0"/>
              <a:t>eat things sacrificed unto idols</a:t>
            </a:r>
            <a:r>
              <a:rPr lang="en-US" i="1" dirty="0" smtClean="0"/>
              <a:t>.”</a:t>
            </a:r>
            <a:endParaRPr lang="en-US" i="1" dirty="0"/>
          </a:p>
        </p:txBody>
      </p:sp>
      <p:pic>
        <p:nvPicPr>
          <p:cNvPr id="3" name="Picture 2" descr="C:\Users\Ptr. Daniel White\Desktop\Bible pictures\Prophecy pictures\prophecy pictures\faces\1 Dad's Pix.jpg"/>
          <p:cNvPicPr>
            <a:picLocks noChangeAspect="1" noChangeArrowheads="1"/>
          </p:cNvPicPr>
          <p:nvPr/>
        </p:nvPicPr>
        <p:blipFill>
          <a:blip r:embed="rId2" cstate="print"/>
          <a:srcRect/>
          <a:stretch>
            <a:fillRect/>
          </a:stretch>
        </p:blipFill>
        <p:spPr bwMode="auto">
          <a:xfrm>
            <a:off x="6400800" y="304800"/>
            <a:ext cx="2362200" cy="29561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209089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faces\scan0002.jpg"/>
          <p:cNvPicPr>
            <a:picLocks noChangeAspect="1" noChangeArrowheads="1"/>
          </p:cNvPicPr>
          <p:nvPr/>
        </p:nvPicPr>
        <p:blipFill>
          <a:blip r:embed="rId3" cstate="print"/>
          <a:srcRect l="4589" r="3633" b="768"/>
          <a:stretch>
            <a:fillRect/>
          </a:stretch>
        </p:blipFill>
        <p:spPr bwMode="auto">
          <a:xfrm>
            <a:off x="304800" y="228600"/>
            <a:ext cx="1524000"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Title 2"/>
          <p:cNvSpPr>
            <a:spLocks noGrp="1"/>
          </p:cNvSpPr>
          <p:nvPr>
            <p:ph type="title"/>
          </p:nvPr>
        </p:nvSpPr>
        <p:spPr>
          <a:xfrm>
            <a:off x="0" y="228600"/>
            <a:ext cx="8991600" cy="6400800"/>
          </a:xfrm>
        </p:spPr>
        <p:txBody>
          <a:bodyPr>
            <a:normAutofit fontScale="90000"/>
          </a:bodyPr>
          <a:lstStyle/>
          <a:p>
            <a:r>
              <a:rPr lang="en-US" i="1" dirty="0" smtClean="0">
                <a:effectLst>
                  <a:glow rad="101600">
                    <a:schemeClr val="bg1">
                      <a:alpha val="60000"/>
                    </a:schemeClr>
                  </a:glow>
                </a:effectLst>
              </a:rPr>
              <a:t>         “As concerning therefore the       </a:t>
            </a:r>
            <a:br>
              <a:rPr lang="en-US" i="1" dirty="0" smtClean="0">
                <a:effectLst>
                  <a:glow rad="101600">
                    <a:schemeClr val="bg1">
                      <a:alpha val="60000"/>
                    </a:schemeClr>
                  </a:glow>
                </a:effectLst>
              </a:rPr>
            </a:br>
            <a:r>
              <a:rPr lang="en-US" i="1" dirty="0" smtClean="0">
                <a:effectLst>
                  <a:glow rad="101600">
                    <a:schemeClr val="bg1">
                      <a:alpha val="60000"/>
                    </a:schemeClr>
                  </a:glow>
                </a:effectLst>
              </a:rPr>
              <a:t>          eating of those things that are </a:t>
            </a:r>
            <a:br>
              <a:rPr lang="en-US" i="1" dirty="0" smtClean="0">
                <a:effectLst>
                  <a:glow rad="101600">
                    <a:schemeClr val="bg1">
                      <a:alpha val="60000"/>
                    </a:schemeClr>
                  </a:glow>
                </a:effectLst>
              </a:rPr>
            </a:br>
            <a:r>
              <a:rPr lang="en-US" i="1" dirty="0" smtClean="0">
                <a:effectLst>
                  <a:glow rad="101600">
                    <a:schemeClr val="bg1">
                      <a:alpha val="60000"/>
                    </a:schemeClr>
                  </a:glow>
                </a:effectLst>
              </a:rPr>
              <a:t>              offered in sacrifice unto idols, we know that an idol is nothing in the world, and that there is none other God but one…But take heed lest by any means this liberty of yours become a stumbling block to them that are weak…If meat make my brother to offend, I will eat no flesh while the world standeth, lest I make my   brother to offend.”</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789413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1st-art-gallery.com/thumbnail/89048/1/Jeroboam-Offering-Sacrifice-For-The-Idol-1752.jpg"/>
          <p:cNvPicPr>
            <a:picLocks noChangeAspect="1" noChangeArrowheads="1"/>
          </p:cNvPicPr>
          <p:nvPr/>
        </p:nvPicPr>
        <p:blipFill rotWithShape="1">
          <a:blip r:embed="rId2">
            <a:extLst>
              <a:ext uri="{28A0092B-C50C-407E-A947-70E740481C1C}">
                <a14:useLocalDpi xmlns:a14="http://schemas.microsoft.com/office/drawing/2010/main" val="0"/>
              </a:ext>
            </a:extLst>
          </a:blip>
          <a:srcRect r="9171"/>
          <a:stretch/>
        </p:blipFill>
        <p:spPr bwMode="auto">
          <a:xfrm>
            <a:off x="552930" y="-14243"/>
            <a:ext cx="8021878" cy="713910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3.bp.blogspot.com/_Uqe1n-co5KU/TMb4yCPT6NI/AAAAAAAAA3g/TLQnUQfdzeI/s1600/DM2_0632.JPG"/>
          <p:cNvPicPr>
            <a:picLocks noChangeAspect="1" noChangeArrowheads="1"/>
          </p:cNvPicPr>
          <p:nvPr/>
        </p:nvPicPr>
        <p:blipFill rotWithShape="1">
          <a:blip r:embed="rId3">
            <a:extLst>
              <a:ext uri="{28A0092B-C50C-407E-A947-70E740481C1C}">
                <a14:useLocalDpi xmlns:a14="http://schemas.microsoft.com/office/drawing/2010/main" val="0"/>
              </a:ext>
            </a:extLst>
          </a:blip>
          <a:srcRect t="49976" r="7577"/>
          <a:stretch/>
        </p:blipFill>
        <p:spPr bwMode="auto">
          <a:xfrm>
            <a:off x="483553" y="1905000"/>
            <a:ext cx="8160632" cy="29493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6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fade">
                                      <p:cBhvr>
                                        <p:cTn id="7"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362200"/>
          </a:xfrm>
        </p:spPr>
        <p:txBody>
          <a:bodyPr>
            <a:normAutofit/>
          </a:bodyPr>
          <a:lstStyle/>
          <a:p>
            <a:r>
              <a:rPr lang="en-US" sz="3600" i="1" dirty="0" smtClean="0"/>
              <a:t>“For </a:t>
            </a:r>
            <a:r>
              <a:rPr lang="en-US" sz="3600" i="1" dirty="0"/>
              <a:t>none of us </a:t>
            </a:r>
            <a:r>
              <a:rPr lang="en-US" sz="3600" i="1" dirty="0" err="1"/>
              <a:t>liveth</a:t>
            </a:r>
            <a:r>
              <a:rPr lang="en-US" sz="3600" i="1" dirty="0"/>
              <a:t> to himself, and no man </a:t>
            </a:r>
            <a:r>
              <a:rPr lang="en-US" sz="3600" i="1" dirty="0" err="1"/>
              <a:t>dieth</a:t>
            </a:r>
            <a:r>
              <a:rPr lang="en-US" sz="3600" i="1" dirty="0"/>
              <a:t> to himself…for we shall all stand before the judgment seat of Christ…So then every one of us shall give account of himself to </a:t>
            </a:r>
            <a:r>
              <a:rPr lang="en-US" sz="3600" i="1" dirty="0" smtClean="0"/>
              <a:t>God…”</a:t>
            </a:r>
            <a:endParaRPr lang="en-US" sz="3600" i="1" dirty="0"/>
          </a:p>
        </p:txBody>
      </p:sp>
      <p:pic>
        <p:nvPicPr>
          <p:cNvPr id="3074" name="Picture 2" descr="http://www.hartfordfederated.com/wp-content/uploads/2014/10/Judgement-Seat-of-Christ-Sermon-Tit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2699759"/>
            <a:ext cx="5488849"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008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2.wp.com/www.agodman.com/blog/wp-content/uploads/2012/05/first-love-for-the-lord1.jpg?resize=450%2C2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620000" cy="423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2381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6858000"/>
          </a:xfrm>
        </p:spPr>
        <p:txBody>
          <a:bodyPr>
            <a:normAutofit/>
          </a:bodyPr>
          <a:lstStyle/>
          <a:p>
            <a:r>
              <a:rPr lang="en-US" sz="3400" i="1" dirty="0"/>
              <a:t> </a:t>
            </a:r>
            <a:r>
              <a:rPr lang="en-US" sz="3400" i="1" dirty="0" smtClean="0"/>
              <a:t>“Judge </a:t>
            </a:r>
            <a:r>
              <a:rPr lang="en-US" sz="3400" i="1" dirty="0"/>
              <a:t>this rather, that no man put a </a:t>
            </a:r>
            <a:r>
              <a:rPr lang="en-US" sz="3400" i="1" dirty="0" err="1"/>
              <a:t>stumblingblock</a:t>
            </a:r>
            <a:r>
              <a:rPr lang="en-US" sz="3400" i="1" dirty="0"/>
              <a:t> or an occasion to fall in his brother's way…I know, and am persuaded by the Lord Jesus, that there is nothing unclean of itself: but to him that </a:t>
            </a:r>
            <a:r>
              <a:rPr lang="en-US" sz="3400" i="1" dirty="0" err="1"/>
              <a:t>esteemeth</a:t>
            </a:r>
            <a:r>
              <a:rPr lang="en-US" sz="3400" i="1" dirty="0"/>
              <a:t> any thing to be unclean, to him it is unclean…But if thy brother be grieved with thy meat, now </a:t>
            </a:r>
            <a:r>
              <a:rPr lang="en-US" sz="3400" i="1" dirty="0" err="1"/>
              <a:t>walkest</a:t>
            </a:r>
            <a:r>
              <a:rPr lang="en-US" sz="3400" i="1" dirty="0"/>
              <a:t> thou not charitably. Destroy not him with thy meat, for whom Christ died…For the kingdom of God is not meat and drink; but righteousness, and peace, and joy in the Holy Ghost…It is good neither to eat flesh, nor to drink wine, nor </a:t>
            </a:r>
            <a:r>
              <a:rPr lang="en-US" sz="3400" i="1" u="sng" dirty="0"/>
              <a:t>any thing </a:t>
            </a:r>
            <a:r>
              <a:rPr lang="en-US" sz="3400" i="1" dirty="0"/>
              <a:t>whereby thy brother </a:t>
            </a:r>
            <a:r>
              <a:rPr lang="en-US" sz="3400" i="1" dirty="0" err="1"/>
              <a:t>stumbleth</a:t>
            </a:r>
            <a:r>
              <a:rPr lang="en-US" sz="3400" i="1" dirty="0"/>
              <a:t>, or is offended, or is made weak.”</a:t>
            </a:r>
          </a:p>
        </p:txBody>
      </p:sp>
    </p:spTree>
    <p:extLst>
      <p:ext uri="{BB962C8B-B14F-4D97-AF65-F5344CB8AC3E}">
        <p14:creationId xmlns:p14="http://schemas.microsoft.com/office/powerpoint/2010/main" val="17325980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a:bodyPr>
          <a:lstStyle/>
          <a:p>
            <a:r>
              <a:rPr lang="en-US" sz="4000" i="1" dirty="0" smtClean="0"/>
              <a:t>“Let </a:t>
            </a:r>
            <a:r>
              <a:rPr lang="en-US" sz="4000" i="1" dirty="0"/>
              <a:t>us therefore follow after the things which make for peace, and things wherewith one may edify </a:t>
            </a:r>
            <a:r>
              <a:rPr lang="en-US" sz="4000" i="1" dirty="0" smtClean="0"/>
              <a:t>another. For </a:t>
            </a:r>
            <a:r>
              <a:rPr lang="en-US" sz="4000" i="1" dirty="0"/>
              <a:t>meat </a:t>
            </a:r>
            <a:r>
              <a:rPr lang="en-US" sz="4000" i="1" dirty="0" smtClean="0"/>
              <a:t>______ ______ ______ ______ ______ ______ ______destroy </a:t>
            </a:r>
            <a:r>
              <a:rPr lang="en-US" sz="4000" i="1" dirty="0"/>
              <a:t>not the work of God. All things indeed are pure; but it is evil for that man who </a:t>
            </a:r>
            <a:r>
              <a:rPr lang="en-US" sz="4000" i="1" dirty="0" err="1"/>
              <a:t>eateth</a:t>
            </a:r>
            <a:r>
              <a:rPr lang="en-US" sz="4000" i="1" dirty="0"/>
              <a:t> with offence</a:t>
            </a:r>
            <a:r>
              <a:rPr lang="en-US" sz="4000" i="1" dirty="0" smtClean="0"/>
              <a:t>.”</a:t>
            </a:r>
            <a:endParaRPr lang="en-US" sz="4000" i="1" dirty="0"/>
          </a:p>
        </p:txBody>
      </p:sp>
      <p:pic>
        <p:nvPicPr>
          <p:cNvPr id="4098" name="Picture 2" descr="http://pastorscottie.files.wordpress.com/2012/04/trippin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800600"/>
            <a:ext cx="2590800" cy="1845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437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85800"/>
            <a:ext cx="5257800" cy="5181600"/>
          </a:xfrm>
        </p:spPr>
        <p:txBody>
          <a:bodyPr>
            <a:normAutofit fontScale="90000"/>
          </a:bodyPr>
          <a:lstStyle/>
          <a:p>
            <a:r>
              <a:rPr lang="en-US" i="1" dirty="0" smtClean="0"/>
              <a:t>“Wherefore </a:t>
            </a:r>
            <a:r>
              <a:rPr lang="en-US" i="1" dirty="0"/>
              <a:t>seeing we also are compassed about with so great a cloud of witnesses, let us lay aside every </a:t>
            </a:r>
            <a:r>
              <a:rPr lang="en-US" i="1" u="sng" dirty="0"/>
              <a:t>weight</a:t>
            </a:r>
            <a:r>
              <a:rPr lang="en-US" i="1" dirty="0"/>
              <a:t>, and the sin which doth so easily beset us, and let us run with patience the race that is set before </a:t>
            </a:r>
            <a:r>
              <a:rPr lang="en-US" i="1" dirty="0" smtClean="0"/>
              <a:t>us.”</a:t>
            </a:r>
            <a:endParaRPr lang="en-US" i="1" dirty="0"/>
          </a:p>
        </p:txBody>
      </p:sp>
      <p:sp>
        <p:nvSpPr>
          <p:cNvPr id="3" name="AutoShape 2" descr="data:image/jpeg;base64,/9j/4AAQSkZJRgABAQAAAQABAAD/2wCEAAkGBxISEBAPEBAQDxAQDw8PDxAQEBAVFBQQFBQWFhUUFRQYHCggGBolGxUVITEhJSkrLi4uFx8zODMsNygtLisBCgoKDg0OGhAQGywkICQsLCwsLywsLCwsLCwsLCwsLCwsLCwsLCwsLCwsLCwsLCwsLCwsLCwsLCwsLCwsLCwsLP/AABEIAJMA2wMBIgACEQEDEQH/xAAbAAABBQEBAAAAAAAAAAAAAAAEAAECAwYFB//EADgQAAIBAgQEBAUDAgYDAQAAAAECAAMRBBIhMQUGQVETImFxMoGRobFCUtEjchRTksHh8BZz8Qf/xAAaAQACAwEBAAAAAAAAAAAAAAACAwEEBQAG/8QAJxEAAgICAwACAQQDAQAAAAAAAAECAwQREiExBUEiEzJRgWFxsRT/2gAMAwEAAhEDEQA/APKQJK0dRJWihsQdlne5Zxt70GPqh/I/3nIKwdXKsGXQqbgwLYKyDiWsa902KS/s9AEtWCYLECoi1BoGF7dj1HyhSGYFkWnpnsYyUoqSL0lyiUIZehlaQLLlEmFkFMsESwNkgJNRIiTBimRskBJARhJCQwBWitJxoJxUVlTrL2Mpcw4hJg1QQd4RUMHcyxEbEqaVmWNKzHxDRAyt5YZBhGxJB3EhLaglUfEMiYrxRoRxlUMsEg1IqxU7gkSambDe/DwLjp6ZO0HqUoUshiRppuYCl2EH8tYrKzUSdG8yf3dQPcWmlBmAqLlmg4JxnMRSqEZtlbv6H1lTMxuX5xNz43PitUz/AKNIhl6tBFaWK8x5RNtoNV5MPAw8mKkU4guIaryYeAipJeJFuAPEODyQeAirJCrBcCOIb4kbxYH4sbxZHA7iFs8qZ5QasgakJQJUSdRpSxjM8jmjooNIZpWZMmRjEEVmNaTtGhbJKKgg7QyoIJUEsQYSIRo8aMJAuM4W48VRqujDuvecg0ri43mrImexlDwnIHwnVD+R8pbxreuLPN/LYvGX6sV/sESpbRpfa8YgHcfOQ8Ej4TeWTGK8Qspopu17ZdR79IUVJ3BEVVQFIIvcQlLrid3vaNZSfQXKk2F7EHW0sDTA4dyjXQkG/TvNjgMTnXsw0cdjM7JxXDtHpvj89XrhL3/ofmkw8HzRZpRcDU0EipHFSDZo+eRwI0FeJH8SC54s8F1naCjUkfEg+eRzSeBOgk1I3iSjNGzSeB2i4vErSjNJIZPE4IvGkRJQCBrRWj2j2kHECINVWG2g9ZYcJaJQFGkmEjLSC2XwfH4TxEK9RqvvCYxgxk4vYqytWRcX9mXB6HQ9byYh3GcLr4gG/wAfoeh+c56GacZKS2ePyKHTY4smCe8hXW4kxFO32JQBQTzqPWdaniQlRSWAzeUi+4/m85tVghDHfoILVLObm19fpHOHP06Nrqlyj6jb0qoa9um46j37SYMx2GxDNTyhyHTyquouvTzdwb6e07fCq9XwwzAuMxBB+IW7TPtxeHez0WJ8rG18ZLs694ryum4IuPYg7g+0leVWtGvFqS2iV495C8e8jRI95EmNeKdo4leNeRvFeTo4leTQym8sQyGcEKZIGQBkhEtEFgjiRBkgYtkEgJB0kxJ2g77I2cuukHnTxNPSc8rLlctoNMvjSzLGKyNgbK3QEEEXBFiJnMXQNN8u4OoPpNNllGMwgqAA3FjcEbx9NvB6+ijn4n68dx/cjP30v2Fz6DvB/FqPfwUYgXu9iRpNFVw4Wk6KN0bU7nTrB+VcaioaNRc1NjmIva/T8XltW/i5Jb0efzMWVDUW/Th4TB5rs12boO5lNRshb6Q7B1StSxJvf7QHiQ/qEd2ufmf+ZahJuXYNkYqhSj74V06J8qjzFrFh+Jq1weVRkJDhbXvoxt1HvBuC4RcgqEeYsxU9hsPxOoJSyb25aX0bHx3x6jXyl9+AdBL7u/i9239h3EvSoQVVwAWBKHowGhIkqlMHf5HqPaM9MsFBPw/C1vN16/Myu5J+l1Vzq0oLotigxrFNX2/ev+47xUsWrW3W9rZha9+xg8H9FhXwfW+y8xoo0Eeh4o0UI4eWJKxCqGHY7DcXHr/20FgTnGC3JjCTBgmNxQprfKxNr3FraDoZy6nGXGyjQDSEsacvCi/kad6NFeSBnEwXG1a2cFDtfpO0jX1Gt5XsqlB9lmq6Fi3Flok1lQlqyuw2J1/EBalrOidoOy6yYT0cjRtwMdpQ/AptDRkDRHaYyy7F9mWstmHfgZlD8Gabs4cdpE4Ve0Ys6aGLLPP34Q0xuDwXhVvDqizIQgtu3mPm102ntWKoIiNUfRUUsxPQDeeS871aNaotfDV0djdXpMHRqeX4SL7k66Tb+Kvnfyjrr+TN+UtjZFP7RxsZl8TNTvYXHmABv2t7QDGG9Z7a2Olvbb7y1axCecHOpUAEbqQcwP2+pne5I5dbFVvEI/o0iHcjYv8ApQfS83JzjRBzk+kZ9S5pQ/yGUKORET9qhftLJrq/LXYwGry442nn1n1ze9nrq7YKKSZniIp1KvBao/TBKmCcbqR8o6N8H4xynH+QOogYFTsYMzFRlqLmT9yjQD1XpDjTI6H6SOWPhZoVOpSe16c5K9mypmqDe19LAdG/mE0cSraag9Q2h/5iqYXXMhKNa1wND6ESt/21aZY5Wyun7raeo1jfxl4VouylPl2ExQHC40CyVro40JYWB9Z0xQbLnscutjbQ23t3i5RcX2Wo5Fbjy2G8AwK1a9Om5srOoPqL6j6TZ868RoUKJFEoEWmQclgS2wINuk8sxvFjSLZL3IIVgbFTYa/mclsTWrEjMzE2AHoNbSxXRtbfh5nPzedrS8Rc+L8Y7LnOhHmNxrb5winw+w81r+mn3gvDR8S2IcbnedmiCbZgB9IyyXHpFz42iNi3JHMxGEtqO0I4HjyreGx8jE5ddjJYzEBSFNtQftOViWsCy2/d9J3H9SGmMvcaLeUH56jbrLVgGAxBemjHcqCffrC1eY1kOLaNeMuUUwgGRIkQ8fNE6Zx2sFzlVuBWpow6lLg+9us12Dx1Oquam4b0vqPcbieZBZNWsbqSD3BI/ETdi1z86KduHGX7ej1LLIsttSQB1JIA+swuD5jrpYFhUHZ/5nXpczUaqtTrIVDKVa2oIO4uJSlhyi/5RSnjWx8RyuO//o1KijGhh61SsHKI1VclFSNm1HnuBcW7zyzHcUrYjENia1s73LZFAvcW2+c9VqciYCvrSr1l9FqI/wBmBP3hOA5J/wAOb0atNj3q4emzfWeho+QxKK+MFr/fRmSxpyluTMBy3yZiMY4eopw9C+rlSL/+tTufXaev8O4ZTw9JaNFciINOpJ6lj1JgVari6QzO2GdR1IZPve0E/wDKCps9MH1p1AwmTm335fjXFfSLtWM13Hs0BWMUE5NLmagd8y+4/iGU+K0G2qp7E2/My5UWR9Q3jNeovamO0qfCId1B+UvVgdiD7ESVovconc2jmVeEUz+gQCvy5TOwImhIkcsZHInHxjY3TX2ZCtywP0k/SA1uXnXbX5TeFZA05Yh8havsbHKkvTzXFcDYjK6Zh+PacZcI1Kqc7MaaIFRWBNhqdD01M9eagD0glfhVNviRWttcCX6flmtqa6F3ONjT8aPIuO0VyIRsfMfW+sA4RxBqFQVENmF7XAI1uJt+fOE5crAeUiw9x0nnzpY2nosK2N9Ji5FWph+BqsHJA0bXsNevrrOklay3N9emhtYTjUathlbbpe+kJwQGp1K206e8Oys0MK1w/GJPG0/Es3Uki3p3gOIA86DoNNO2u8OeooOmmnXX6SuhRFRhlBJYgEiFF8Vt+BXxU316/TscGY+BTvpofzDg8rp4QqABsBYe0RoNMubjKTZtVR4wSLvFjePKfAMj/hj/ANMHjEM9C4pysreakcp7dJlMbgalI2dSPWenEyjEUFcWYAj1mLXkyi9PsyacuUepdnlniRCpNdxXlZW1paHtMrjOH1KRsyketpo1312GnXdCa6GTEEG4Nj6TpYTmOtT/AFZwOja/ecEmLNHSohJdoOVUZLtG1TmqlVUpWTLcWJGomcxzIGPhvmU7Hr7Gc3NEHgQxYwe4gV0Rg/xCjVjCpB80WaN4IdxDKeIK7MR7EiE0+L1l2qt8zf8AM5WaLPBdMX6gXVF/Ro6PNFcb5H91t+DOhR5uH66ZHqpvMbmizxEsKqX0Kli1v6PQaPMmHbdyv9wI+86FHF03+B1YejAzy7PCcHiBcBjlF9wBf6ytZ8bDW4iJ4S9TPTDI3nMwgZlBSvcW0JFz+ZP/AA9f/PB9cg/+TMdST02U+CXRbxLBrWptSfY7HqD0InkfM/L9TD1DmVvDOoYbfWesLhag18ck+qraVcRwlSpTKZqZBFiKlPMNfQzQwMt409b3EVZSpo8RVL+w09YVn7TT43kCspLUqisP2gD7Azk1eB1qZ/qAi3dHX7z00cymxbjICnHnF9I5tOizsFVS5bQAC5J6AWnoXLPKnhJ4lW3isPh6KP5nP4NxSnhx5cKgbq4Zi31ad2nzXSPxI6/QzMzr75rjWui7HFnF70W1uDjoIHV4Oek6KcwUG/Xb+5SP9oTTxlJ/hqI3sy/iZPK+HqY/lNembqcMYdIOcE3YzXmnIeAISy5L1BK00ZkbxEyBMqMyUh2lFbDq4swB9xLLxrwfA1teGe4jyujap5T26TM47gdWmTcEjuJ6OZF0B3EtV5lkP8luvKnH08nZCN5G09Ix3BaT7rY+kzXEOWmXVNRNCrOhLp9F2vJhLozsUurYZlNmUj5SmXVJPwsrsUV4rxoRIorxRTjhXj3jRpxx0uHcZqUtiCOxmmwHM9N9H/pn12+sxEaVLsOuztrsTPHjM9SSsGF1II7iSvPOMDxKpSPlY26g7TT8M5gV/K/laZV2DOvztFOzGlHw75kXFxY6/SRSoDqDpHJlLtCNaAcTwig/xU1v3AsfqJzK/KtI/A7r72ImgiliGTbDyTDjZJeMxtblaqPgZG97iBVeC113pM39uv4m+tGMsw+RsXq2NWRP7PO1qVafWon+ofmXDjNf/Nb6D+JunQHcAj1F5QcDS/y0/wBIjv8A31v90Bn68X6jvGQEUUzmZKEY0UUgIaOIopBIpXViig/ZK9OVxLDqRqoMxnEKYDGwtrFFNbDZq43gC0aKKapbFFFFOOFGiinHCiEUU44UmI0UhHGg5exT7Zjaaqk1xrFFPP5q/My7f3E48UUqChpGNFJJEYhFFOJ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5454" y="1613019"/>
            <a:ext cx="3632718"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70615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“I gave her space to repent of her fornication; and she repented not…”</a:t>
            </a:r>
            <a:endParaRPr lang="en-US" i="1" dirty="0"/>
          </a:p>
        </p:txBody>
      </p:sp>
      <p:pic>
        <p:nvPicPr>
          <p:cNvPr id="6" name="Picture 2"/>
          <p:cNvPicPr>
            <a:picLocks noGrp="1" noChangeAspect="1" noChangeArrowheads="1"/>
          </p:cNvPicPr>
          <p:nvPr>
            <p:ph idx="1"/>
          </p:nvPr>
        </p:nvPicPr>
        <p:blipFill>
          <a:blip r:embed="rId3" cstate="print"/>
          <a:srcRect/>
          <a:stretch>
            <a:fillRect/>
          </a:stretch>
        </p:blipFill>
        <p:spPr bwMode="auto">
          <a:xfrm>
            <a:off x="1066800" y="1905000"/>
            <a:ext cx="3874022" cy="2219329"/>
          </a:xfrm>
          <a:prstGeom prst="rect">
            <a:avLst/>
          </a:prstGeom>
          <a:noFill/>
          <a:ln w="9525">
            <a:noFill/>
            <a:miter lim="800000"/>
            <a:headEnd/>
            <a:tailEnd/>
          </a:ln>
          <a:effectLst/>
        </p:spPr>
      </p:pic>
      <p:pic>
        <p:nvPicPr>
          <p:cNvPr id="7170" name="Picture 2" descr="C:\Users\Ptr. Daniel White\Desktop\Bible pictures\Prophecy pictures\prophecy pictures\revelation\scan0091.jpg"/>
          <p:cNvPicPr>
            <a:picLocks noChangeAspect="1" noChangeArrowheads="1"/>
          </p:cNvPicPr>
          <p:nvPr/>
        </p:nvPicPr>
        <p:blipFill>
          <a:blip r:embed="rId4" cstate="print"/>
          <a:srcRect/>
          <a:stretch>
            <a:fillRect/>
          </a:stretch>
        </p:blipFill>
        <p:spPr bwMode="auto">
          <a:xfrm>
            <a:off x="1524000" y="4343400"/>
            <a:ext cx="1898650" cy="2230102"/>
          </a:xfrm>
          <a:prstGeom prst="rect">
            <a:avLst/>
          </a:prstGeom>
          <a:noFill/>
        </p:spPr>
      </p:pic>
      <p:pic>
        <p:nvPicPr>
          <p:cNvPr id="7" name="Picture 6" descr="C:\Users\Ptr. Daniel White\Desktop\Bible pictures\Prophecy pictures\prophecy pictures\faces\1 Dad's Pix.jpg"/>
          <p:cNvPicPr>
            <a:picLocks noChangeAspect="1" noChangeArrowheads="1"/>
          </p:cNvPicPr>
          <p:nvPr/>
        </p:nvPicPr>
        <p:blipFill>
          <a:blip r:embed="rId5" cstate="print"/>
          <a:srcRect/>
          <a:stretch>
            <a:fillRect/>
          </a:stretch>
        </p:blipFill>
        <p:spPr bwMode="auto">
          <a:xfrm>
            <a:off x="5410200" y="2133600"/>
            <a:ext cx="3349625" cy="4191883"/>
          </a:xfrm>
          <a:prstGeom prst="rect">
            <a:avLst/>
          </a:prstGeom>
          <a:noFill/>
        </p:spPr>
      </p:pic>
    </p:spTree>
    <p:extLst>
      <p:ext uri="{BB962C8B-B14F-4D97-AF65-F5344CB8AC3E}">
        <p14:creationId xmlns:p14="http://schemas.microsoft.com/office/powerpoint/2010/main" val="1484165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dissolve">
                                      <p:cBhvr>
                                        <p:cTn id="14" dur="500"/>
                                        <p:tgtEl>
                                          <p:spTgt spid="717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ackgrounds\earth and space\hand-of-god_1053_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075" name="Picture 3"/>
          <p:cNvPicPr>
            <a:picLocks noChangeAspect="1" noChangeArrowheads="1"/>
          </p:cNvPicPr>
          <p:nvPr/>
        </p:nvPicPr>
        <p:blipFill>
          <a:blip r:embed="rId4" cstate="print"/>
          <a:srcRect/>
          <a:stretch>
            <a:fillRect/>
          </a:stretch>
        </p:blipFill>
        <p:spPr bwMode="auto">
          <a:xfrm>
            <a:off x="762000" y="2057400"/>
            <a:ext cx="3810000" cy="4191000"/>
          </a:xfrm>
          <a:prstGeom prst="ellipse">
            <a:avLst/>
          </a:prstGeom>
          <a:ln>
            <a:noFill/>
          </a:ln>
          <a:effectLst>
            <a:softEdge rad="112500"/>
          </a:effectLst>
        </p:spPr>
      </p:pic>
      <p:pic>
        <p:nvPicPr>
          <p:cNvPr id="5" name="Picture 4" descr="C:\Users\Ptr. Daniel White\Desktop\Bible pictures\Prophecy pictures\prophecy pictures\faces\1 Dad's Pix.jpg"/>
          <p:cNvPicPr>
            <a:picLocks noChangeAspect="1" noChangeArrowheads="1"/>
          </p:cNvPicPr>
          <p:nvPr/>
        </p:nvPicPr>
        <p:blipFill>
          <a:blip r:embed="rId5" cstate="print"/>
          <a:srcRect/>
          <a:stretch>
            <a:fillRect/>
          </a:stretch>
        </p:blipFill>
        <p:spPr bwMode="auto">
          <a:xfrm rot="2491177">
            <a:off x="1539699" y="2195070"/>
            <a:ext cx="2560869" cy="2627444"/>
          </a:xfrm>
          <a:prstGeom prst="ellipse">
            <a:avLst/>
          </a:prstGeom>
          <a:ln>
            <a:noFill/>
          </a:ln>
          <a:effectLst>
            <a:softEdge rad="112500"/>
          </a:effectLst>
        </p:spPr>
      </p:pic>
      <p:pic>
        <p:nvPicPr>
          <p:cNvPr id="3076" name="Picture 4"/>
          <p:cNvPicPr>
            <a:picLocks noChangeAspect="1" noChangeArrowheads="1"/>
          </p:cNvPicPr>
          <p:nvPr/>
        </p:nvPicPr>
        <p:blipFill>
          <a:blip r:embed="rId6" cstate="print"/>
          <a:srcRect/>
          <a:stretch>
            <a:fillRect/>
          </a:stretch>
        </p:blipFill>
        <p:spPr bwMode="auto">
          <a:xfrm rot="1648663">
            <a:off x="532200" y="2065460"/>
            <a:ext cx="4056357" cy="4289512"/>
          </a:xfrm>
          <a:prstGeom prst="ellipse">
            <a:avLst/>
          </a:prstGeom>
          <a:ln>
            <a:noFill/>
          </a:ln>
          <a:effectLst>
            <a:softEdge rad="112500"/>
          </a:effectLst>
        </p:spPr>
      </p:pic>
      <p:sp>
        <p:nvSpPr>
          <p:cNvPr id="6" name="Title 5"/>
          <p:cNvSpPr>
            <a:spLocks noGrp="1"/>
          </p:cNvSpPr>
          <p:nvPr>
            <p:ph type="title"/>
          </p:nvPr>
        </p:nvSpPr>
        <p:spPr>
          <a:xfrm>
            <a:off x="4419600" y="3733800"/>
            <a:ext cx="4572000" cy="2895600"/>
          </a:xfrm>
        </p:spPr>
        <p:txBody>
          <a:bodyPr>
            <a:normAutofit fontScale="90000"/>
          </a:bodyPr>
          <a:lstStyle/>
          <a:p>
            <a:r>
              <a:rPr lang="en-US" i="1" dirty="0" smtClean="0">
                <a:solidFill>
                  <a:srgbClr val="FFC000"/>
                </a:solidFill>
                <a:effectLst>
                  <a:glow rad="101600">
                    <a:schemeClr val="bg1">
                      <a:alpha val="60000"/>
                    </a:schemeClr>
                  </a:glow>
                </a:effectLst>
              </a:rPr>
              <a:t>“I will cast her into a bed, and them that commit adultery with her into great tribulation…”</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3939360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jesus-against-sunset.jpg"/>
          <p:cNvPicPr>
            <a:picLocks noChangeAspect="1" noChangeArrowheads="1"/>
          </p:cNvPicPr>
          <p:nvPr/>
        </p:nvPicPr>
        <p:blipFill>
          <a:blip r:embed="rId3" cstate="print"/>
          <a:srcRect/>
          <a:stretch>
            <a:fillRect/>
          </a:stretch>
        </p:blipFill>
        <p:spPr bwMode="auto">
          <a:xfrm flipH="1">
            <a:off x="-4" y="0"/>
            <a:ext cx="4724401" cy="4724400"/>
          </a:xfrm>
          <a:prstGeom prst="rect">
            <a:avLst/>
          </a:prstGeom>
          <a:noFill/>
          <a:effectLst>
            <a:reflection blurRad="6350" stA="50000" endA="295" endPos="92000" dist="101600" dir="5400000" sy="-100000" algn="bl" rotWithShape="0"/>
          </a:effectLst>
        </p:spPr>
      </p:pic>
      <p:pic>
        <p:nvPicPr>
          <p:cNvPr id="1027" name="Picture 3" descr="C:\Users\Ptr. Daniel White\Desktop\Bible pictures\Prophecy pictures\prophecy pictures\Praying\Nathan1.5.jpg"/>
          <p:cNvPicPr>
            <a:picLocks noChangeAspect="1" noChangeArrowheads="1"/>
          </p:cNvPicPr>
          <p:nvPr/>
        </p:nvPicPr>
        <p:blipFill>
          <a:blip r:embed="rId4" cstate="print">
            <a:lum bright="-30000"/>
          </a:blip>
          <a:srcRect/>
          <a:stretch>
            <a:fillRect/>
          </a:stretch>
        </p:blipFill>
        <p:spPr bwMode="auto">
          <a:xfrm>
            <a:off x="4648200" y="0"/>
            <a:ext cx="4495800" cy="6858000"/>
          </a:xfrm>
          <a:prstGeom prst="rect">
            <a:avLst/>
          </a:prstGeom>
          <a:noFill/>
        </p:spPr>
      </p:pic>
      <p:sp>
        <p:nvSpPr>
          <p:cNvPr id="4" name="Title 3"/>
          <p:cNvSpPr>
            <a:spLocks noGrp="1"/>
          </p:cNvSpPr>
          <p:nvPr>
            <p:ph type="title"/>
          </p:nvPr>
        </p:nvSpPr>
        <p:spPr>
          <a:xfrm>
            <a:off x="4724400" y="274638"/>
            <a:ext cx="4191000" cy="2392362"/>
          </a:xfrm>
        </p:spPr>
        <p:txBody>
          <a:bodyPr/>
          <a:lstStyle/>
          <a:p>
            <a:r>
              <a:rPr lang="en-US" b="1" i="1" dirty="0" smtClean="0">
                <a:solidFill>
                  <a:schemeClr val="bg1"/>
                </a:solidFill>
              </a:rPr>
              <a:t>“…except they repent of their deeds…”</a:t>
            </a:r>
            <a:endParaRPr lang="en-US" b="1" i="1" dirty="0">
              <a:solidFill>
                <a:schemeClr val="bg1"/>
              </a:solidFill>
            </a:endParaRPr>
          </a:p>
        </p:txBody>
      </p:sp>
    </p:spTree>
    <p:extLst>
      <p:ext uri="{BB962C8B-B14F-4D97-AF65-F5344CB8AC3E}">
        <p14:creationId xmlns:p14="http://schemas.microsoft.com/office/powerpoint/2010/main" val="129954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74638"/>
            <a:ext cx="6019800" cy="4373562"/>
          </a:xfrm>
        </p:spPr>
        <p:txBody>
          <a:bodyPr>
            <a:normAutofit/>
          </a:bodyPr>
          <a:lstStyle/>
          <a:p>
            <a:r>
              <a:rPr lang="en-US" sz="4000" i="1" dirty="0" smtClean="0"/>
              <a:t>“And I will kill her children with death; and all the churches shall know that I am he which </a:t>
            </a:r>
            <a:r>
              <a:rPr lang="en-US" sz="4000" i="1" dirty="0" err="1" smtClean="0"/>
              <a:t>searcheth</a:t>
            </a:r>
            <a:r>
              <a:rPr lang="en-US" sz="4000" i="1" dirty="0" smtClean="0"/>
              <a:t> the reins and hearts.”</a:t>
            </a:r>
            <a:endParaRPr lang="en-US" sz="4000" i="1" dirty="0"/>
          </a:p>
        </p:txBody>
      </p:sp>
      <p:pic>
        <p:nvPicPr>
          <p:cNvPr id="3" name="Picture 4" descr="C:\Users\Ptr. Daniel White\Desktop\Bible pictures\Prophecy pictures\prophecy pictures\rapture and second coming\jesus-12.jpg"/>
          <p:cNvPicPr>
            <a:picLocks noChangeAspect="1" noChangeArrowheads="1"/>
          </p:cNvPicPr>
          <p:nvPr/>
        </p:nvPicPr>
        <p:blipFill>
          <a:blip r:embed="rId2" cstate="print">
            <a:lum bright="-20000"/>
          </a:blip>
          <a:srcRect b="2273"/>
          <a:stretch>
            <a:fillRect/>
          </a:stretch>
        </p:blipFill>
        <p:spPr bwMode="auto">
          <a:xfrm>
            <a:off x="86710" y="-15766"/>
            <a:ext cx="3124200" cy="2316217"/>
          </a:xfrm>
          <a:prstGeom prst="rect">
            <a:avLst/>
          </a:prstGeom>
          <a:noFill/>
          <a:effectLst>
            <a:reflection blurRad="6350" stA="50000" endA="295" endPos="92000" dist="101600" dir="5400000" sy="-100000" algn="bl" rotWithShape="0"/>
          </a:effectLst>
        </p:spPr>
      </p:pic>
      <p:pic>
        <p:nvPicPr>
          <p:cNvPr id="4" name="Picture 2" descr="C:\Users\Ptr. Daniel White\Desktop\Dad's Mission Trip Pix 2009\4\100_1737.JPG"/>
          <p:cNvPicPr>
            <a:picLocks noChangeAspect="1" noChangeArrowheads="1"/>
          </p:cNvPicPr>
          <p:nvPr/>
        </p:nvPicPr>
        <p:blipFill>
          <a:blip r:embed="rId3" cstate="print">
            <a:lum bright="-30000"/>
          </a:blip>
          <a:srcRect r="1694" b="14228"/>
          <a:stretch>
            <a:fillRect/>
          </a:stretch>
        </p:blipFill>
        <p:spPr bwMode="auto">
          <a:xfrm>
            <a:off x="5257599" y="4191000"/>
            <a:ext cx="3886401" cy="2667000"/>
          </a:xfrm>
          <a:prstGeom prst="rect">
            <a:avLst/>
          </a:prstGeom>
          <a:ln>
            <a:noFill/>
          </a:ln>
          <a:effectLst>
            <a:softEdge rad="112500"/>
          </a:effectLst>
        </p:spPr>
      </p:pic>
      <p:sp>
        <p:nvSpPr>
          <p:cNvPr id="5" name="Rectangle 4"/>
          <p:cNvSpPr/>
          <p:nvPr/>
        </p:nvSpPr>
        <p:spPr>
          <a:xfrm>
            <a:off x="254950" y="4216583"/>
            <a:ext cx="4572000" cy="2308324"/>
          </a:xfrm>
          <a:prstGeom prst="rect">
            <a:avLst/>
          </a:prstGeom>
        </p:spPr>
        <p:txBody>
          <a:bodyPr>
            <a:spAutoFit/>
          </a:bodyPr>
          <a:lstStyle/>
          <a:p>
            <a:pPr algn="ctr"/>
            <a:r>
              <a:rPr lang="en-US" sz="3600" i="1" dirty="0"/>
              <a:t> </a:t>
            </a:r>
            <a:r>
              <a:rPr lang="en-US" sz="3600" i="1" dirty="0" smtClean="0"/>
              <a:t>“There </a:t>
            </a:r>
            <a:r>
              <a:rPr lang="en-US" sz="3600" i="1" dirty="0"/>
              <a:t>is a sin unto death: I do not say that he shall pray for it</a:t>
            </a:r>
            <a:r>
              <a:rPr lang="en-US" sz="3600" i="1" dirty="0" smtClean="0"/>
              <a:t>.”        (I John 5:16)</a:t>
            </a:r>
            <a:endParaRPr lang="en-US" sz="3600" i="1" dirty="0"/>
          </a:p>
        </p:txBody>
      </p:sp>
    </p:spTree>
    <p:extLst>
      <p:ext uri="{BB962C8B-B14F-4D97-AF65-F5344CB8AC3E}">
        <p14:creationId xmlns:p14="http://schemas.microsoft.com/office/powerpoint/2010/main" val="3046138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Ptr. Daniel White\Desktop\Bible pictures\Prophecy pictures\prophecy pictures\hell\ch20_pat_37_lake_fire_small.jpg"/>
          <p:cNvPicPr>
            <a:picLocks noChangeAspect="1" noChangeArrowheads="1"/>
          </p:cNvPicPr>
          <p:nvPr/>
        </p:nvPicPr>
        <p:blipFill>
          <a:blip r:embed="rId2" cstate="print">
            <a:lum bright="-10000"/>
          </a:blip>
          <a:srcRect b="6667"/>
          <a:stretch>
            <a:fillRect/>
          </a:stretch>
        </p:blipFill>
        <p:spPr bwMode="auto">
          <a:xfrm>
            <a:off x="0" y="-73742"/>
            <a:ext cx="9144000" cy="6931742"/>
          </a:xfrm>
          <a:prstGeom prst="rect">
            <a:avLst/>
          </a:prstGeom>
          <a:noFill/>
        </p:spPr>
      </p:pic>
      <p:sp>
        <p:nvSpPr>
          <p:cNvPr id="2" name="Title 1"/>
          <p:cNvSpPr>
            <a:spLocks noGrp="1"/>
          </p:cNvSpPr>
          <p:nvPr>
            <p:ph type="title"/>
          </p:nvPr>
        </p:nvSpPr>
        <p:spPr>
          <a:xfrm>
            <a:off x="457200" y="274638"/>
            <a:ext cx="8229600" cy="6583362"/>
          </a:xfrm>
        </p:spPr>
        <p:txBody>
          <a:bodyPr>
            <a:normAutofit/>
          </a:bodyPr>
          <a:lstStyle/>
          <a:p>
            <a:r>
              <a:rPr lang="en-US" sz="4800" i="1" dirty="0" smtClean="0">
                <a:solidFill>
                  <a:schemeClr val="accent1">
                    <a:lumMod val="20000"/>
                    <a:lumOff val="80000"/>
                  </a:schemeClr>
                </a:solidFill>
                <a:effectLst>
                  <a:glow rad="101600">
                    <a:schemeClr val="bg1">
                      <a:alpha val="60000"/>
                    </a:schemeClr>
                  </a:glow>
                </a:effectLst>
              </a:rPr>
              <a:t>“But the fearful, and unbelieving, and abominable, and murders, whoremongers, and sorcerers, and idolaters, and all liars, shall have their part in the lake which </a:t>
            </a:r>
            <a:r>
              <a:rPr lang="en-US" sz="4800" i="1" dirty="0" err="1" smtClean="0">
                <a:solidFill>
                  <a:schemeClr val="accent1">
                    <a:lumMod val="20000"/>
                    <a:lumOff val="80000"/>
                  </a:schemeClr>
                </a:solidFill>
                <a:effectLst>
                  <a:glow rad="101600">
                    <a:schemeClr val="bg1">
                      <a:alpha val="60000"/>
                    </a:schemeClr>
                  </a:glow>
                </a:effectLst>
              </a:rPr>
              <a:t>burneth</a:t>
            </a:r>
            <a:r>
              <a:rPr lang="en-US" sz="4800" i="1" dirty="0" smtClean="0">
                <a:solidFill>
                  <a:schemeClr val="accent1">
                    <a:lumMod val="20000"/>
                    <a:lumOff val="80000"/>
                  </a:schemeClr>
                </a:solidFill>
                <a:effectLst>
                  <a:glow rad="101600">
                    <a:schemeClr val="bg1">
                      <a:alpha val="60000"/>
                    </a:schemeClr>
                  </a:glow>
                </a:effectLst>
              </a:rPr>
              <a:t> with fire and brimstone: which is the second death.”</a:t>
            </a:r>
            <a:endParaRPr lang="en-US" sz="4800" dirty="0"/>
          </a:p>
        </p:txBody>
      </p:sp>
    </p:spTree>
    <p:extLst>
      <p:ext uri="{BB962C8B-B14F-4D97-AF65-F5344CB8AC3E}">
        <p14:creationId xmlns:p14="http://schemas.microsoft.com/office/powerpoint/2010/main" val="735861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Jesus\19 Return\Jesus Coming.jpg"/>
          <p:cNvPicPr>
            <a:picLocks noChangeAspect="1" noChangeArrowheads="1"/>
          </p:cNvPicPr>
          <p:nvPr/>
        </p:nvPicPr>
        <p:blipFill>
          <a:blip r:embed="rId3" cstate="print"/>
          <a:srcRect/>
          <a:stretch>
            <a:fillRect/>
          </a:stretch>
        </p:blipFill>
        <p:spPr bwMode="auto">
          <a:xfrm>
            <a:off x="1905000" y="0"/>
            <a:ext cx="5334000" cy="6858000"/>
          </a:xfrm>
          <a:prstGeom prst="rect">
            <a:avLst/>
          </a:prstGeom>
          <a:ln>
            <a:noFill/>
          </a:ln>
          <a:effectLst>
            <a:softEdge rad="112500"/>
          </a:effectLst>
        </p:spPr>
      </p:pic>
      <p:pic>
        <p:nvPicPr>
          <p:cNvPr id="8199" name="Picture 7"/>
          <p:cNvPicPr>
            <a:picLocks noChangeAspect="1" noChangeArrowheads="1"/>
          </p:cNvPicPr>
          <p:nvPr/>
        </p:nvPicPr>
        <p:blipFill>
          <a:blip r:embed="rId4" cstate="print"/>
          <a:srcRect/>
          <a:stretch>
            <a:fillRect/>
          </a:stretch>
        </p:blipFill>
        <p:spPr bwMode="auto">
          <a:xfrm>
            <a:off x="3124200" y="2819400"/>
            <a:ext cx="1070758" cy="1212476"/>
          </a:xfrm>
          <a:prstGeom prst="rect">
            <a:avLst/>
          </a:prstGeom>
          <a:ln>
            <a:noFill/>
          </a:ln>
          <a:effectLst>
            <a:softEdge rad="112500"/>
          </a:effectLst>
        </p:spPr>
      </p:pic>
      <p:sp>
        <p:nvSpPr>
          <p:cNvPr id="4" name="Title 3"/>
          <p:cNvSpPr>
            <a:spLocks noGrp="1"/>
          </p:cNvSpPr>
          <p:nvPr>
            <p:ph type="title"/>
          </p:nvPr>
        </p:nvSpPr>
        <p:spPr>
          <a:xfrm>
            <a:off x="2133600" y="533400"/>
            <a:ext cx="4953000" cy="1219200"/>
          </a:xfrm>
        </p:spPr>
        <p:txBody>
          <a:bodyPr>
            <a:normAutofit fontScale="90000"/>
          </a:bodyPr>
          <a:lstStyle/>
          <a:p>
            <a:r>
              <a:rPr lang="en-US" b="1" i="1" dirty="0" smtClean="0">
                <a:solidFill>
                  <a:schemeClr val="bg1"/>
                </a:solidFill>
              </a:rPr>
              <a:t>“I will give to every one of you according to your works.”</a:t>
            </a:r>
            <a:endParaRPr lang="en-US" b="1" i="1" dirty="0">
              <a:solidFill>
                <a:schemeClr val="bg1"/>
              </a:solidFill>
            </a:endParaRPr>
          </a:p>
        </p:txBody>
      </p:sp>
    </p:spTree>
    <p:extLst>
      <p:ext uri="{BB962C8B-B14F-4D97-AF65-F5344CB8AC3E}">
        <p14:creationId xmlns:p14="http://schemas.microsoft.com/office/powerpoint/2010/main" val="1035980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i="1" dirty="0" smtClean="0"/>
              <a:t>“But unto you I say, and unto the rest in Thyatira, as many as have not this doctrine, and which have not known the depths of Satan, as they speak; I will put upon you none other burden.”</a:t>
            </a:r>
            <a:endParaRPr lang="en-US" sz="5400" i="1" dirty="0"/>
          </a:p>
        </p:txBody>
      </p:sp>
    </p:spTree>
    <p:extLst>
      <p:ext uri="{BB962C8B-B14F-4D97-AF65-F5344CB8AC3E}">
        <p14:creationId xmlns:p14="http://schemas.microsoft.com/office/powerpoint/2010/main" val="1553919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33374479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2-Bible Pics-Nt\Phar &amp; Scribes\~Burden-bearer 1912-169.jpg"/>
          <p:cNvPicPr>
            <a:picLocks noChangeAspect="1" noChangeArrowheads="1"/>
          </p:cNvPicPr>
          <p:nvPr/>
        </p:nvPicPr>
        <p:blipFill>
          <a:blip r:embed="rId3" cstate="print"/>
          <a:srcRect/>
          <a:stretch>
            <a:fillRect/>
          </a:stretch>
        </p:blipFill>
        <p:spPr bwMode="auto">
          <a:xfrm>
            <a:off x="304800" y="609600"/>
            <a:ext cx="4267200" cy="5410200"/>
          </a:xfrm>
          <a:prstGeom prst="rect">
            <a:avLst/>
          </a:prstGeom>
          <a:ln>
            <a:noFill/>
          </a:ln>
          <a:effectLst>
            <a:softEdge rad="112500"/>
          </a:effectLst>
        </p:spPr>
      </p:pic>
      <p:pic>
        <p:nvPicPr>
          <p:cNvPr id="3074" name="Picture 2"/>
          <p:cNvPicPr>
            <a:picLocks noChangeAspect="1" noChangeArrowheads="1"/>
          </p:cNvPicPr>
          <p:nvPr/>
        </p:nvPicPr>
        <p:blipFill>
          <a:blip r:embed="rId4" cstate="print"/>
          <a:srcRect/>
          <a:stretch>
            <a:fillRect/>
          </a:stretch>
        </p:blipFill>
        <p:spPr bwMode="auto">
          <a:xfrm>
            <a:off x="4800600" y="609600"/>
            <a:ext cx="4038600" cy="5391150"/>
          </a:xfrm>
          <a:prstGeom prst="rect">
            <a:avLst/>
          </a:prstGeom>
          <a:ln>
            <a:noFill/>
          </a:ln>
          <a:effectLst>
            <a:softEdge rad="112500"/>
          </a:effectLst>
        </p:spPr>
      </p:pic>
      <p:sp>
        <p:nvSpPr>
          <p:cNvPr id="4" name="Title 3"/>
          <p:cNvSpPr>
            <a:spLocks noGrp="1"/>
          </p:cNvSpPr>
          <p:nvPr>
            <p:ph type="title"/>
          </p:nvPr>
        </p:nvSpPr>
        <p:spPr>
          <a:xfrm>
            <a:off x="4953000" y="1981200"/>
            <a:ext cx="3733800" cy="3810000"/>
          </a:xfrm>
        </p:spPr>
        <p:txBody>
          <a:bodyPr/>
          <a:lstStyle/>
          <a:p>
            <a:r>
              <a:rPr lang="en-US" i="1" dirty="0" smtClean="0">
                <a:effectLst>
                  <a:glow rad="101600">
                    <a:schemeClr val="bg1">
                      <a:alpha val="60000"/>
                    </a:schemeClr>
                  </a:glow>
                </a:effectLst>
              </a:rPr>
              <a:t>“Hold fast till </a:t>
            </a:r>
            <a:br>
              <a:rPr lang="en-US" i="1" dirty="0" smtClean="0">
                <a:effectLst>
                  <a:glow rad="101600">
                    <a:schemeClr val="bg1">
                      <a:alpha val="60000"/>
                    </a:schemeClr>
                  </a:glow>
                </a:effectLst>
              </a:rPr>
            </a:br>
            <a:r>
              <a:rPr lang="en-US" i="1" dirty="0" smtClean="0">
                <a:effectLst>
                  <a:glow rad="101600">
                    <a:schemeClr val="bg1">
                      <a:alpha val="60000"/>
                    </a:schemeClr>
                  </a:glow>
                </a:effectLst>
              </a:rPr>
              <a:t>I come.”</a:t>
            </a:r>
            <a:endParaRPr lang="en-US" i="1" dirty="0">
              <a:effectLst>
                <a:glow rad="101600">
                  <a:schemeClr val="bg1">
                    <a:alpha val="60000"/>
                  </a:schemeClr>
                </a:glow>
              </a:effectLst>
            </a:endParaRPr>
          </a:p>
        </p:txBody>
      </p:sp>
      <p:sp>
        <p:nvSpPr>
          <p:cNvPr id="5" name="Rectangle 4"/>
          <p:cNvSpPr/>
          <p:nvPr/>
        </p:nvSpPr>
        <p:spPr>
          <a:xfrm>
            <a:off x="381001" y="3657600"/>
            <a:ext cx="3962400" cy="1938992"/>
          </a:xfrm>
          <a:prstGeom prst="rect">
            <a:avLst/>
          </a:prstGeom>
        </p:spPr>
        <p:txBody>
          <a:bodyPr wrap="square">
            <a:spAutoFit/>
          </a:bodyPr>
          <a:lstStyle/>
          <a:p>
            <a:pPr algn="ctr"/>
            <a:r>
              <a:rPr lang="en-US" sz="4000" i="1" dirty="0" smtClean="0">
                <a:effectLst>
                  <a:glow rad="101600">
                    <a:schemeClr val="bg1">
                      <a:alpha val="60000"/>
                    </a:schemeClr>
                  </a:glow>
                </a:effectLst>
              </a:rPr>
              <a:t> “I will put upon you none other burden.”</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740051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AutoShape 2" descr="data:image/jpeg;base64,/9j/4AAQSkZJRgABAQAAAQABAAD/2wCEAAkGBhMSERQUExQVFRUUGBcVFRgXFxQUFRQYFBcVFxUUFRcXHCYeGBkkGRQUHy8gIycpLCwsFR4xNTAqNSYrLCkBCQoKDgwOGg8PGikcHCQpLCksKSwsLCwsLCwpKSkpLCwsKSwsKSwpKSwpKSwsKSwsLCwpKSwsLCkpLCksLCksLP/AABEIALEBHAMBIgACEQEDEQH/xAAcAAABBQEBAQAAAAAAAAAAAAAEAgMFBgcBAAj/xABGEAABAwIEAwUFBQMKBQUAAAABAgMRAAQFEiExQVFhBhMicYEHMpGh8BQjUrHBctHhFSUzQkNigpKy8SQ0c7PCNVNjorT/xAAZAQADAQEBAAAAAAAAAAAAAAABAgMABAX/xAAlEQACAgICAQMFAQAAAAAAAAAAAQIRAyESMUEiMlEEEzNhcfD/2gAMAwEAAhEDEQA/ABEO0531CyKebIOlebZ2nu9p1JphYrqHYrWYeUKZLdOhwGkrWKyZhpSa4BSHHhXA5TgHQioLtkuGAPxKHyBNTHf1Q8cxVTy9dAkkJHrv508E2xZPRGZfypxQgAUhS9NvXnrSgrUV0ERYYzTwjWhxTpVp61K2XZ4qQHHDlSdUj+socD0B+J+dC67DVkQwypaglIlSjAH6np1o1/DB3ZWgklBhQPEfjT68OXrU5bryHKhISmDMCOHE8fWoRp8pgg60OVm4guGuQ82eS0n5itbdVx5VmLawpUqGoMzxnnNXu57RoXZuqGjiUGU9T4ZHMSajlttFMerM1vbjM8tQ4qJHxMUTiV93oGm3zNARUvheHhaATsVRVpVGmycbegF1MBJ5j99MW6dVTyMefCpDG2AnbYGKGtkRk/vE/PSsnaszWyV7OrhK/OpUu1DYEYKh0n4VJKXSPsddDpfod16krXTRVWCcz10O0g0ijQAkLp5oUMympBlFBhCLdg1L2jG1BMVJWihpNSkx0T9jaxsanxfpTGsVBWN6gJIJ16aUYzcJB114iTUByU77vNNx1pxuwSBoaFbvRyFL/lHypbNRnot1n+qa7lUNwRU3lKT9RTd4c492OtPYCFW5TXe0e7bJoF1uKxjwfpC7g0hRpsU6QBwqpJfilEaUG8adCsbxPEShtRG+w8zVKcXU32hfMJTzM/CoFY0muiCpEZs6XKUletMkV0GqUJZMdn8OD7yUq1QkFxzqlPD1JSn/ABVbLhKlmY9BsOQA4aVF9hmDlfVtmDaEk7GVKKo5+4natS7O9hu9SCsqI4hPgzdCsgwPLXpUJ7dIrHSszZ6yIM7DUa+RqqJ3ravaNgCWLF0DKkQISgADQzK3Fy44fMgf3ax+wazaaTwn9DRjoz2JbMUdbrBMHUKGUjmDwp++wNTREg7AnYxI6H8wKYDMagfXmKFpmIe6t8i1J5H4jcH4RVowy3P2VEDU5iOp1qJxy2MJegBKvBuJlIkGBwjT0q24TbH7GyobJQSfWp5n6UPjW2VLEbWElJMkGSepANCvJyoZ6kn8qOxZ8KUSndSlT6bfrQGJJy5E8k/nTwvQsgyy0eV/i/MUY4aBtFS6COI/SpJTdEyB4ruSnu7paGCdqwQbuaULejUWhp1FoaXkaga3tqNSzTjbMUSlo8jSuQUhpBijbQkkCnmcEUoTIFOJsVtK4UjaGSDkWgy760gt67mnGnCQNKMYw9SyDpHGpDiWHY4k143AqW/k9IFBLsxNKzWM97XCrpQab0V77cBTAHHbdJ4UG7aopT19QZcmikY6bFPOvHDhwppTlLTiMCIFHZjhtKEfsJopOImdQKcOIjiBR2gaM77TD77L+ED561Dq2FSeO3HePuq4FRjyGn6UDAgV2x6RzS7EqTAptA3p1002KYBp/s9A+zMgqGj6lQYIGcNoCQeBKhtzUK3DDLgBocgYr5+7BORaXB/9t5hzyhSVH/t/KtX7PuEYheJG3d2iyOcKuEGPQCkemHtA/tXazWznPKSfKOVYdg6ZUJ5itOWpa8PcSoklCrpsEkqMNvOpG+ugAFZEs+A+RpFttDdJF4vrKUKVm1SIMnYSAIPPbSoHvoJQdyCR6b/mKk71MWjilK1UG1xw/pG1fvqHeT96g883/jQghmxrF3iWWwfd0IHUgz8qksWxlTdqw0kwSgE+UQKi8YchplPQq+SQP1oTF7sOLEbJSlI9BRceTQvKrCcIZJBcPupMDqogmuYqczg8jRNmrLbIHNSlfkKbtGO9dTykyaF7bG8UNdnRLgB4T+VWdVuOApGH9m+6eQpBlJ0IVueoqyqtgOFTlNN6HjHWytptP7s0SxZnyqWI6CuZaHIahLVqnkKJt7JJO1etm5OtTlqwlIka1NugkYjCRm2MeVSaMMRE60V3gA03phy7iktsAkNEe7rQNwVSJTRds4Sd6kUqTxE1roJHQYEUXbOrGhFFIYB1ApwsUthoFeeJ4xQJX/eNS7rIjTegF2qp2oWYqLblOk1xDetKcRV2AZUquZqSsU3NGgC1mmCadptSaKQBM0h10BJPIE/CllNRuOLKWV9dPjTJAbKc8qSTz1+JpEV40onauogJcTtSCnU064qSOX7q8E7VjFy9nxzMYg3xLAcA6t5x+a01q/Z5X85OGdF2qT592+qP+586xTsPiPcXaFq0QuWF9A6IB9FBJ9K3nA8Nm4D07MraKY/E42uSZ0ILZEdelI+w+Co5IReImYurwR0Lqlz/APcVjqh4VetbRe2Km3b8lJCTcuKAIIkLZZUFDmJUoT0rGHN1DqfzpYe5hfSJ/ELibXKB/ZIJIHAJCqbuR4kHXSSeWw/WjLW2JtUg6BbQSec5csa7U2oCAOh+Wp+QrIJX8ZfzOADZCUpHwk/Mn4UABS3/AHlcdT+dcbVrVfBPySreqGkzv+Uk/pRXZ9cLzGIEx50LbMTl6NmaftlZUAcZ+FRfTRUubF5mAObZX61MPpk6VRcOWpa4Enp1rWcLswWkyNYE+dcslxZROyn4s+m2yF7MA4rKnKnNJ00086XY9orP7mCtReUW0Qg++CkFKgdj40+ho7t1gDtylhLWX7tzOrMooMAAAJhJ1314RUXinZDIq0NqlITbulxSVKIUuVNknOQdfu416UycWlYQh7tVZt6kOpJJH9EfxLRG/wCJtY/wmpZvFmE232hSilqJlQIPvFMZd5zCIqvY52ZfetWmkBvvEureWSogDOpxeQHLKoLpE6bdasvaTsybuzW0gpQskLTPuykzlMDYydYpXx0Yj7rtdbBpbgLg7tSUuJKDnRnEoJE+6Y3nel4TepusxazEJyySkgHOnMMvPQj40Bb9gHT3qnEtnvnGMzfeGEtNEFfiy6qMCABpzqb7Cdk12SHkLIVmdKkEHdEADMI0Om1Z8UtBoj8L7V2ilBALpUrLH3Stc4lPHjIjzFFWXbS2dW0hHekvEpb+7ICiN+PCiLHsu8jELq4KG+7dayNjNqCkNhOmWEjwHynjUF2e9n13bv2rig0QwtSlw6o5grbKCiARr51qixtFmwLtdbXCkob72VFYBU2UpzNpC1pzcwkg+oqYeWKpvY/sjcWbwWsNwrvA4Q4VeFQQUpSkpEKzoBKp1GkVbnVTU5JJ6A/0IJpsrHWnAmu9z0qZikgVxxVMlykldddAFGk5K4k0+kUQDQZptTNHAaVzu61mAw1VS7XXXjDfACT5n+FXxLNZt2oXNy50MfARVMe2JPojGtAdN9PKvKFdCNBypxAknyq5IQpOqR6/HhTrCNEjkSfr4U4gBWUxtM/D/aiLawUtQMHxafGkctBSGEW6lBXBIIJ6ztX0F2VxhLrTSwRJQgzwJyic3JWYKB4EjnvjQ7PurUEpHiUYHABKUwVKPAVqHYmyCW0tNuhJaSYUsSFjMpUkSIBJVHIRU+djOJYO16gWVEamDod9vka+bX/6Rf7R/M1qvbbGby2WqXLdaCDlSkEgDScsAZfTTTasmunSpSlbZiT01M6VSHbYr0ixWV/KEJKoABB0JjyHE/CvPrEKIH9Vz0AbXHrUHYuRMqI00hIM9NxH8KLXdwYTJHMxx3GlHjRrIeKeYYJNEJQnNIG9OKcA6A6TGlM2LRItsQDl/CE9N6LssHUpoq0SlOqiogAAbkk0nBwFSkeInrqPThVvRZd3Zu5oH3bm8R7it65JyrRaKsR2TTaNDMX2M5kn71skAAzx0ECauNljVqQMr7JzHKmHG/ErTwjXU+JOnUVkfY/ClO2zq/CpLTdyEAe+HVtpGoGpBRIA2nrUz7PnklqyRKStN26spkFSUBhcrI3CZKdTxiknjVt2Oui9HFWHM3dvNLyjMrK4hWUc1QdB1oS1vW3Z7pxDkRORSVxO0wdNj8KoPY3HGmPtYWoS662hABTrmLwKtT7gBBJ6jnRHsvxdttvuiZW8/lSkRIAaBKiJ93SPM+dF4qTM3s0UvNspzOLSgbZlqCRJ2EkxNHHEGGgkuPNIziUZnEJzD8SZOo1Go51RPaSvvEhhJktoVcuAKQCAkpSjMFKBIhThgSfd0qExrFUu2OF+JOZsuNqkjTu1NJTm4gZQk+tKoWrHUbNVOLMBvvO+a7snKF94jJO+XNMT0pScbtwUJLzWZwAoHeIlYUYSUCfECdo3rJbC7b/k/EGiUpdU81uRkMuhIKJHhjxcZjoDUZ2aS4L2zlfiKT3ckeD+lS2nXbxCQP7w50Vi7DxNyRjTBd7oOtlz8GdOfyyzM9KbV2jtpy/aGMwOUjvW5naIzbzWK2TLhZZbRP2n7Y5Cf7QLyMQojceIHXoeVd7ULBur+CgjvjOokjvSPBw3Inzrfb2bibg4KaUIpnA1oXbMLbkoLaMs6mAkCCYEkRE8YoxbVQYgwNqcCKaKJMClQqlGM2zGvE12uRXaKPMCiQKGamiUGgYdS1RKGxTaF0+HBQAeyVkOLu5n3TzWr8zWqYliiGm1qJ2B+PAVlCLFaySEkz86ri+ScxjLtU9hvZ1bmsRPPl5UdgXZjMc7miE7zoJTznhU8vEWgHEBGYKEJKvcWCNYHHyJrSyNuomjGtsr2LYILdBWmcqQApUSApW6UjQE8+XnpS8OxJtkIUnM+oEFZC/Cc2gSG1AZSOcz5wQJF5CnQpK9ljLrGn4QANAAQNBpVJYfKSWwoBJJBMA6dDwoqPJUwN09Grdnni6sJLZRnglJKVKKRICZTpGYSfSa0RuwaYbV4AVEHMdp01HUTwrIOyl93a0HNqkjKsyrJ1UB7yCNFDeDI1ArZrK/DzBWB4kyHESFFBIJ0I95JBBChopMHnSwikaTMM7YglajOmw8tYj51TltVcu17wW8qBAnboKqjgqmPSBIGTpShXDSVr0qogtWogb/AF9elEoQtSAnMSBprsRyoFhZVPpvy1mT8KLU7pz+Q/jWYUSGA3KGlffBWUaoW2ZW2enMdDI6GtRwp9S0T4X29s7UTHJbRO/7JM/hFY4l8/X7qMssZeZVmbcUg9DoehHEdDUMmLnseMqNvtO7IJbiOMDKQeShoQehE0Q1bJSSQlIJ3IABPmRvWY4H7S3g5/xELQd8qUpUOogCfI1pNribbzYcbUFJVsR8weR6VxTxyh2WUkxF1hqTslH+UfurlrYpSZypBHIAUanahcSxNthpbrhhCBJ4noBzJMAedDbCHt5TulJnQkgGRyPSuuIRwQn/ACp/dVBb9qCR3S3GMjLylpSsOZlp7spBUtGUaeIbE+tO3/b9bd4bRNuFqkBB74JCsycySZRCZB51ThI1Fz+zpM+FPiMnwjU8zpqetOIskSDlTI4wJ+NRPZbHjdsd6Ud2c6kZc2f3DEhQABoFXbZS7ty1tWQ8tpKisqc7pJKCApCPCZMqAkwJnzpeLuglvat0hWbKM3EwMx6E711Vmgz4E67+FOvHXTWqc57TkN2iH1skOOLcQhnNr90rKpS1FOg24bn4GWfbzM7cW62Qm4YStSUhzM273acykhZSCkxrqNgeVNxYtMtCkgChHSTtVGb9roUnOu1KWwtKFKS6FKBWFKEJKBOiFcRtV4tn0rSlaSClQCkkcQoSD8DSSi0GmuxaEQNq4RTqjTShSMxmAImn8yRQcDjXEviuxoAZ9pApty/5UKt6mHFUAWSIxmOFNuYsSKiVTTtlZrdVCd6akLbJR2071pM651flNPt4UG05gmTwHzPnpUtZ4VAbTp4QSfOj3bKRtpw58Y+utRi+Uv0O9IoeRwKhGZ1J17smVJ/Y/F5b0/YMFzZIWiYUnbKRzG6VVoGH9mG1rBWkkDeJBVHlUhjfZ1JyrZQS4CEk5gh0ImCSoghwAScqgrbSK6KtEnJWZl2k/wCGYU4knfuwleqkqWg5VJWPeAk6KAPh41myjrV+9rF4fuWTG6nFEApKjokZkkkAjxbEjXhqBQF71bGtE5PZcuzh8Ak71bcC7UKt3EiQNCEkzlKSZLTka5CSSFAEoVqAQVJVTezxlvQiUpza7ASB677VN2dpnKoHujxczO8aVF6dj9ohccfJdXIKTmJgxInUajQiDII0O40qGeTVvxHBwsDcKSPCeMbx5TPxqm3LpBIgaab00HfQGDuCNdhQzrk/W/WlPqJ3/h6UzXQibY9bjQnqB8NadmkWqpQscilXyUD+lOpRpQYUdQqnAzPGlFmKW3bkxuNRqeunrShEBoCrF2Qx827uUk90sgLHATolfpx6T0qBdbIJkGDt8a4zcgKEQY3G+/D650JR5KmFOjd2xpUH22w5b9k622JV4VADdWRQUUjqQD60rsji3f2iCQcyPu1SIJKIE9ZEes0ZdXUV5quMv4dKdmPuMqft7S3bBU6lb4UmDKM6m4K/wiAdTyNH442leKhBWQn7tkrTIIIZS2T8avNxiJppF4pWgro+4/j/ADMTeArDDLTRObu0JRO05QBMelZsO8srq8PeKaWW3FMLEfelTrakhJIIMpmeOhFXgtAJmST8qesb8jQ1OMuN+TJlEx3C7pdnb3LocVq6FykAoCl5kKKQBCVamTxPUVLWzXe4nd3SDNu2l9RcE5DmYUhKUniSVbdK0a1up40YHxGlb7geRgdmyty3UyhClOLeaKUJSSSEtvAnbYFafjW4dn8OLFqw0rVTbaUqjUSBqAeQOnpRqFE0siknO0aUrG1uU0TS1muhqotmMncTTWaKl3cJNMHCudd3JC0wDPSgmal7XD0ztT13hIAkD4UnNG4lbuiEJKjwprDMfyOSyhSzokCJknl61Pnsut0JnRJUJ5wDJ/KrbgmAIbTCEBPkNT5mlllS12DiA4UbgMqcuEJQY4EaTxUSYHxqcW0oAACTp04j8tTUX7Q1d1hj8f1siP8AMtIPymn+xOL/AGi0bWoytr7tfEnKPCT5iPhVMK9N/snN7LjhoCRAgzw4q68gNOfCi7pgKAPOPl9GgreFR9dT9delSlwnw+lda6IPs+avbBd5sTcQNmkoR6kZ1fNfyqmE61J9q8Q7++uXdwt5wjyzEJ+QFRc06VIxPdnruJE/XD01q8YNlVmUQD6wdZEj/FBrM7BRziKufZxSkqVOykweGwgHTj141DIikWTF1o4evx8vOqDfo+8WP7x/Or1eGFDnufU1VcTw5wrccynJnPi2BPECd6SDS7GeyEUzJgbnQbfrQqxUktmd/wDeg32oroTJtDdq5lV0Ig/Ij5gUc23wqKVUrhqs4j+sPifLrRl8gRLN2gOsTMeXCflNPWdj3ijwCdVc5316Hbzq3dnOz7b7SQVEBUhJ1zBYBKkKjmOHHzia/wBrb4WgNu24lw/2hSIEg6ZpGbPvodBwAipLY7K3jV2Acqd9jG2mhjzigbIDWenEiOulDlUmTRlkopnbXoD+YqtUhO2ab7LruS+0QIADgM8T4VCOWg+jVqxCynbes57DPlF2ghZGZK0xAhXhkJ6aif8ACK0Vu6zanyrzs2pnTDoq+KWTiJMSKBtrvhsaur7QXpVa7RYeZCkjbemhK9MLXkcRfaamdKYYfOaq2rGYUUwdNup41JWF8lYkH94pnChVItlrcdalLe5qpIuiKNtcTjzqDiVLei4pRvBzquJuuJPX+FEMYolXDapuw0TiXKfSaiLW8FSCX9KnZmiAeZqOfTUtcNHNQyLbXWuizAls30qdtrMEa02xbij2hFTlIx5dsJSKkrdugS7qKNYcApU9isp3tjdy2CB+N9A/ypWr9BVU9nWPhhwpUfA5CTyB4Gpz21vfc2qRsXFqP+FIA/1GszZey16WJeg55dn0hh74JG3nO086b7YdoFW1jdunKAlKksxMklCUpKhtPeqVtwArPuy3acutJn30GDttHhV5VE+13tXnbatEqnZxz0/o0n5q9BVIvdCNeTMW0zSnWo8uFdtjqB1qxLwzvEIAER51RugJWReEWpKpjar72YtAVgHwgc8vLfXbUjTrTGFYF3eWQTO0AHaJ/wBqlMItSCZ0BjY9d5rnnKyiVDOJMgE/n8/WpX2m3bCbC1QzlkpBMb7Df1moy9Y48NSOfHeo/EMJzYa/cKJlt9ttHEZVIJWI8ykz0POp1dDkQbVH2VteYFZWoFPEARB8jJ+FRWI24+pqUvLINkRMd22qCZ1UhClR6k/GgbhIIOkRt66n86rj+RZEM7YmdBUjgmBuLC1jw5BOo3118xz86lG7cFCPd01UQDpP4uk/pRV5dlpPh004HTUEHhxHOqOT6ESHsNx8FC4VlcACNNJ10zH8Q0yq/XQUrEHCXFFRJJJkncmdzTSn1BeZJg/XxHSls3RzzABJEkAD4cvSKZRrYG7OJajf4caNt44g/wCaP/GhHND608h8Dl8QKzMiXw14tuoKEgZVJIBUrmBqeXpWlpXBV0mPjWWMvjfMnYjRQJHoNquuG4ipTeZZSSrXwzEGI34865PqI9Mtjfgt9gvMAdBT9wyI+uNR+Cu5kQOBqQebMa1ylip9puz+ZxpSAITANV9m3LLuQjcnXmPoVozjUz0qq9o7UhxC9wnfy+jVIT8MRx8ghdgUhFxroaaeQd6aAIq9C8iat70nenmLpInWq8h0il98aR4x+ZZrK9g67cKsVveJKQRVDw+9iZqSTixToDXNPG70OnZbL5UUGgc6efdKyK93VK2FC2qOb2oVpBokmAaRszGxvNENuUGF042rUCkMPXiG3O6S9lKO8BUFAKSYSrQpO+9N4x7McLuJKAWFHWWswT/kUCn0EV23su/um2jqhKVOLEJI5J3B10VVZ9r2BWrCUZG0hagTolsabDUJk/GvU+mtY7OXJ7iu4z2dOFF1xu4Q+hISAkpU0skqSBIgyBmMwRIrOb+6W64pxZlSjJP7uQ4R0p1bZnT4UM91rqiiTFNMKASvKcpJAVBglMSAeYkfGr5gFxLfX9dP3VNHsyEYWw2qZAzrGkZnxsdNgst9dN+FVbs87kWUGpOamm0OlxLvhDiXEwpPi1P8PKNPjQZue7UpJ2hXl4o2HmDXLJ8pGnCeW2uo50DeHX6nXWpUOO311IAnnzn1mkYtcKTgykzou4zRA3SkCduU1HXL0iiMfc/mlkc3HD86NVRirrvVLgqMwlKeA0SIA06CvXFyCAAPo/xigwfCny/WvEg1dIRslf5XIQAOu3Kop+8MGmFO0O4unSFbEATrXEJO/CYpwiAacatT3RVyIPpt+vyot0LRZf5DU9Yl8BtIZIQYSA4srk5lR70bSY4AA1W+5Aq89k21rsboDVCRmMGVaCZyz7ogEqOg9apdymCaRPwOwiyJ2BPx5VZsDVmTBOyh8D/saqNq/lMwD5iRVj7MuguhJgAydOYEifnUsy9LHg9mjYGcqROxMVL3R2H0KjsLYlieiz8CBTtqVKTmPQfCvNOgJUiZqExduQqdfDUwo9ajnlSCOlFGK0tuEpjaKGddERFHuLmQdCDt0NRbytTXXHZJjZpJFemuqcpxR1hAAmmXHjO9OFfhoJR1oUGzSrd0E0fOlQ1uYqUaWK89nSGMCvXZ8JrjZofEXoSPOlbADIXrTibrXSgJnapPB8MLigRGVJBUokACTpM+RoRi5OkNJpK2SPZYoSbh94lOVQQlQLiU5Bprl0Jk6msy9qOId4+pTbhca2SSpShzhJVrGprYMSae7rK2GG5cUViFkKbzKhIAQYWRlk8DOlY92oZBcXoko0hIKtxv4iBuelevXGonEt2yhMq8Q/XQfGuPt97cZUpy51hKUg5gCpUAA8d66SUqEEhQO40ip32f4R32INEmA0S6epQMyR6kfCao3SbF70aj9kR3Pca5AjuxrJACcoM841rKsVSptaVn3jovSIWg5ViP2gfQitWy6bx9b1jGM3Lqbh0PHMVGSdADOygBoNK5fpk3ZXIWexxcFMc/4Ul94nXU6/X+1VzDbuNOPCpu0dOoOus1dqhE7OPL+VF48v8Ampj9tz/VUfc7miMcP82Mj/5HPz/jSvtf0ZeSrrPhTTa111avCnyplxVXRJjalVxApJp9lNMKdWiYSPM9BUybbwZANDpUJnMwNz9AfXOrOHEtWiXFnWMoG8rEj5AT6VHLeikPIDhzzyWXEJKwhYAcSAYUEkKhUDYEAx0FRrhE6bU79u8Wh1AkETxA46GRt6aU24udTqo7niep5nrTgEJFH4c/kWkxMGeU686FbTTqKz2Y2DBXIZVv4knQ8NQYp23vClIHAHWo/sjeh225qSMivMR+Yg1Miy8O2+9eTLTpnWt7A7jENT1NAPX2poq4w40G5YTtpRVGohb96FhU76Ghy3JqZfwbNG8061hY41VZEkLwIdtoUM5ba1Y7zC05RG9DnCzAkTWWQPAgUsGYqQbwkETR6sIIo21w7w61pZPgygFtUazXq9XLIoGtbUHi2w9a7XqUyI9rYetSNl/Qu+TP/wChquV6q4PyIXL7WXbHP6NVYr2o95Xma7Xq9OfZyQ6KEf7TyP8AqTV09kP9PcfsJ/8AOvV6tl/GzR9xeV+6r9k/6TWM9sv+bV+yn8q9Xql9L5Gykfbb1ZrDh5CvV6uiYkRL3vfGice/9Oa/6jn516vVL4/pReSpOe6mh112vV0IkxsU6v3K9XqYUcw33x5GpXG/+Ua/6zn+lNcr1Tl7kMumR937o8xSWtk/XGvV6mZh8bD64063vXq9ShL17NPfuP2W/wA11oFer1eZn/Izoh7QZ+g+Jr1eqJUHc3FNIr1eohFr4V3lXq9WMOK2pTO3rXq9WM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24" name="AutoShape 4" descr="data:image/jpeg;base64,/9j/4AAQSkZJRgABAQAAAQABAAD/2wCEAAkGBhMSERQUExQVFRUUGBcVFRgXFxQUFRQYFBcVFxUUFRcXHCYeGBkkGRQUHy8gIycpLCwsFR4xNTAqNSYrLCkBCQoKDgwOGg8PGikcHCQpLCksKSwsLCwsLCwpKSkpLCwsKSwsKSwpKSwpKSwsKSwsLCwpKSwsLCkpLCksLCksLP/AABEIALEBHAMBIgACEQEDEQH/xAAcAAABBQEBAQAAAAAAAAAAAAAEAgMFBgcBAAj/xABGEAABAwIEAwUFBQMKBQUAAAABAgMRAAQFEiExQVFhBhMicYEHMpGh8BQjUrHBctHhFSUzQkNigpKy8SQ0c7PCNVNjorT/xAAZAQADAQEBAAAAAAAAAAAAAAABAgMABAX/xAAlEQACAgICAQMFAQAAAAAAAAAAAQIRAyESMUEiMlEEEzNhcfD/2gAMAwEAAhEDEQA/ABEO0531CyKebIOlebZ2nu9p1JphYrqHYrWYeUKZLdOhwGkrWKyZhpSa4BSHHhXA5TgHQioLtkuGAPxKHyBNTHf1Q8cxVTy9dAkkJHrv508E2xZPRGZfypxQgAUhS9NvXnrSgrUV0ERYYzTwjWhxTpVp61K2XZ4qQHHDlSdUj+socD0B+J+dC67DVkQwypaglIlSjAH6np1o1/DB3ZWgklBhQPEfjT68OXrU5bryHKhISmDMCOHE8fWoRp8pgg60OVm4guGuQ82eS0n5itbdVx5VmLawpUqGoMzxnnNXu57RoXZuqGjiUGU9T4ZHMSajlttFMerM1vbjM8tQ4qJHxMUTiV93oGm3zNARUvheHhaATsVRVpVGmycbegF1MBJ5j99MW6dVTyMefCpDG2AnbYGKGtkRk/vE/PSsnaszWyV7OrhK/OpUu1DYEYKh0n4VJKXSPsddDpfod16krXTRVWCcz10O0g0ijQAkLp5oUMympBlFBhCLdg1L2jG1BMVJWihpNSkx0T9jaxsanxfpTGsVBWN6gJIJ16aUYzcJB114iTUByU77vNNx1pxuwSBoaFbvRyFL/lHypbNRnot1n+qa7lUNwRU3lKT9RTd4c492OtPYCFW5TXe0e7bJoF1uKxjwfpC7g0hRpsU6QBwqpJfilEaUG8adCsbxPEShtRG+w8zVKcXU32hfMJTzM/CoFY0muiCpEZs6XKUletMkV0GqUJZMdn8OD7yUq1QkFxzqlPD1JSn/ABVbLhKlmY9BsOQA4aVF9hmDlfVtmDaEk7GVKKo5+4natS7O9hu9SCsqI4hPgzdCsgwPLXpUJ7dIrHSszZ6yIM7DUa+RqqJ3ravaNgCWLF0DKkQISgADQzK3Fy44fMgf3ax+wazaaTwn9DRjoz2JbMUdbrBMHUKGUjmDwp++wNTREg7AnYxI6H8wKYDMagfXmKFpmIe6t8i1J5H4jcH4RVowy3P2VEDU5iOp1qJxy2MJegBKvBuJlIkGBwjT0q24TbH7GyobJQSfWp5n6UPjW2VLEbWElJMkGSepANCvJyoZ6kn8qOxZ8KUSndSlT6bfrQGJJy5E8k/nTwvQsgyy0eV/i/MUY4aBtFS6COI/SpJTdEyB4ruSnu7paGCdqwQbuaULejUWhp1FoaXkaga3tqNSzTjbMUSlo8jSuQUhpBijbQkkCnmcEUoTIFOJsVtK4UjaGSDkWgy760gt67mnGnCQNKMYw9SyDpHGpDiWHY4k143AqW/k9IFBLsxNKzWM97XCrpQab0V77cBTAHHbdJ4UG7aopT19QZcmikY6bFPOvHDhwppTlLTiMCIFHZjhtKEfsJopOImdQKcOIjiBR2gaM77TD77L+ED561Dq2FSeO3HePuq4FRjyGn6UDAgV2x6RzS7EqTAptA3p1002KYBp/s9A+zMgqGj6lQYIGcNoCQeBKhtzUK3DDLgBocgYr5+7BORaXB/9t5hzyhSVH/t/KtX7PuEYheJG3d2iyOcKuEGPQCkemHtA/tXazWznPKSfKOVYdg6ZUJ5itOWpa8PcSoklCrpsEkqMNvOpG+ugAFZEs+A+RpFttDdJF4vrKUKVm1SIMnYSAIPPbSoHvoJQdyCR6b/mKk71MWjilK1UG1xw/pG1fvqHeT96g883/jQghmxrF3iWWwfd0IHUgz8qksWxlTdqw0kwSgE+UQKi8YchplPQq+SQP1oTF7sOLEbJSlI9BRceTQvKrCcIZJBcPupMDqogmuYqczg8jRNmrLbIHNSlfkKbtGO9dTykyaF7bG8UNdnRLgB4T+VWdVuOApGH9m+6eQpBlJ0IVueoqyqtgOFTlNN6HjHWytptP7s0SxZnyqWI6CuZaHIahLVqnkKJt7JJO1etm5OtTlqwlIka1NugkYjCRm2MeVSaMMRE60V3gA03phy7iktsAkNEe7rQNwVSJTRds4Sd6kUqTxE1roJHQYEUXbOrGhFFIYB1ApwsUthoFeeJ4xQJX/eNS7rIjTegF2qp2oWYqLblOk1xDetKcRV2AZUquZqSsU3NGgC1mmCadptSaKQBM0h10BJPIE/CllNRuOLKWV9dPjTJAbKc8qSTz1+JpEV40onauogJcTtSCnU064qSOX7q8E7VjFy9nxzMYg3xLAcA6t5x+a01q/Z5X85OGdF2qT592+qP+586xTsPiPcXaFq0QuWF9A6IB9FBJ9K3nA8Nm4D07MraKY/E42uSZ0ILZEdelI+w+Co5IReImYurwR0Lqlz/APcVjqh4VetbRe2Km3b8lJCTcuKAIIkLZZUFDmJUoT0rGHN1DqfzpYe5hfSJ/ELibXKB/ZIJIHAJCqbuR4kHXSSeWw/WjLW2JtUg6BbQSec5csa7U2oCAOh+Wp+QrIJX8ZfzOADZCUpHwk/Mn4UABS3/AHlcdT+dcbVrVfBPySreqGkzv+Uk/pRXZ9cLzGIEx50LbMTl6NmaftlZUAcZ+FRfTRUubF5mAObZX61MPpk6VRcOWpa4Enp1rWcLswWkyNYE+dcslxZROyn4s+m2yF7MA4rKnKnNJ00086XY9orP7mCtReUW0Qg++CkFKgdj40+ho7t1gDtylhLWX7tzOrMooMAAAJhJ1314RUXinZDIq0NqlITbulxSVKIUuVNknOQdfu416UycWlYQh7tVZt6kOpJJH9EfxLRG/wCJtY/wmpZvFmE232hSilqJlQIPvFMZd5zCIqvY52ZfetWmkBvvEureWSogDOpxeQHLKoLpE6bdasvaTsybuzW0gpQskLTPuykzlMDYydYpXx0Yj7rtdbBpbgLg7tSUuJKDnRnEoJE+6Y3nel4TepusxazEJyySkgHOnMMvPQj40Bb9gHT3qnEtnvnGMzfeGEtNEFfiy6qMCABpzqb7Cdk12SHkLIVmdKkEHdEADMI0Om1Z8UtBoj8L7V2ilBALpUrLH3Stc4lPHjIjzFFWXbS2dW0hHekvEpb+7ICiN+PCiLHsu8jELq4KG+7dayNjNqCkNhOmWEjwHynjUF2e9n13bv2rig0QwtSlw6o5grbKCiARr51qixtFmwLtdbXCkob72VFYBU2UpzNpC1pzcwkg+oqYeWKpvY/sjcWbwWsNwrvA4Q4VeFQQUpSkpEKzoBKp1GkVbnVTU5JJ6A/0IJpsrHWnAmu9z0qZikgVxxVMlykldddAFGk5K4k0+kUQDQZptTNHAaVzu61mAw1VS7XXXjDfACT5n+FXxLNZt2oXNy50MfARVMe2JPojGtAdN9PKvKFdCNBypxAknyq5IQpOqR6/HhTrCNEjkSfr4U4gBWUxtM/D/aiLawUtQMHxafGkctBSGEW6lBXBIIJ6ztX0F2VxhLrTSwRJQgzwJyic3JWYKB4EjnvjQ7PurUEpHiUYHABKUwVKPAVqHYmyCW0tNuhJaSYUsSFjMpUkSIBJVHIRU+djOJYO16gWVEamDod9vka+bX/6Rf7R/M1qvbbGby2WqXLdaCDlSkEgDScsAZfTTTasmunSpSlbZiT01M6VSHbYr0ixWV/KEJKoABB0JjyHE/CvPrEKIH9Vz0AbXHrUHYuRMqI00hIM9NxH8KLXdwYTJHMxx3GlHjRrIeKeYYJNEJQnNIG9OKcA6A6TGlM2LRItsQDl/CE9N6LssHUpoq0SlOqiogAAbkk0nBwFSkeInrqPThVvRZd3Zu5oH3bm8R7it65JyrRaKsR2TTaNDMX2M5kn71skAAzx0ECauNljVqQMr7JzHKmHG/ErTwjXU+JOnUVkfY/ClO2zq/CpLTdyEAe+HVtpGoGpBRIA2nrUz7PnklqyRKStN26spkFSUBhcrI3CZKdTxiknjVt2Oui9HFWHM3dvNLyjMrK4hWUc1QdB1oS1vW3Z7pxDkRORSVxO0wdNj8KoPY3HGmPtYWoS662hABTrmLwKtT7gBBJ6jnRHsvxdttvuiZW8/lSkRIAaBKiJ93SPM+dF4qTM3s0UvNspzOLSgbZlqCRJ2EkxNHHEGGgkuPNIziUZnEJzD8SZOo1Go51RPaSvvEhhJktoVcuAKQCAkpSjMFKBIhThgSfd0qExrFUu2OF+JOZsuNqkjTu1NJTm4gZQk+tKoWrHUbNVOLMBvvO+a7snKF94jJO+XNMT0pScbtwUJLzWZwAoHeIlYUYSUCfECdo3rJbC7b/k/EGiUpdU81uRkMuhIKJHhjxcZjoDUZ2aS4L2zlfiKT3ckeD+lS2nXbxCQP7w50Vi7DxNyRjTBd7oOtlz8GdOfyyzM9KbV2jtpy/aGMwOUjvW5naIzbzWK2TLhZZbRP2n7Y5Cf7QLyMQojceIHXoeVd7ULBur+CgjvjOokjvSPBw3Inzrfb2bibg4KaUIpnA1oXbMLbkoLaMs6mAkCCYEkRE8YoxbVQYgwNqcCKaKJMClQqlGM2zGvE12uRXaKPMCiQKGamiUGgYdS1RKGxTaF0+HBQAeyVkOLu5n3TzWr8zWqYliiGm1qJ2B+PAVlCLFaySEkz86ri+ScxjLtU9hvZ1bmsRPPl5UdgXZjMc7miE7zoJTznhU8vEWgHEBGYKEJKvcWCNYHHyJrSyNuomjGtsr2LYILdBWmcqQApUSApW6UjQE8+XnpS8OxJtkIUnM+oEFZC/Cc2gSG1AZSOcz5wQJF5CnQpK9ljLrGn4QANAAQNBpVJYfKSWwoBJJBMA6dDwoqPJUwN09Grdnni6sJLZRnglJKVKKRICZTpGYSfSa0RuwaYbV4AVEHMdp01HUTwrIOyl93a0HNqkjKsyrJ1UB7yCNFDeDI1ArZrK/DzBWB4kyHESFFBIJ0I95JBBChopMHnSwikaTMM7YglajOmw8tYj51TltVcu17wW8qBAnboKqjgqmPSBIGTpShXDSVr0qogtWogb/AF9elEoQtSAnMSBprsRyoFhZVPpvy1mT8KLU7pz+Q/jWYUSGA3KGlffBWUaoW2ZW2enMdDI6GtRwp9S0T4X29s7UTHJbRO/7JM/hFY4l8/X7qMssZeZVmbcUg9DoehHEdDUMmLnseMqNvtO7IJbiOMDKQeShoQehE0Q1bJSSQlIJ3IABPmRvWY4H7S3g5/xELQd8qUpUOogCfI1pNribbzYcbUFJVsR8weR6VxTxyh2WUkxF1hqTslH+UfurlrYpSZypBHIAUanahcSxNthpbrhhCBJ4noBzJMAedDbCHt5TulJnQkgGRyPSuuIRwQn/ACp/dVBb9qCR3S3GMjLylpSsOZlp7spBUtGUaeIbE+tO3/b9bd4bRNuFqkBB74JCsycySZRCZB51ThI1Fz+zpM+FPiMnwjU8zpqetOIskSDlTI4wJ+NRPZbHjdsd6Ud2c6kZc2f3DEhQABoFXbZS7ty1tWQ8tpKisqc7pJKCApCPCZMqAkwJnzpeLuglvat0hWbKM3EwMx6E711Vmgz4E67+FOvHXTWqc57TkN2iH1skOOLcQhnNr90rKpS1FOg24bn4GWfbzM7cW62Qm4YStSUhzM273acykhZSCkxrqNgeVNxYtMtCkgChHSTtVGb9roUnOu1KWwtKFKS6FKBWFKEJKBOiFcRtV4tn0rSlaSClQCkkcQoSD8DSSi0GmuxaEQNq4RTqjTShSMxmAImn8yRQcDjXEviuxoAZ9pApty/5UKt6mHFUAWSIxmOFNuYsSKiVTTtlZrdVCd6akLbJR2071pM651flNPt4UG05gmTwHzPnpUtZ4VAbTp4QSfOj3bKRtpw58Y+utRi+Uv0O9IoeRwKhGZ1J17smVJ/Y/F5b0/YMFzZIWiYUnbKRzG6VVoGH9mG1rBWkkDeJBVHlUhjfZ1JyrZQS4CEk5gh0ImCSoghwAScqgrbSK6KtEnJWZl2k/wCGYU4knfuwleqkqWg5VJWPeAk6KAPh41myjrV+9rF4fuWTG6nFEApKjokZkkkAjxbEjXhqBQF71bGtE5PZcuzh8Ak71bcC7UKt3EiQNCEkzlKSZLTka5CSSFAEoVqAQVJVTezxlvQiUpza7ASB677VN2dpnKoHujxczO8aVF6dj9ohccfJdXIKTmJgxInUajQiDII0O40qGeTVvxHBwsDcKSPCeMbx5TPxqm3LpBIgaab00HfQGDuCNdhQzrk/W/WlPqJ3/h6UzXQibY9bjQnqB8NadmkWqpQscilXyUD+lOpRpQYUdQqnAzPGlFmKW3bkxuNRqeunrShEBoCrF2Qx827uUk90sgLHATolfpx6T0qBdbIJkGDt8a4zcgKEQY3G+/D650JR5KmFOjd2xpUH22w5b9k622JV4VADdWRQUUjqQD60rsji3f2iCQcyPu1SIJKIE9ZEes0ZdXUV5quMv4dKdmPuMqft7S3bBU6lb4UmDKM6m4K/wiAdTyNH442leKhBWQn7tkrTIIIZS2T8avNxiJppF4pWgro+4/j/ADMTeArDDLTRObu0JRO05QBMelZsO8srq8PeKaWW3FMLEfelTrakhJIIMpmeOhFXgtAJmST8qesb8jQ1OMuN+TJlEx3C7pdnb3LocVq6FykAoCl5kKKQBCVamTxPUVLWzXe4nd3SDNu2l9RcE5DmYUhKUniSVbdK0a1up40YHxGlb7geRgdmyty3UyhClOLeaKUJSSSEtvAnbYFafjW4dn8OLFqw0rVTbaUqjUSBqAeQOnpRqFE0siknO0aUrG1uU0TS1muhqotmMncTTWaKl3cJNMHCudd3JC0wDPSgmal7XD0ztT13hIAkD4UnNG4lbuiEJKjwprDMfyOSyhSzokCJknl61Pnsut0JnRJUJ5wDJ/KrbgmAIbTCEBPkNT5mlllS12DiA4UbgMqcuEJQY4EaTxUSYHxqcW0oAACTp04j8tTUX7Q1d1hj8f1siP8AMtIPymn+xOL/AGi0bWoytr7tfEnKPCT5iPhVMK9N/snN7LjhoCRAgzw4q68gNOfCi7pgKAPOPl9GgreFR9dT9delSlwnw+lda6IPs+avbBd5sTcQNmkoR6kZ1fNfyqmE61J9q8Q7++uXdwt5wjyzEJ+QFRc06VIxPdnruJE/XD01q8YNlVmUQD6wdZEj/FBrM7BRziKufZxSkqVOykweGwgHTj141DIikWTF1o4evx8vOqDfo+8WP7x/Or1eGFDnufU1VcTw5wrccynJnPi2BPECd6SDS7GeyEUzJgbnQbfrQqxUktmd/wDeg32oroTJtDdq5lV0Ig/Ij5gUc23wqKVUrhqs4j+sPifLrRl8gRLN2gOsTMeXCflNPWdj3ijwCdVc5316Hbzq3dnOz7b7SQVEBUhJ1zBYBKkKjmOHHzia/wBrb4WgNu24lw/2hSIEg6ZpGbPvodBwAipLY7K3jV2Acqd9jG2mhjzigbIDWenEiOulDlUmTRlkopnbXoD+YqtUhO2ab7LruS+0QIADgM8T4VCOWg+jVqxCynbes57DPlF2ghZGZK0xAhXhkJ6aif8ACK0Vu6zanyrzs2pnTDoq+KWTiJMSKBtrvhsaur7QXpVa7RYeZCkjbemhK9MLXkcRfaamdKYYfOaq2rGYUUwdNup41JWF8lYkH94pnChVItlrcdalLe5qpIuiKNtcTjzqDiVLei4pRvBzquJuuJPX+FEMYolXDapuw0TiXKfSaiLW8FSCX9KnZmiAeZqOfTUtcNHNQyLbXWuizAls30qdtrMEa02xbij2hFTlIx5dsJSKkrdugS7qKNYcApU9isp3tjdy2CB+N9A/ypWr9BVU9nWPhhwpUfA5CTyB4Gpz21vfc2qRsXFqP+FIA/1GszZey16WJeg55dn0hh74JG3nO086b7YdoFW1jdunKAlKksxMklCUpKhtPeqVtwArPuy3acutJn30GDttHhV5VE+13tXnbatEqnZxz0/o0n5q9BVIvdCNeTMW0zSnWo8uFdtjqB1qxLwzvEIAER51RugJWReEWpKpjar72YtAVgHwgc8vLfXbUjTrTGFYF3eWQTO0AHaJ/wBqlMItSCZ0BjY9d5rnnKyiVDOJMgE/n8/WpX2m3bCbC1QzlkpBMb7Df1moy9Y48NSOfHeo/EMJzYa/cKJlt9ttHEZVIJWI8ykz0POp1dDkQbVH2VteYFZWoFPEARB8jJ+FRWI24+pqUvLINkRMd22qCZ1UhClR6k/GgbhIIOkRt66n86rj+RZEM7YmdBUjgmBuLC1jw5BOo3118xz86lG7cFCPd01UQDpP4uk/pRV5dlpPh004HTUEHhxHOqOT6ESHsNx8FC4VlcACNNJ10zH8Q0yq/XQUrEHCXFFRJJJkncmdzTSn1BeZJg/XxHSls3RzzABJEkAD4cvSKZRrYG7OJajf4caNt44g/wCaP/GhHND608h8Dl8QKzMiXw14tuoKEgZVJIBUrmBqeXpWlpXBV0mPjWWMvjfMnYjRQJHoNquuG4ipTeZZSSrXwzEGI34865PqI9Mtjfgt9gvMAdBT9wyI+uNR+Cu5kQOBqQebMa1ylip9puz+ZxpSAITANV9m3LLuQjcnXmPoVozjUz0qq9o7UhxC9wnfy+jVIT8MRx8ghdgUhFxroaaeQd6aAIq9C8iat70nenmLpInWq8h0il98aR4x+ZZrK9g67cKsVveJKQRVDw+9iZqSTixToDXNPG70OnZbL5UUGgc6efdKyK93VK2FC2qOb2oVpBokmAaRszGxvNENuUGF042rUCkMPXiG3O6S9lKO8BUFAKSYSrQpO+9N4x7McLuJKAWFHWWswT/kUCn0EV23su/um2jqhKVOLEJI5J3B10VVZ9r2BWrCUZG0hagTolsabDUJk/GvU+mtY7OXJ7iu4z2dOFF1xu4Q+hISAkpU0skqSBIgyBmMwRIrOb+6W64pxZlSjJP7uQ4R0p1bZnT4UM91rqiiTFNMKASvKcpJAVBglMSAeYkfGr5gFxLfX9dP3VNHsyEYWw2qZAzrGkZnxsdNgst9dN+FVbs87kWUGpOamm0OlxLvhDiXEwpPi1P8PKNPjQZue7UpJ2hXl4o2HmDXLJ8pGnCeW2uo50DeHX6nXWpUOO311IAnnzn1mkYtcKTgykzou4zRA3SkCduU1HXL0iiMfc/mlkc3HD86NVRirrvVLgqMwlKeA0SIA06CvXFyCAAPo/xigwfCny/WvEg1dIRslf5XIQAOu3Kop+8MGmFO0O4unSFbEATrXEJO/CYpwiAacatT3RVyIPpt+vyot0LRZf5DU9Yl8BtIZIQYSA4srk5lR70bSY4AA1W+5Aq89k21rsboDVCRmMGVaCZyz7ogEqOg9apdymCaRPwOwiyJ2BPx5VZsDVmTBOyh8D/saqNq/lMwD5iRVj7MuguhJgAydOYEifnUsy9LHg9mjYGcqROxMVL3R2H0KjsLYlieiz8CBTtqVKTmPQfCvNOgJUiZqExduQqdfDUwo9ajnlSCOlFGK0tuEpjaKGddERFHuLmQdCDt0NRbytTXXHZJjZpJFemuqcpxR1hAAmmXHjO9OFfhoJR1oUGzSrd0E0fOlQ1uYqUaWK89nSGMCvXZ8JrjZofEXoSPOlbADIXrTibrXSgJnapPB8MLigRGVJBUokACTpM+RoRi5OkNJpK2SPZYoSbh94lOVQQlQLiU5Bprl0Jk6msy9qOId4+pTbhca2SSpShzhJVrGprYMSae7rK2GG5cUViFkKbzKhIAQYWRlk8DOlY92oZBcXoko0hIKtxv4iBuelevXGonEt2yhMq8Q/XQfGuPt97cZUpy51hKUg5gCpUAA8d66SUqEEhQO40ip32f4R32INEmA0S6epQMyR6kfCao3SbF70aj9kR3Pca5AjuxrJACcoM841rKsVSptaVn3jovSIWg5ViP2gfQitWy6bx9b1jGM3Lqbh0PHMVGSdADOygBoNK5fpk3ZXIWexxcFMc/4Ul94nXU6/X+1VzDbuNOPCpu0dOoOus1dqhE7OPL+VF48v8Ampj9tz/VUfc7miMcP82Mj/5HPz/jSvtf0ZeSrrPhTTa111avCnyplxVXRJjalVxApJp9lNMKdWiYSPM9BUybbwZANDpUJnMwNz9AfXOrOHEtWiXFnWMoG8rEj5AT6VHLeikPIDhzzyWXEJKwhYAcSAYUEkKhUDYEAx0FRrhE6bU79u8Wh1AkETxA46GRt6aU24udTqo7niep5nrTgEJFH4c/kWkxMGeU686FbTTqKz2Y2DBXIZVv4knQ8NQYp23vClIHAHWo/sjeh225qSMivMR+Yg1Miy8O2+9eTLTpnWt7A7jENT1NAPX2poq4w40G5YTtpRVGohb96FhU76Ghy3JqZfwbNG8061hY41VZEkLwIdtoUM5ba1Y7zC05RG9DnCzAkTWWQPAgUsGYqQbwkETR6sIIo21w7w61pZPgygFtUazXq9XLIoGtbUHi2w9a7XqUyI9rYetSNl/Qu+TP/wChquV6q4PyIXL7WXbHP6NVYr2o95Xma7Xq9OfZyQ6KEf7TyP8AqTV09kP9PcfsJ/8AOvV6tl/GzR9xeV+6r9k/6TWM9sv+bV+yn8q9Xql9L5Gykfbb1ZrDh5CvV6uiYkRL3vfGice/9Oa/6jn516vVL4/pReSpOe6mh112vV0IkxsU6v3K9XqYUcw33x5GpXG/+Ua/6zn+lNcr1Tl7kMumR937o8xSWtk/XGvV6mZh8bD64063vXq9ShL17NPfuP2W/wA11oFer1eZn/Izoh7QZ+g+Jr1eqJUHc3FNIr1eohFr4V3lXq9WMOK2pTO3rXq9WM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26" name="Picture 6" descr="http://www.kassipontious.com/uploads/1/7/9/1/17919499/s461184977969114788_p8_i1_w1100.jpeg"/>
          <p:cNvPicPr>
            <a:picLocks noChangeAspect="1" noChangeArrowheads="1"/>
          </p:cNvPicPr>
          <p:nvPr/>
        </p:nvPicPr>
        <p:blipFill>
          <a:blip r:embed="rId2" cstate="print"/>
          <a:srcRect/>
          <a:stretch>
            <a:fillRect/>
          </a:stretch>
        </p:blipFill>
        <p:spPr bwMode="auto">
          <a:xfrm>
            <a:off x="0" y="609600"/>
            <a:ext cx="9158422" cy="5562600"/>
          </a:xfrm>
          <a:prstGeom prst="rect">
            <a:avLst/>
          </a:prstGeom>
          <a:noFill/>
        </p:spPr>
      </p:pic>
    </p:spTree>
    <p:extLst>
      <p:ext uri="{BB962C8B-B14F-4D97-AF65-F5344CB8AC3E}">
        <p14:creationId xmlns:p14="http://schemas.microsoft.com/office/powerpoint/2010/main" val="3723070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Armor of God\scan0009.jpg"/>
          <p:cNvPicPr>
            <a:picLocks noChangeAspect="1" noChangeArrowheads="1"/>
          </p:cNvPicPr>
          <p:nvPr/>
        </p:nvPicPr>
        <p:blipFill>
          <a:blip r:embed="rId3" cstate="print">
            <a:lum bright="-20000"/>
          </a:blip>
          <a:srcRect/>
          <a:stretch>
            <a:fillRect/>
          </a:stretch>
        </p:blipFill>
        <p:spPr bwMode="auto">
          <a:xfrm>
            <a:off x="457200" y="457200"/>
            <a:ext cx="2244885" cy="28238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1" name="Picture 3" descr="C:\Users\Ptr. Daniel White\Desktop\Bible pictures\Armor of God\scan0010.jpg"/>
          <p:cNvPicPr>
            <a:picLocks noChangeAspect="1" noChangeArrowheads="1"/>
          </p:cNvPicPr>
          <p:nvPr/>
        </p:nvPicPr>
        <p:blipFill>
          <a:blip r:embed="rId4" cstate="print">
            <a:lum bright="-10000"/>
          </a:blip>
          <a:srcRect/>
          <a:stretch>
            <a:fillRect/>
          </a:stretch>
        </p:blipFill>
        <p:spPr bwMode="auto">
          <a:xfrm>
            <a:off x="6248400" y="3581400"/>
            <a:ext cx="2262188" cy="30375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2" name="Picture 4" descr="C:\Users\Ptr. Daniel White\Desktop\Bible pictures\Armor of God\scan0011.jpg"/>
          <p:cNvPicPr>
            <a:picLocks noChangeAspect="1" noChangeArrowheads="1"/>
          </p:cNvPicPr>
          <p:nvPr/>
        </p:nvPicPr>
        <p:blipFill>
          <a:blip r:embed="rId5" cstate="print">
            <a:lum bright="-20000"/>
          </a:blip>
          <a:srcRect/>
          <a:stretch>
            <a:fillRect/>
          </a:stretch>
        </p:blipFill>
        <p:spPr bwMode="auto">
          <a:xfrm>
            <a:off x="3429000" y="2971800"/>
            <a:ext cx="1971675" cy="35788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4" name="Picture 6" descr="C:\Users\Ptr. Daniel White\Desktop\Bible pictures\Armor of God\scan0013.jpg"/>
          <p:cNvPicPr>
            <a:picLocks noChangeAspect="1" noChangeArrowheads="1"/>
          </p:cNvPicPr>
          <p:nvPr/>
        </p:nvPicPr>
        <p:blipFill>
          <a:blip r:embed="rId6" cstate="print">
            <a:lum bright="-10000"/>
          </a:blip>
          <a:srcRect/>
          <a:stretch>
            <a:fillRect/>
          </a:stretch>
        </p:blipFill>
        <p:spPr bwMode="auto">
          <a:xfrm>
            <a:off x="609600" y="3886200"/>
            <a:ext cx="2277412" cy="25713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5" name="Picture 7" descr="C:\Users\Ptr. Daniel White\Desktop\Bible pictures\Armor of God\AA857.jpg"/>
          <p:cNvPicPr>
            <a:picLocks noChangeAspect="1" noChangeArrowheads="1"/>
          </p:cNvPicPr>
          <p:nvPr/>
        </p:nvPicPr>
        <p:blipFill>
          <a:blip r:embed="rId7" cstate="print"/>
          <a:srcRect/>
          <a:stretch>
            <a:fillRect/>
          </a:stretch>
        </p:blipFill>
        <p:spPr bwMode="auto">
          <a:xfrm>
            <a:off x="6172200" y="685800"/>
            <a:ext cx="2286000" cy="2286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6" name="Picture 8" descr="C:\Users\Ptr. Daniel White\Desktop\Bible pictures\Armor of God\1 Dad's Pix (166).jpg"/>
          <p:cNvPicPr>
            <a:picLocks noChangeAspect="1" noChangeArrowheads="1"/>
          </p:cNvPicPr>
          <p:nvPr/>
        </p:nvPicPr>
        <p:blipFill>
          <a:blip r:embed="rId8" cstate="print"/>
          <a:srcRect/>
          <a:stretch>
            <a:fillRect/>
          </a:stretch>
        </p:blipFill>
        <p:spPr bwMode="auto">
          <a:xfrm>
            <a:off x="3352800" y="762000"/>
            <a:ext cx="2440163" cy="1828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568793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 calcmode="lin" valueType="num">
                                      <p:cBhvr>
                                        <p:cTn id="14" dur="500" fill="hold"/>
                                        <p:tgtEl>
                                          <p:spTgt spid="2051"/>
                                        </p:tgtEl>
                                        <p:attrNameLst>
                                          <p:attrName>ppt_w</p:attrName>
                                        </p:attrNameLst>
                                      </p:cBhvr>
                                      <p:tavLst>
                                        <p:tav tm="0">
                                          <p:val>
                                            <p:fltVal val="0"/>
                                          </p:val>
                                        </p:tav>
                                        <p:tav tm="100000">
                                          <p:val>
                                            <p:strVal val="#ppt_w"/>
                                          </p:val>
                                        </p:tav>
                                      </p:tavLst>
                                    </p:anim>
                                    <p:anim calcmode="lin" valueType="num">
                                      <p:cBhvr>
                                        <p:cTn id="15" dur="500" fill="hold"/>
                                        <p:tgtEl>
                                          <p:spTgt spid="2051"/>
                                        </p:tgtEl>
                                        <p:attrNameLst>
                                          <p:attrName>ppt_h</p:attrName>
                                        </p:attrNameLst>
                                      </p:cBhvr>
                                      <p:tavLst>
                                        <p:tav tm="0">
                                          <p:val>
                                            <p:fltVal val="0"/>
                                          </p:val>
                                        </p:tav>
                                        <p:tav tm="100000">
                                          <p:val>
                                            <p:strVal val="#ppt_h"/>
                                          </p:val>
                                        </p:tav>
                                      </p:tavLst>
                                    </p:anim>
                                    <p:animEffect transition="in" filter="fade">
                                      <p:cBhvr>
                                        <p:cTn id="16" dur="500"/>
                                        <p:tgtEl>
                                          <p:spTgt spid="205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anim calcmode="lin" valueType="num">
                                      <p:cBhvr>
                                        <p:cTn id="21" dur="500" fill="hold"/>
                                        <p:tgtEl>
                                          <p:spTgt spid="2052"/>
                                        </p:tgtEl>
                                        <p:attrNameLst>
                                          <p:attrName>ppt_w</p:attrName>
                                        </p:attrNameLst>
                                      </p:cBhvr>
                                      <p:tavLst>
                                        <p:tav tm="0">
                                          <p:val>
                                            <p:fltVal val="0"/>
                                          </p:val>
                                        </p:tav>
                                        <p:tav tm="100000">
                                          <p:val>
                                            <p:strVal val="#ppt_w"/>
                                          </p:val>
                                        </p:tav>
                                      </p:tavLst>
                                    </p:anim>
                                    <p:anim calcmode="lin" valueType="num">
                                      <p:cBhvr>
                                        <p:cTn id="22" dur="500" fill="hold"/>
                                        <p:tgtEl>
                                          <p:spTgt spid="2052"/>
                                        </p:tgtEl>
                                        <p:attrNameLst>
                                          <p:attrName>ppt_h</p:attrName>
                                        </p:attrNameLst>
                                      </p:cBhvr>
                                      <p:tavLst>
                                        <p:tav tm="0">
                                          <p:val>
                                            <p:fltVal val="0"/>
                                          </p:val>
                                        </p:tav>
                                        <p:tav tm="100000">
                                          <p:val>
                                            <p:strVal val="#ppt_h"/>
                                          </p:val>
                                        </p:tav>
                                      </p:tavLst>
                                    </p:anim>
                                    <p:animEffect transition="in" filter="fade">
                                      <p:cBhvr>
                                        <p:cTn id="23" dur="500"/>
                                        <p:tgtEl>
                                          <p:spTgt spid="205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2055"/>
                                        </p:tgtEl>
                                        <p:attrNameLst>
                                          <p:attrName>style.visibility</p:attrName>
                                        </p:attrNameLst>
                                      </p:cBhvr>
                                      <p:to>
                                        <p:strVal val="visible"/>
                                      </p:to>
                                    </p:set>
                                    <p:anim calcmode="lin" valueType="num">
                                      <p:cBhvr>
                                        <p:cTn id="28" dur="500" fill="hold"/>
                                        <p:tgtEl>
                                          <p:spTgt spid="2055"/>
                                        </p:tgtEl>
                                        <p:attrNameLst>
                                          <p:attrName>ppt_w</p:attrName>
                                        </p:attrNameLst>
                                      </p:cBhvr>
                                      <p:tavLst>
                                        <p:tav tm="0">
                                          <p:val>
                                            <p:fltVal val="0"/>
                                          </p:val>
                                        </p:tav>
                                        <p:tav tm="100000">
                                          <p:val>
                                            <p:strVal val="#ppt_w"/>
                                          </p:val>
                                        </p:tav>
                                      </p:tavLst>
                                    </p:anim>
                                    <p:anim calcmode="lin" valueType="num">
                                      <p:cBhvr>
                                        <p:cTn id="29" dur="500" fill="hold"/>
                                        <p:tgtEl>
                                          <p:spTgt spid="2055"/>
                                        </p:tgtEl>
                                        <p:attrNameLst>
                                          <p:attrName>ppt_h</p:attrName>
                                        </p:attrNameLst>
                                      </p:cBhvr>
                                      <p:tavLst>
                                        <p:tav tm="0">
                                          <p:val>
                                            <p:fltVal val="0"/>
                                          </p:val>
                                        </p:tav>
                                        <p:tav tm="100000">
                                          <p:val>
                                            <p:strVal val="#ppt_h"/>
                                          </p:val>
                                        </p:tav>
                                      </p:tavLst>
                                    </p:anim>
                                    <p:animEffect transition="in" filter="fade">
                                      <p:cBhvr>
                                        <p:cTn id="30" dur="500"/>
                                        <p:tgtEl>
                                          <p:spTgt spid="205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2054"/>
                                        </p:tgtEl>
                                        <p:attrNameLst>
                                          <p:attrName>style.visibility</p:attrName>
                                        </p:attrNameLst>
                                      </p:cBhvr>
                                      <p:to>
                                        <p:strVal val="visible"/>
                                      </p:to>
                                    </p:set>
                                    <p:anim calcmode="lin" valueType="num">
                                      <p:cBhvr>
                                        <p:cTn id="35" dur="500" fill="hold"/>
                                        <p:tgtEl>
                                          <p:spTgt spid="2054"/>
                                        </p:tgtEl>
                                        <p:attrNameLst>
                                          <p:attrName>ppt_w</p:attrName>
                                        </p:attrNameLst>
                                      </p:cBhvr>
                                      <p:tavLst>
                                        <p:tav tm="0">
                                          <p:val>
                                            <p:fltVal val="0"/>
                                          </p:val>
                                        </p:tav>
                                        <p:tav tm="100000">
                                          <p:val>
                                            <p:strVal val="#ppt_w"/>
                                          </p:val>
                                        </p:tav>
                                      </p:tavLst>
                                    </p:anim>
                                    <p:anim calcmode="lin" valueType="num">
                                      <p:cBhvr>
                                        <p:cTn id="36" dur="500" fill="hold"/>
                                        <p:tgtEl>
                                          <p:spTgt spid="2054"/>
                                        </p:tgtEl>
                                        <p:attrNameLst>
                                          <p:attrName>ppt_h</p:attrName>
                                        </p:attrNameLst>
                                      </p:cBhvr>
                                      <p:tavLst>
                                        <p:tav tm="0">
                                          <p:val>
                                            <p:fltVal val="0"/>
                                          </p:val>
                                        </p:tav>
                                        <p:tav tm="100000">
                                          <p:val>
                                            <p:strVal val="#ppt_h"/>
                                          </p:val>
                                        </p:tav>
                                      </p:tavLst>
                                    </p:anim>
                                    <p:animEffect transition="in" filter="fade">
                                      <p:cBhvr>
                                        <p:cTn id="37" dur="500"/>
                                        <p:tgtEl>
                                          <p:spTgt spid="205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2056"/>
                                        </p:tgtEl>
                                        <p:attrNameLst>
                                          <p:attrName>style.visibility</p:attrName>
                                        </p:attrNameLst>
                                      </p:cBhvr>
                                      <p:to>
                                        <p:strVal val="visible"/>
                                      </p:to>
                                    </p:set>
                                    <p:anim calcmode="lin" valueType="num">
                                      <p:cBhvr>
                                        <p:cTn id="42" dur="500" fill="hold"/>
                                        <p:tgtEl>
                                          <p:spTgt spid="2056"/>
                                        </p:tgtEl>
                                        <p:attrNameLst>
                                          <p:attrName>ppt_w</p:attrName>
                                        </p:attrNameLst>
                                      </p:cBhvr>
                                      <p:tavLst>
                                        <p:tav tm="0">
                                          <p:val>
                                            <p:fltVal val="0"/>
                                          </p:val>
                                        </p:tav>
                                        <p:tav tm="100000">
                                          <p:val>
                                            <p:strVal val="#ppt_w"/>
                                          </p:val>
                                        </p:tav>
                                      </p:tavLst>
                                    </p:anim>
                                    <p:anim calcmode="lin" valueType="num">
                                      <p:cBhvr>
                                        <p:cTn id="43" dur="500" fill="hold"/>
                                        <p:tgtEl>
                                          <p:spTgt spid="2056"/>
                                        </p:tgtEl>
                                        <p:attrNameLst>
                                          <p:attrName>ppt_h</p:attrName>
                                        </p:attrNameLst>
                                      </p:cBhvr>
                                      <p:tavLst>
                                        <p:tav tm="0">
                                          <p:val>
                                            <p:fltVal val="0"/>
                                          </p:val>
                                        </p:tav>
                                        <p:tav tm="100000">
                                          <p:val>
                                            <p:strVal val="#ppt_h"/>
                                          </p:val>
                                        </p:tav>
                                      </p:tavLst>
                                    </p:anim>
                                    <p:animEffect transition="in" filter="fade">
                                      <p:cBhvr>
                                        <p:cTn id="44"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Armor of God\scan0045.jpg"/>
          <p:cNvPicPr>
            <a:picLocks noChangeAspect="1" noChangeArrowheads="1"/>
          </p:cNvPicPr>
          <p:nvPr/>
        </p:nvPicPr>
        <p:blipFill>
          <a:blip r:embed="rId3" cstate="print">
            <a:lum bright="-20000"/>
          </a:blip>
          <a:srcRect/>
          <a:stretch>
            <a:fillRect/>
          </a:stretch>
        </p:blipFill>
        <p:spPr bwMode="auto">
          <a:xfrm>
            <a:off x="0" y="0"/>
            <a:ext cx="4343399" cy="6906266"/>
          </a:xfrm>
          <a:prstGeom prst="rect">
            <a:avLst/>
          </a:prstGeom>
          <a:noFill/>
        </p:spPr>
      </p:pic>
      <p:sp>
        <p:nvSpPr>
          <p:cNvPr id="5" name="Content Placeholder 4"/>
          <p:cNvSpPr>
            <a:spLocks noGrp="1"/>
          </p:cNvSpPr>
          <p:nvPr>
            <p:ph idx="1"/>
          </p:nvPr>
        </p:nvSpPr>
        <p:spPr>
          <a:xfrm>
            <a:off x="4419600" y="0"/>
            <a:ext cx="4724400" cy="6858000"/>
          </a:xfrm>
        </p:spPr>
        <p:txBody>
          <a:bodyPr>
            <a:normAutofit lnSpcReduction="10000"/>
          </a:bodyPr>
          <a:lstStyle/>
          <a:p>
            <a:r>
              <a:rPr lang="en-US" sz="3600" b="1" i="1" dirty="0" smtClean="0"/>
              <a:t>Loins girt about with truth</a:t>
            </a:r>
          </a:p>
          <a:p>
            <a:r>
              <a:rPr lang="en-US" sz="3600" b="1" i="1" dirty="0" smtClean="0"/>
              <a:t>Having on the breastplate of righteousness</a:t>
            </a:r>
          </a:p>
          <a:p>
            <a:r>
              <a:rPr lang="en-US" sz="3600" b="1" i="1" dirty="0" smtClean="0"/>
              <a:t>Feet shod with the preparation of the gospel of peace</a:t>
            </a:r>
          </a:p>
          <a:p>
            <a:r>
              <a:rPr lang="en-US" sz="3600" b="1" i="1" dirty="0" smtClean="0"/>
              <a:t>The shield of faith</a:t>
            </a:r>
          </a:p>
          <a:p>
            <a:r>
              <a:rPr lang="en-US" sz="3600" b="1" i="1" dirty="0" smtClean="0"/>
              <a:t>The helmet of salvation</a:t>
            </a:r>
          </a:p>
          <a:p>
            <a:r>
              <a:rPr lang="en-US" sz="3600" b="1" i="1" dirty="0" smtClean="0"/>
              <a:t>Sword of the Spirit</a:t>
            </a:r>
          </a:p>
          <a:p>
            <a:endParaRPr lang="en-US" sz="3600" b="1" i="1" dirty="0" smtClean="0"/>
          </a:p>
          <a:p>
            <a:pPr>
              <a:buNone/>
            </a:pPr>
            <a:endParaRPr lang="en-US" sz="3600" b="1" i="1" dirty="0" smtClean="0"/>
          </a:p>
          <a:p>
            <a:pPr>
              <a:buNone/>
            </a:pPr>
            <a:endParaRPr lang="en-US" sz="3600" b="1" i="1" dirty="0"/>
          </a:p>
        </p:txBody>
      </p:sp>
    </p:spTree>
    <p:extLst>
      <p:ext uri="{BB962C8B-B14F-4D97-AF65-F5344CB8AC3E}">
        <p14:creationId xmlns:p14="http://schemas.microsoft.com/office/powerpoint/2010/main" val="2804111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aying\scan0058.jpg"/>
          <p:cNvPicPr>
            <a:picLocks noChangeAspect="1" noChangeArrowheads="1"/>
          </p:cNvPicPr>
          <p:nvPr/>
        </p:nvPicPr>
        <p:blipFill>
          <a:blip r:embed="rId3" cstate="print"/>
          <a:srcRect/>
          <a:stretch>
            <a:fillRect/>
          </a:stretch>
        </p:blipFill>
        <p:spPr bwMode="auto">
          <a:xfrm>
            <a:off x="228600" y="685800"/>
            <a:ext cx="4635500" cy="3324225"/>
          </a:xfrm>
          <a:prstGeom prst="rect">
            <a:avLst/>
          </a:prstGeom>
          <a:noFill/>
        </p:spPr>
      </p:pic>
      <p:sp>
        <p:nvSpPr>
          <p:cNvPr id="3" name="Title 2"/>
          <p:cNvSpPr>
            <a:spLocks noGrp="1"/>
          </p:cNvSpPr>
          <p:nvPr>
            <p:ph type="title"/>
          </p:nvPr>
        </p:nvSpPr>
        <p:spPr>
          <a:xfrm>
            <a:off x="4876800" y="274638"/>
            <a:ext cx="4267200" cy="6583362"/>
          </a:xfrm>
        </p:spPr>
        <p:txBody>
          <a:bodyPr>
            <a:normAutofit/>
          </a:bodyPr>
          <a:lstStyle/>
          <a:p>
            <a:r>
              <a:rPr lang="en-US" sz="6000" i="1" dirty="0" smtClean="0"/>
              <a:t>“Praying always with all prayer and supplication in the Spirit…”</a:t>
            </a:r>
            <a:endParaRPr lang="en-US" sz="6000" i="1" dirty="0"/>
          </a:p>
        </p:txBody>
      </p:sp>
    </p:spTree>
    <p:extLst>
      <p:ext uri="{BB962C8B-B14F-4D97-AF65-F5344CB8AC3E}">
        <p14:creationId xmlns:p14="http://schemas.microsoft.com/office/powerpoint/2010/main" val="642077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faces\scan0052.jpg"/>
          <p:cNvPicPr>
            <a:picLocks noChangeAspect="1" noChangeArrowheads="1"/>
          </p:cNvPicPr>
          <p:nvPr/>
        </p:nvPicPr>
        <p:blipFill>
          <a:blip r:embed="rId3" cstate="print">
            <a:lum bright="-10000"/>
          </a:blip>
          <a:srcRect/>
          <a:stretch>
            <a:fillRect/>
          </a:stretch>
        </p:blipFill>
        <p:spPr bwMode="auto">
          <a:xfrm>
            <a:off x="685800" y="0"/>
            <a:ext cx="7826107" cy="6858000"/>
          </a:xfrm>
          <a:prstGeom prst="rect">
            <a:avLst/>
          </a:prstGeom>
          <a:noFill/>
        </p:spPr>
      </p:pic>
      <p:sp>
        <p:nvSpPr>
          <p:cNvPr id="4" name="Title 3"/>
          <p:cNvSpPr>
            <a:spLocks noGrp="1"/>
          </p:cNvSpPr>
          <p:nvPr>
            <p:ph type="title"/>
          </p:nvPr>
        </p:nvSpPr>
        <p:spPr>
          <a:xfrm>
            <a:off x="-533400" y="274638"/>
            <a:ext cx="8001000" cy="3154362"/>
          </a:xfrm>
        </p:spPr>
        <p:txBody>
          <a:bodyPr/>
          <a:lstStyle/>
          <a:p>
            <a:r>
              <a:rPr lang="en-US" i="1" dirty="0" smtClean="0">
                <a:effectLst>
                  <a:glow rad="101600">
                    <a:schemeClr val="bg1">
                      <a:alpha val="60000"/>
                    </a:schemeClr>
                  </a:glow>
                </a:effectLst>
              </a:rPr>
              <a:t>“Resist the Devil…”</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265143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http://media-cache-ec0.pinimg.com/236x/32/9f/12/329f125514b7c66889fd21f5d1bb4312.jpg"/>
          <p:cNvPicPr>
            <a:picLocks noChangeAspect="1" noChangeArrowheads="1"/>
          </p:cNvPicPr>
          <p:nvPr/>
        </p:nvPicPr>
        <p:blipFill>
          <a:blip r:embed="rId2" cstate="print"/>
          <a:srcRect/>
          <a:stretch>
            <a:fillRect/>
          </a:stretch>
        </p:blipFill>
        <p:spPr bwMode="auto">
          <a:xfrm>
            <a:off x="4953000" y="152400"/>
            <a:ext cx="4000500" cy="6322824"/>
          </a:xfrm>
          <a:prstGeom prst="rect">
            <a:avLst/>
          </a:prstGeom>
          <a:noFill/>
        </p:spPr>
      </p:pic>
      <p:sp>
        <p:nvSpPr>
          <p:cNvPr id="3" name="Rectangle 2"/>
          <p:cNvSpPr/>
          <p:nvPr/>
        </p:nvSpPr>
        <p:spPr>
          <a:xfrm>
            <a:off x="152400" y="1676400"/>
            <a:ext cx="4572000" cy="3785652"/>
          </a:xfrm>
          <a:prstGeom prst="rect">
            <a:avLst/>
          </a:prstGeom>
        </p:spPr>
        <p:txBody>
          <a:bodyPr wrap="square">
            <a:spAutoFit/>
          </a:bodyPr>
          <a:lstStyle/>
          <a:p>
            <a:pPr algn="ctr"/>
            <a:r>
              <a:rPr lang="en-US" sz="4000" i="1" dirty="0" smtClean="0"/>
              <a:t>“And he that overcometh, and keepeth my works unto the end, to him will I give power over the nations.”</a:t>
            </a:r>
            <a:endParaRPr lang="en-US" sz="4000" i="1" dirty="0"/>
          </a:p>
        </p:txBody>
      </p:sp>
    </p:spTree>
    <p:extLst>
      <p:ext uri="{BB962C8B-B14F-4D97-AF65-F5344CB8AC3E}">
        <p14:creationId xmlns:p14="http://schemas.microsoft.com/office/powerpoint/2010/main" val="254107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apture and second coming\scan0127.jpg"/>
          <p:cNvPicPr>
            <a:picLocks noChangeAspect="1" noChangeArrowheads="1"/>
          </p:cNvPicPr>
          <p:nvPr/>
        </p:nvPicPr>
        <p:blipFill>
          <a:blip r:embed="rId3" cstate="print">
            <a:lum bright="-20000"/>
          </a:blip>
          <a:srcRect/>
          <a:stretch>
            <a:fillRect/>
          </a:stretch>
        </p:blipFill>
        <p:spPr bwMode="auto">
          <a:xfrm>
            <a:off x="0" y="0"/>
            <a:ext cx="9144000" cy="5257800"/>
          </a:xfrm>
          <a:prstGeom prst="rect">
            <a:avLst/>
          </a:prstGeom>
          <a:noFill/>
        </p:spPr>
      </p:pic>
      <p:sp>
        <p:nvSpPr>
          <p:cNvPr id="3" name="Rectangle 2"/>
          <p:cNvSpPr/>
          <p:nvPr/>
        </p:nvSpPr>
        <p:spPr>
          <a:xfrm>
            <a:off x="0" y="5334000"/>
            <a:ext cx="9144000" cy="1569660"/>
          </a:xfrm>
          <a:prstGeom prst="rect">
            <a:avLst/>
          </a:prstGeom>
        </p:spPr>
        <p:txBody>
          <a:bodyPr wrap="square">
            <a:spAutoFit/>
          </a:bodyPr>
          <a:lstStyle/>
          <a:p>
            <a:pPr algn="ctr"/>
            <a:r>
              <a:rPr lang="en-US" sz="3200" i="1" dirty="0" smtClean="0"/>
              <a:t>“And he shall rule them with a rod of iron; as the vessels of a potter shall they be broken to shivers: even as I received of my Father.”</a:t>
            </a:r>
            <a:endParaRPr lang="en-US" sz="3200" i="1" dirty="0"/>
          </a:p>
        </p:txBody>
      </p:sp>
    </p:spTree>
    <p:extLst>
      <p:ext uri="{BB962C8B-B14F-4D97-AF65-F5344CB8AC3E}">
        <p14:creationId xmlns:p14="http://schemas.microsoft.com/office/powerpoint/2010/main" val="1696509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Prophecy pictures\prophecy pictures\rapture and second coming\PC_02.jpg"/>
          <p:cNvPicPr>
            <a:picLocks noChangeAspect="1" noChangeArrowheads="1"/>
          </p:cNvPicPr>
          <p:nvPr/>
        </p:nvPicPr>
        <p:blipFill>
          <a:blip r:embed="rId3" cstate="print"/>
          <a:srcRect r="4348" b="1031"/>
          <a:stretch>
            <a:fillRect/>
          </a:stretch>
        </p:blipFill>
        <p:spPr bwMode="auto">
          <a:xfrm>
            <a:off x="2133600" y="0"/>
            <a:ext cx="5029200" cy="6858000"/>
          </a:xfrm>
          <a:prstGeom prst="rect">
            <a:avLst/>
          </a:prstGeom>
          <a:noFill/>
        </p:spPr>
      </p:pic>
      <p:pic>
        <p:nvPicPr>
          <p:cNvPr id="1028" name="Picture 4" descr="C:\Users\Ptr. Daniel White\Desktop\Bible pictures\backgrounds\earth and space\wallpaper_20453.jpg"/>
          <p:cNvPicPr>
            <a:picLocks noChangeAspect="1" noChangeArrowheads="1"/>
          </p:cNvPicPr>
          <p:nvPr/>
        </p:nvPicPr>
        <p:blipFill>
          <a:blip r:embed="rId4" cstate="print">
            <a:lum bright="40000"/>
          </a:blip>
          <a:srcRect l="47072" r="627" b="42468"/>
          <a:stretch>
            <a:fillRect/>
          </a:stretch>
        </p:blipFill>
        <p:spPr bwMode="auto">
          <a:xfrm>
            <a:off x="3733800" y="3581400"/>
            <a:ext cx="2209800" cy="1823085"/>
          </a:xfrm>
          <a:prstGeom prst="ellipse">
            <a:avLst/>
          </a:prstGeom>
          <a:ln>
            <a:noFill/>
          </a:ln>
          <a:effectLst>
            <a:softEdge rad="112500"/>
          </a:effectLst>
        </p:spPr>
      </p:pic>
      <p:sp>
        <p:nvSpPr>
          <p:cNvPr id="4" name="Title 3"/>
          <p:cNvSpPr>
            <a:spLocks noGrp="1"/>
          </p:cNvSpPr>
          <p:nvPr>
            <p:ph type="title"/>
          </p:nvPr>
        </p:nvSpPr>
        <p:spPr>
          <a:xfrm rot="16988413">
            <a:off x="-2362200" y="2362200"/>
            <a:ext cx="6858000" cy="2133600"/>
          </a:xfrm>
        </p:spPr>
        <p:txBody>
          <a:bodyPr/>
          <a:lstStyle/>
          <a:p>
            <a:r>
              <a:rPr lang="en-US" dirty="0" smtClean="0"/>
              <a:t>Morning Star</a:t>
            </a:r>
            <a:endParaRPr lang="en-US" dirty="0"/>
          </a:p>
        </p:txBody>
      </p:sp>
      <p:sp>
        <p:nvSpPr>
          <p:cNvPr id="5" name="Title 3"/>
          <p:cNvSpPr txBox="1">
            <a:spLocks/>
          </p:cNvSpPr>
          <p:nvPr/>
        </p:nvSpPr>
        <p:spPr>
          <a:xfrm rot="4962717">
            <a:off x="4648200" y="2514600"/>
            <a:ext cx="7010400" cy="1981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Eternal</a:t>
            </a:r>
            <a:r>
              <a:rPr kumimoji="0" lang="en-US" sz="4400" b="0" i="0" u="none" strike="noStrike" kern="1200" cap="none" spc="0" normalizeH="0" noProof="0" dirty="0" smtClean="0">
                <a:ln>
                  <a:noFill/>
                </a:ln>
                <a:solidFill>
                  <a:schemeClr val="tx1"/>
                </a:solidFill>
                <a:effectLst/>
                <a:uLnTx/>
                <a:uFillTx/>
                <a:latin typeface="+mj-lt"/>
                <a:ea typeface="+mj-ea"/>
                <a:cs typeface="+mj-cs"/>
              </a:rPr>
              <a:t> presents of Christ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99985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inspirationalchristianquotes.net/wp-content/uploads/2013/01/Mark-4-Verse-9p.png"/>
          <p:cNvPicPr>
            <a:picLocks noChangeAspect="1" noChangeArrowheads="1"/>
          </p:cNvPicPr>
          <p:nvPr/>
        </p:nvPicPr>
        <p:blipFill>
          <a:blip r:embed="rId3" cstate="print"/>
          <a:srcRect/>
          <a:stretch>
            <a:fillRect/>
          </a:stretch>
        </p:blipFill>
        <p:spPr bwMode="auto">
          <a:xfrm>
            <a:off x="1143000" y="-152400"/>
            <a:ext cx="7010400" cy="7010400"/>
          </a:xfrm>
          <a:prstGeom prst="rect">
            <a:avLst/>
          </a:prstGeom>
          <a:noFill/>
        </p:spPr>
      </p:pic>
    </p:spTree>
    <p:extLst>
      <p:ext uri="{BB962C8B-B14F-4D97-AF65-F5344CB8AC3E}">
        <p14:creationId xmlns:p14="http://schemas.microsoft.com/office/powerpoint/2010/main" val="4270298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biblebc.org/wp-content/uploads/2014/08/the-persecuted-chu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458075" cy="558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850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066800" y="1752600"/>
            <a:ext cx="7162800" cy="1323439"/>
          </a:xfrm>
          <a:prstGeom prst="rect">
            <a:avLst/>
          </a:prstGeom>
        </p:spPr>
        <p:txBody>
          <a:bodyPr wrap="square">
            <a:spAutoFit/>
          </a:bodyPr>
          <a:lstStyle/>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2:12-17</a:t>
            </a:r>
          </a:p>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4000" dirty="0"/>
          </a:p>
        </p:txBody>
      </p:sp>
    </p:spTree>
    <p:extLst>
      <p:ext uri="{BB962C8B-B14F-4D97-AF65-F5344CB8AC3E}">
        <p14:creationId xmlns:p14="http://schemas.microsoft.com/office/powerpoint/2010/main" val="1256273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gbcdecatur.org/files/SeparateMess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06" y="609600"/>
            <a:ext cx="7568788" cy="567888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46384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2733</TotalTime>
  <Words>1554</Words>
  <Application>Microsoft Office PowerPoint</Application>
  <PresentationFormat>On-screen Show (4:3)</PresentationFormat>
  <Paragraphs>159</Paragraphs>
  <Slides>69</Slides>
  <Notes>40</Notes>
  <HiddenSlides>0</HiddenSlides>
  <MMClips>1</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PowerPoint Presentation</vt:lpstr>
      <vt:lpstr>Revelation 1:1-19 The Vision of the  Glorified Christ</vt:lpstr>
      <vt:lpstr>PowerPoint Presentation</vt:lpstr>
      <vt:lpstr>Revelation 2:1-7 The Church at Ephesus</vt:lpstr>
      <vt:lpstr>PowerPoint Presentation</vt:lpstr>
      <vt:lpstr>PowerPoint Presentation</vt:lpstr>
      <vt:lpstr>PowerPoint Presentation</vt:lpstr>
      <vt:lpstr>PowerPoint Presentation</vt:lpstr>
      <vt:lpstr>PowerPoint Presentation</vt:lpstr>
      <vt:lpstr>PowerPoint Presentation</vt:lpstr>
      <vt:lpstr>  “The Church that Compromised  With the World and           Became Pagan.”</vt:lpstr>
      <vt:lpstr>PowerPoint Presentation</vt:lpstr>
      <vt:lpstr>“In whom the god of this world hath blinded the minds of them which believe not, lest the light of the glorious gospel of Christ, who is the image of God, should shine unto them.” (II Cor. 4:4)</vt:lpstr>
      <vt:lpstr>THE DARK AGES  Full Documentary ► 90:4 www.youtube.com (History Channel) </vt:lpstr>
      <vt:lpstr>PowerPoint Presentation</vt:lpstr>
      <vt:lpstr>“And unto the angel of the church in Thyatira write; These things saith the Son of God, who hath his eyes like unto a flame of fire, and his feet are like fine brass.” </vt:lpstr>
      <vt:lpstr>PowerPoint Presentation</vt:lpstr>
      <vt:lpstr>PowerPoint Presentation</vt:lpstr>
      <vt:lpstr>PowerPoint Presentation</vt:lpstr>
      <vt:lpstr>Stepping Down Hard upon all Seductive Teaching and Compromise within  the Church!</vt:lpstr>
      <vt:lpstr>“Notwithstanding I have a few things against thee, because thou sufferest that woman Jezebel, which calleth herself a prophetess, to teach and to seduce my servants to commit fornication, and to eat things sacrificed unto idols.”</vt:lpstr>
      <vt:lpstr>“The Kingdom of heaven is likened unto a man which sowed good seed in his field. But while he slept, his enemy came and sowed tares among the wheat…But he said unto his servants, let both grow together until the harvest. Gather ye together first the tares,  and bind them in bundles to burn them: but gather the wheat    into my barn.”</vt:lpstr>
      <vt:lpstr>Teaching of Jezebel</vt:lpstr>
      <vt:lpstr>PowerPoint Presentation</vt:lpstr>
      <vt:lpstr>“I know thy works…”</vt:lpstr>
      <vt:lpstr>PowerPoint Presentation</vt:lpstr>
      <vt:lpstr>“I know thy service…”</vt:lpstr>
      <vt:lpstr>“I know your faith…”</vt:lpstr>
      <vt:lpstr>“I know your patience…”</vt:lpstr>
      <vt:lpstr>“I know thy works; and the last to be more than the first…”</vt:lpstr>
      <vt:lpstr>“Notwithstanding I have a few things against thee…”</vt:lpstr>
      <vt:lpstr>“…thou sufferest that woman Jezebel, which calleth herself a prophetess, to teach.”</vt:lpstr>
      <vt:lpstr>Woman Preachers</vt:lpstr>
      <vt:lpstr>“…and to seduce my servants to commit fornication....”</vt:lpstr>
      <vt:lpstr>“Turning the grace  of God into lasciviousness…” </vt:lpstr>
      <vt:lpstr>PowerPoint Presentation</vt:lpstr>
      <vt:lpstr>PowerPoint Presentation</vt:lpstr>
      <vt:lpstr> Sin is a monster of such awful mien,  That to be hated needs but to be seen,  But seen too oft, familiar with face,  We first endure, then pity, then embrace. </vt:lpstr>
      <vt:lpstr>“And turning the cities of Sodom and Gomorrha into ashes condemned them with an overthrow, making them an ensample unto those that after should live ungodly.” (II Pet. 2:6)</vt:lpstr>
      <vt:lpstr>PowerPoint Presentation</vt:lpstr>
      <vt:lpstr>There are fifteen scriptural terms which identify, describe,  and condemn the sin of sodomy:</vt:lpstr>
      <vt:lpstr>PowerPoint Presentation</vt:lpstr>
      <vt:lpstr>PowerPoint Presentation</vt:lpstr>
      <vt:lpstr>PowerPoint Presentation</vt:lpstr>
      <vt:lpstr>PowerPoint Presentation</vt:lpstr>
      <vt:lpstr>“Notwithstanding I have                       a few things against                      thee, because thou                    sufferest that woman                Jezebel, which calleth herself a prophetess, to teach and to seduce my servants to commit fornication, and to eat things sacrificed unto idols.”</vt:lpstr>
      <vt:lpstr>         “As concerning therefore the                  eating of those things that are                offered in sacrifice unto idols, we know that an idol is nothing in the world, and that there is none other God but one…But take heed lest by any means this liberty of yours become a stumbling block to them that are weak…If meat make my brother to offend, I will eat no flesh while the world standeth, lest I make my   brother to offend.”</vt:lpstr>
      <vt:lpstr>PowerPoint Presentation</vt:lpstr>
      <vt:lpstr>“For none of us liveth to himself, and no man dieth to himself…for we shall all stand before the judgment seat of Christ…So then every one of us shall give account of himself to God…”</vt:lpstr>
      <vt:lpstr> “Judge this rather, that no man put a stumblingblock or an occasion to fall in his brother's way…I know, and am persuaded by the Lord Jesus, that there is nothing unclean of itself: but to him that esteemeth any thing to be unclean, to him it is unclean…But if thy brother be grieved with thy meat, now walkest thou not charitably. Destroy not him with thy meat, for whom Christ died…For the kingdom of God is not meat and drink; but righteousness, and peace, and joy in the Holy Ghost…It is good neither to eat flesh, nor to drink wine, nor any thing whereby thy brother stumbleth, or is offended, or is made weak.”</vt:lpstr>
      <vt:lpstr>“Let us therefore follow after the things which make for peace, and things wherewith one may edify another. For meat ______ ______ ______ ______ ______ ______ ______destroy not the work of God. All things indeed are pure; but it is evil for that man who eateth with offence.”</vt:lpstr>
      <vt:lpstr>“Wherefore seeing we also are compassed about with so great a cloud of witnesses, let us lay aside every weight, and the sin which doth so easily beset us, and let us run with patience the race that is set before us.”</vt:lpstr>
      <vt:lpstr>“I gave her space to repent of her fornication; and she repented not…”</vt:lpstr>
      <vt:lpstr>“I will cast her into a bed, and them that commit adultery with her into great tribulation…”</vt:lpstr>
      <vt:lpstr>“…except they repent of their deeds…”</vt:lpstr>
      <vt:lpstr>“And I will kill her children with death; and all the churches shall know that I am he which searcheth the reins and hearts.”</vt:lpstr>
      <vt:lpstr>“But the fearful, and unbelieving, and abominable, and murders, whoremongers, and sorcerers, and idolaters, and all liars, shall have their part in the lake which burneth with fire and brimstone: which is the second death.”</vt:lpstr>
      <vt:lpstr>“I will give to every one of you according to your works.”</vt:lpstr>
      <vt:lpstr>“But unto you I say, and unto the rest in Thyatira, as many as have not this doctrine, and which have not known the depths of Satan, as they speak; I will put upon you none other burden.”</vt:lpstr>
      <vt:lpstr>“Hold fast till  I come.”</vt:lpstr>
      <vt:lpstr>PowerPoint Presentation</vt:lpstr>
      <vt:lpstr>PowerPoint Presentation</vt:lpstr>
      <vt:lpstr>PowerPoint Presentation</vt:lpstr>
      <vt:lpstr>“Praying always with all prayer and supplication in the Spirit…”</vt:lpstr>
      <vt:lpstr>“Resist the Devil…”</vt:lpstr>
      <vt:lpstr>PowerPoint Presentation</vt:lpstr>
      <vt:lpstr>PowerPoint Presentation</vt:lpstr>
      <vt:lpstr>Morning Star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28</cp:revision>
  <dcterms:created xsi:type="dcterms:W3CDTF">2014-12-02T00:01:14Z</dcterms:created>
  <dcterms:modified xsi:type="dcterms:W3CDTF">2015-02-19T12:35:39Z</dcterms:modified>
</cp:coreProperties>
</file>