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345" r:id="rId2"/>
    <p:sldId id="322" r:id="rId3"/>
    <p:sldId id="323" r:id="rId4"/>
    <p:sldId id="324" r:id="rId5"/>
    <p:sldId id="325" r:id="rId6"/>
    <p:sldId id="326" r:id="rId7"/>
    <p:sldId id="327" r:id="rId8"/>
    <p:sldId id="328" r:id="rId9"/>
    <p:sldId id="329" r:id="rId10"/>
    <p:sldId id="330" r:id="rId11"/>
    <p:sldId id="331" r:id="rId12"/>
    <p:sldId id="332" r:id="rId13"/>
    <p:sldId id="333" r:id="rId14"/>
    <p:sldId id="334"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38" r:id="rId28"/>
    <p:sldId id="335" r:id="rId29"/>
    <p:sldId id="342" r:id="rId30"/>
    <p:sldId id="343" r:id="rId31"/>
    <p:sldId id="336" r:id="rId32"/>
    <p:sldId id="344" r:id="rId33"/>
    <p:sldId id="337" r:id="rId34"/>
    <p:sldId id="339" r:id="rId35"/>
    <p:sldId id="300" r:id="rId36"/>
    <p:sldId id="301" r:id="rId37"/>
    <p:sldId id="302" r:id="rId38"/>
    <p:sldId id="340" r:id="rId39"/>
    <p:sldId id="303" r:id="rId40"/>
    <p:sldId id="304" r:id="rId41"/>
    <p:sldId id="341"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1FAE7D-C13E-449C-BE7C-36759AB0887E}" type="datetimeFigureOut">
              <a:rPr lang="en-US" smtClean="0"/>
              <a:t>2/19/2015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BC5D59-DD5D-4A7D-8CC8-7101BC97F541}" type="slidenum">
              <a:rPr lang="en-US" smtClean="0"/>
              <a:t>‹#›</a:t>
            </a:fld>
            <a:endParaRPr lang="en-US"/>
          </a:p>
        </p:txBody>
      </p:sp>
    </p:spTree>
    <p:extLst>
      <p:ext uri="{BB962C8B-B14F-4D97-AF65-F5344CB8AC3E}">
        <p14:creationId xmlns:p14="http://schemas.microsoft.com/office/powerpoint/2010/main" val="2857069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18</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21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22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23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23F21CD-DB01-4BEE-A6E1-217617176F3D}" type="slidenum">
              <a:rPr lang="en-US" smtClean="0"/>
              <a:pPr/>
              <a:t>24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25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26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35</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36</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37</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5</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39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40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42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43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44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23F21CD-DB01-4BEE-A6E1-217617176F3D}" type="slidenum">
              <a:rPr lang="en-US" smtClean="0"/>
              <a:pPr/>
              <a:t>45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23F21CD-DB01-4BEE-A6E1-217617176F3D}" type="slidenum">
              <a:rPr lang="en-US" smtClean="0"/>
              <a:pPr/>
              <a:t>46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47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48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49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7</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23F21CD-DB01-4BEE-A6E1-217617176F3D}" type="slidenum">
              <a:rPr lang="en-US" smtClean="0"/>
              <a:pPr/>
              <a:t>50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51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52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23F21CD-DB01-4BEE-A6E1-217617176F3D}" type="slidenum">
              <a:rPr lang="en-US" smtClean="0"/>
              <a:pPr/>
              <a:t>53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54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55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13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16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32AF4D-4025-419E-A16D-51916F6C04A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3962488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32AF4D-4025-419E-A16D-51916F6C04A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850498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32AF4D-4025-419E-A16D-51916F6C04A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590889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32AF4D-4025-419E-A16D-51916F6C04A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105875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32AF4D-4025-419E-A16D-51916F6C04AE}"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1553795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32AF4D-4025-419E-A16D-51916F6C04AE}"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4153888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32AF4D-4025-419E-A16D-51916F6C04AE}" type="datetimeFigureOut">
              <a:rPr lang="en-US" smtClean="0"/>
              <a:t>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1919570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32AF4D-4025-419E-A16D-51916F6C04AE}" type="datetimeFigureOut">
              <a:rPr lang="en-US" smtClean="0"/>
              <a:t>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133783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32AF4D-4025-419E-A16D-51916F6C04AE}" type="datetimeFigureOut">
              <a:rPr lang="en-US" smtClean="0"/>
              <a:t>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230610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32AF4D-4025-419E-A16D-51916F6C04AE}"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420314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32AF4D-4025-419E-A16D-51916F6C04AE}"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9EB4A1-F80F-49D7-BFE2-1C1ECB05C230}" type="slidenum">
              <a:rPr lang="en-US" smtClean="0"/>
              <a:t>‹#›</a:t>
            </a:fld>
            <a:endParaRPr lang="en-US"/>
          </a:p>
        </p:txBody>
      </p:sp>
    </p:spTree>
    <p:extLst>
      <p:ext uri="{BB962C8B-B14F-4D97-AF65-F5344CB8AC3E}">
        <p14:creationId xmlns:p14="http://schemas.microsoft.com/office/powerpoint/2010/main" val="2080055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32AF4D-4025-419E-A16D-51916F6C04AE}" type="datetimeFigureOut">
              <a:rPr lang="en-US" smtClean="0"/>
              <a:t>2/19/2015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9EB4A1-F80F-49D7-BFE2-1C1ECB05C230}" type="slidenum">
              <a:rPr lang="en-US" smtClean="0"/>
              <a:t>‹#›</a:t>
            </a:fld>
            <a:endParaRPr lang="en-US"/>
          </a:p>
        </p:txBody>
      </p:sp>
    </p:spTree>
    <p:extLst>
      <p:ext uri="{BB962C8B-B14F-4D97-AF65-F5344CB8AC3E}">
        <p14:creationId xmlns:p14="http://schemas.microsoft.com/office/powerpoint/2010/main" val="148921459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4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54.jpeg"/></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6.jpeg"/></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bfriends.org/wp-content/uploads/2013/04/7church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30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553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gbcdecatur.org/files/SeparateMess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06" y="609600"/>
            <a:ext cx="7568788" cy="5678886"/>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6"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55379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85800"/>
            <a:ext cx="6248400" cy="5638800"/>
          </a:xfrm>
          <a:prstGeom prst="rect">
            <a:avLst/>
          </a:prstGeom>
          <a:noFill/>
        </p:spPr>
      </p:pic>
      <p:sp>
        <p:nvSpPr>
          <p:cNvPr id="3" name="Rectangle 2"/>
          <p:cNvSpPr/>
          <p:nvPr/>
        </p:nvSpPr>
        <p:spPr>
          <a:xfrm>
            <a:off x="1371600" y="1828800"/>
            <a:ext cx="6553200" cy="1446550"/>
          </a:xfrm>
          <a:prstGeom prst="rect">
            <a:avLst/>
          </a:prstGeom>
        </p:spPr>
        <p:txBody>
          <a:bodyPr wrap="square">
            <a:spAutoFit/>
          </a:bodyPr>
          <a:lstStyle/>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2:18-29</a:t>
            </a:r>
          </a:p>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Thyatira”</a:t>
            </a:r>
            <a:endParaRPr lang="en-US" sz="4400" dirty="0"/>
          </a:p>
        </p:txBody>
      </p:sp>
    </p:spTree>
    <p:extLst>
      <p:ext uri="{BB962C8B-B14F-4D97-AF65-F5344CB8AC3E}">
        <p14:creationId xmlns:p14="http://schemas.microsoft.com/office/powerpoint/2010/main" val="1965122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1888.org/images/2012/05/04/8071/the-beast-from-the-sea-amalgamation-revelation-smaller.jpg"/>
          <p:cNvPicPr>
            <a:picLocks noChangeAspect="1" noChangeArrowheads="1"/>
          </p:cNvPicPr>
          <p:nvPr/>
        </p:nvPicPr>
        <p:blipFill rotWithShape="1">
          <a:blip r:embed="rId3">
            <a:extLst>
              <a:ext uri="{28A0092B-C50C-407E-A947-70E740481C1C}">
                <a14:useLocalDpi xmlns:a14="http://schemas.microsoft.com/office/drawing/2010/main" val="0"/>
              </a:ext>
            </a:extLst>
          </a:blip>
          <a:srcRect l="-254" t="-1299" r="16117" b="-1"/>
          <a:stretch/>
        </p:blipFill>
        <p:spPr bwMode="auto">
          <a:xfrm>
            <a:off x="-54124" y="-166287"/>
            <a:ext cx="9198124" cy="70242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6000" y="0"/>
            <a:ext cx="6858000" cy="381000"/>
          </a:xfrm>
        </p:spPr>
        <p:txBody>
          <a:bodyPr>
            <a:noAutofit/>
          </a:bodyPr>
          <a:lstStyle/>
          <a:p>
            <a:r>
              <a:rPr lang="en-US" i="1" dirty="0" smtClean="0">
                <a:solidFill>
                  <a:srgbClr val="FFC000"/>
                </a:solidFill>
                <a:effectLst>
                  <a:glow rad="101600">
                    <a:schemeClr val="bg1">
                      <a:alpha val="60000"/>
                    </a:schemeClr>
                  </a:glow>
                </a:effectLst>
              </a:rPr>
              <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The Church that</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Became Pagan</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2724706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19200" y="1676400"/>
            <a:ext cx="6629400" cy="1569660"/>
          </a:xfrm>
          <a:prstGeom prst="rect">
            <a:avLst/>
          </a:prstGeom>
        </p:spPr>
        <p:txBody>
          <a:bodyPr wrap="square">
            <a:spAutoFit/>
          </a:bodyPr>
          <a:lstStyle/>
          <a:p>
            <a:pPr algn="ctr"/>
            <a:r>
              <a:rPr lang="en-US" sz="48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3:1-6</a:t>
            </a:r>
          </a:p>
          <a:p>
            <a:pPr algn="ctr"/>
            <a:r>
              <a:rPr lang="en-US" sz="48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Sardis”</a:t>
            </a:r>
            <a:endParaRPr lang="en-US" sz="4800" dirty="0"/>
          </a:p>
        </p:txBody>
      </p:sp>
    </p:spTree>
    <p:extLst>
      <p:ext uri="{BB962C8B-B14F-4D97-AF65-F5344CB8AC3E}">
        <p14:creationId xmlns:p14="http://schemas.microsoft.com/office/powerpoint/2010/main" val="4195788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theresaecho.files.wordpress.com/2011/06/dying-church-1.jpg?w=352&amp;h=241"/>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990600" y="1517591"/>
            <a:ext cx="7234255" cy="495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Title 1"/>
          <p:cNvSpPr>
            <a:spLocks noGrp="1"/>
          </p:cNvSpPr>
          <p:nvPr>
            <p:ph type="title"/>
          </p:nvPr>
        </p:nvSpPr>
        <p:spPr>
          <a:xfrm>
            <a:off x="457200" y="76200"/>
            <a:ext cx="8229600" cy="1219200"/>
          </a:xfrm>
        </p:spPr>
        <p:txBody>
          <a:bodyPr/>
          <a:lstStyle/>
          <a:p>
            <a:r>
              <a:rPr lang="en-US" i="1" dirty="0" smtClean="0"/>
              <a:t>The Spiritually Dead Church</a:t>
            </a:r>
            <a:endParaRPr lang="en-US" i="1" dirty="0"/>
          </a:p>
        </p:txBody>
      </p:sp>
      <p:sp>
        <p:nvSpPr>
          <p:cNvPr id="3" name="Rectangle 2"/>
          <p:cNvSpPr/>
          <p:nvPr/>
        </p:nvSpPr>
        <p:spPr>
          <a:xfrm>
            <a:off x="1143000" y="1905000"/>
            <a:ext cx="6934200" cy="1200329"/>
          </a:xfrm>
          <a:prstGeom prst="rect">
            <a:avLst/>
          </a:prstGeom>
        </p:spPr>
        <p:txBody>
          <a:bodyPr wrap="square">
            <a:spAutoFit/>
          </a:bodyPr>
          <a:lstStyle/>
          <a:p>
            <a:pPr algn="ctr"/>
            <a:r>
              <a:rPr lang="en-US" sz="3600" b="1" i="1" dirty="0" smtClean="0">
                <a:solidFill>
                  <a:schemeClr val="bg1"/>
                </a:solidFill>
              </a:rPr>
              <a:t>“…thou </a:t>
            </a:r>
            <a:r>
              <a:rPr lang="en-US" sz="3600" b="1" i="1" dirty="0">
                <a:solidFill>
                  <a:schemeClr val="bg1"/>
                </a:solidFill>
              </a:rPr>
              <a:t>hast a name that thou </a:t>
            </a:r>
            <a:r>
              <a:rPr lang="en-US" sz="3600" b="1" i="1" dirty="0" err="1">
                <a:solidFill>
                  <a:schemeClr val="bg1"/>
                </a:solidFill>
              </a:rPr>
              <a:t>livest</a:t>
            </a:r>
            <a:r>
              <a:rPr lang="en-US" sz="3600" b="1" i="1" dirty="0">
                <a:solidFill>
                  <a:schemeClr val="bg1"/>
                </a:solidFill>
              </a:rPr>
              <a:t>, and art dead.”</a:t>
            </a:r>
            <a:endParaRPr lang="en-US" sz="3600" b="1" dirty="0">
              <a:solidFill>
                <a:schemeClr val="bg1"/>
              </a:solidFill>
            </a:endParaRPr>
          </a:p>
        </p:txBody>
      </p:sp>
    </p:spTree>
    <p:extLst>
      <p:ext uri="{BB962C8B-B14F-4D97-AF65-F5344CB8AC3E}">
        <p14:creationId xmlns:p14="http://schemas.microsoft.com/office/powerpoint/2010/main" val="29265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3:7-13</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Philadelphia”</a:t>
            </a:r>
            <a:endParaRPr lang="en-US" sz="3600" dirty="0"/>
          </a:p>
        </p:txBody>
      </p:sp>
    </p:spTree>
    <p:extLst>
      <p:ext uri="{BB962C8B-B14F-4D97-AF65-F5344CB8AC3E}">
        <p14:creationId xmlns:p14="http://schemas.microsoft.com/office/powerpoint/2010/main" val="836232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Pictures\Prophecy pictures\Dan Whites\candlesticks7jesus-13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Rectangle 1"/>
          <p:cNvSpPr/>
          <p:nvPr/>
        </p:nvSpPr>
        <p:spPr>
          <a:xfrm>
            <a:off x="304800" y="228601"/>
            <a:ext cx="8686800" cy="1323439"/>
          </a:xfrm>
          <a:prstGeom prst="rect">
            <a:avLst/>
          </a:prstGeom>
        </p:spPr>
        <p:txBody>
          <a:bodyPr wrap="square">
            <a:spAutoFit/>
          </a:bodyPr>
          <a:lstStyle/>
          <a:p>
            <a:pPr algn="ct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Signs of Christ’s Return</a:t>
            </a:r>
            <a:b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b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(Church age)</a:t>
            </a:r>
            <a:endParaRPr lang="en-US" sz="4000" dirty="0">
              <a:ln w="12700" cmpd="sng">
                <a:solidFill>
                  <a:schemeClr val="bg1"/>
                </a:solidFill>
                <a:prstDash val="solid"/>
              </a:ln>
              <a:effectLst>
                <a:glow rad="139700">
                  <a:srgbClr val="FFC000">
                    <a:alpha val="40000"/>
                  </a:srgbClr>
                </a:glow>
              </a:effectLst>
            </a:endParaRPr>
          </a:p>
        </p:txBody>
      </p:sp>
      <p:sp>
        <p:nvSpPr>
          <p:cNvPr id="7" name="Rectangle 6"/>
          <p:cNvSpPr/>
          <p:nvPr/>
        </p:nvSpPr>
        <p:spPr>
          <a:xfrm>
            <a:off x="228600" y="2057400"/>
            <a:ext cx="8915400" cy="4648200"/>
          </a:xfrm>
          <a:prstGeom prst="rect">
            <a:avLst/>
          </a:prstGeom>
        </p:spPr>
        <p:txBody>
          <a:bodyPr wrap="square">
            <a:spAutoFit/>
          </a:bodyPr>
          <a:lstStyle/>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Ephesus – Fundamental - A.D. 30-100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Smyrna – Persecuted – A.D. 100-312</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Pergamos – Worldly – A.D. 312-606</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Thyatira – Pagan – A.D. 606-1520                   </a:t>
            </a:r>
          </a:p>
          <a:p>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(Dark Ages)</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Sardis – Spiritually Dead – A.D. 1520-1750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Philadelphia – Revival – A.D. 1750-1900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Laodicea – Apathy – A.D. 1900-Rapture</a:t>
            </a:r>
          </a:p>
        </p:txBody>
      </p:sp>
    </p:spTree>
    <p:extLst>
      <p:ext uri="{BB962C8B-B14F-4D97-AF65-F5344CB8AC3E}">
        <p14:creationId xmlns:p14="http://schemas.microsoft.com/office/powerpoint/2010/main" val="2849131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anim to="" calcmode="lin" valueType="num">
                                      <p:cBhvr>
                                        <p:cTn id="7" dur="1" fill="hold"/>
                                        <p:tgtEl>
                                          <p:spTgt spid="7">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4800" i="1" dirty="0" smtClean="0"/>
              <a:t>“And to the angel of the church in Philadelphia write; These things saith he that is holy, he that is true, he that hath the key of David, he that </a:t>
            </a:r>
            <a:r>
              <a:rPr lang="en-US" sz="4800" i="1" dirty="0" err="1" smtClean="0"/>
              <a:t>openeth</a:t>
            </a:r>
            <a:r>
              <a:rPr lang="en-US" sz="4800" i="1" dirty="0" smtClean="0"/>
              <a:t>, and no man </a:t>
            </a:r>
            <a:r>
              <a:rPr lang="en-US" sz="4800" i="1" dirty="0" err="1" smtClean="0"/>
              <a:t>shutteth</a:t>
            </a:r>
            <a:r>
              <a:rPr lang="en-US" sz="4800" i="1" dirty="0" smtClean="0"/>
              <a:t>; and </a:t>
            </a:r>
            <a:r>
              <a:rPr lang="en-US" sz="4800" i="1" dirty="0" err="1" smtClean="0"/>
              <a:t>shutteth</a:t>
            </a:r>
            <a:r>
              <a:rPr lang="en-US" sz="4800" i="1" dirty="0" smtClean="0"/>
              <a:t>, and no man </a:t>
            </a:r>
            <a:r>
              <a:rPr lang="en-US" sz="4800" i="1" dirty="0" err="1" smtClean="0"/>
              <a:t>openeth</a:t>
            </a:r>
            <a:r>
              <a:rPr lang="en-US" sz="4800" i="1" dirty="0" smtClean="0"/>
              <a:t>.”</a:t>
            </a:r>
            <a:endParaRPr lang="en-US" sz="4800" i="1" dirty="0"/>
          </a:p>
        </p:txBody>
      </p:sp>
    </p:spTree>
    <p:extLst>
      <p:ext uri="{BB962C8B-B14F-4D97-AF65-F5344CB8AC3E}">
        <p14:creationId xmlns:p14="http://schemas.microsoft.com/office/powerpoint/2010/main" val="1993728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Prophecy pictures\prophecy pictures\rapture and second coming\scan0112 - Copy.jpg"/>
          <p:cNvPicPr>
            <a:picLocks noChangeAspect="1" noChangeArrowheads="1"/>
          </p:cNvPicPr>
          <p:nvPr/>
        </p:nvPicPr>
        <p:blipFill>
          <a:blip r:embed="rId3" cstate="print">
            <a:lum bright="-10000"/>
          </a:blip>
          <a:srcRect/>
          <a:stretch>
            <a:fillRect/>
          </a:stretch>
        </p:blipFill>
        <p:spPr bwMode="auto">
          <a:xfrm>
            <a:off x="228600" y="0"/>
            <a:ext cx="3276600" cy="4785027"/>
          </a:xfrm>
          <a:prstGeom prst="rect">
            <a:avLst/>
          </a:prstGeom>
          <a:ln>
            <a:noFill/>
          </a:ln>
          <a:effectLst>
            <a:softEdge rad="112500"/>
          </a:effectLst>
        </p:spPr>
      </p:pic>
      <p:pic>
        <p:nvPicPr>
          <p:cNvPr id="1027" name="Picture 3" descr="C:\Users\Ptr. Daniel White\Desktop\Bible pictures\Prophecy pictures\prophecy pictures\revelation\John proclaims Babylon fallen.jpg"/>
          <p:cNvPicPr>
            <a:picLocks noChangeAspect="1" noChangeArrowheads="1"/>
          </p:cNvPicPr>
          <p:nvPr/>
        </p:nvPicPr>
        <p:blipFill>
          <a:blip r:embed="rId4" cstate="print"/>
          <a:srcRect r="429" b="59125"/>
          <a:stretch>
            <a:fillRect/>
          </a:stretch>
        </p:blipFill>
        <p:spPr bwMode="auto">
          <a:xfrm>
            <a:off x="3657600" y="3657600"/>
            <a:ext cx="5486400" cy="3047000"/>
          </a:xfrm>
          <a:prstGeom prst="rect">
            <a:avLst/>
          </a:prstGeom>
          <a:ln>
            <a:noFill/>
          </a:ln>
          <a:effectLst>
            <a:softEdge rad="112500"/>
          </a:effectLst>
        </p:spPr>
      </p:pic>
      <p:sp>
        <p:nvSpPr>
          <p:cNvPr id="6" name="Content Placeholder 5"/>
          <p:cNvSpPr>
            <a:spLocks noGrp="1"/>
          </p:cNvSpPr>
          <p:nvPr>
            <p:ph idx="1"/>
          </p:nvPr>
        </p:nvSpPr>
        <p:spPr>
          <a:xfrm>
            <a:off x="457200" y="2209800"/>
            <a:ext cx="2819400" cy="3916363"/>
          </a:xfrm>
        </p:spPr>
        <p:txBody>
          <a:bodyPr>
            <a:normAutofit/>
          </a:bodyPr>
          <a:lstStyle/>
          <a:p>
            <a:r>
              <a:rPr lang="en-US" sz="4000" b="1" i="1" dirty="0" smtClean="0">
                <a:solidFill>
                  <a:schemeClr val="bg1"/>
                </a:solidFill>
              </a:rPr>
              <a:t>Holy</a:t>
            </a:r>
          </a:p>
          <a:p>
            <a:r>
              <a:rPr lang="en-US" sz="4000" b="1" i="1" dirty="0" smtClean="0">
                <a:solidFill>
                  <a:schemeClr val="bg1"/>
                </a:solidFill>
              </a:rPr>
              <a:t>True</a:t>
            </a:r>
          </a:p>
          <a:p>
            <a:r>
              <a:rPr lang="en-US" sz="4000" b="1" i="1" dirty="0" smtClean="0">
                <a:solidFill>
                  <a:schemeClr val="bg1"/>
                </a:solidFill>
              </a:rPr>
              <a:t>Sovereign </a:t>
            </a:r>
            <a:endParaRPr lang="en-US" sz="4000" b="1" i="1" dirty="0">
              <a:solidFill>
                <a:schemeClr val="bg1"/>
              </a:solidFill>
            </a:endParaRPr>
          </a:p>
        </p:txBody>
      </p:sp>
      <p:pic>
        <p:nvPicPr>
          <p:cNvPr id="7" name="Picture 2" descr="http://www.jubileeministriesint.com/store/image/cache/data/The%20Key%20of%20David-500x500.jpg"/>
          <p:cNvPicPr>
            <a:picLocks noChangeAspect="1" noChangeArrowheads="1"/>
          </p:cNvPicPr>
          <p:nvPr/>
        </p:nvPicPr>
        <p:blipFill>
          <a:blip r:embed="rId5" cstate="print"/>
          <a:srcRect l="16000" r="15200" b="16800"/>
          <a:stretch>
            <a:fillRect/>
          </a:stretch>
        </p:blipFill>
        <p:spPr bwMode="auto">
          <a:xfrm>
            <a:off x="5029200" y="0"/>
            <a:ext cx="2898531" cy="3505200"/>
          </a:xfrm>
          <a:prstGeom prst="rect">
            <a:avLst/>
          </a:prstGeom>
          <a:ln>
            <a:noFill/>
          </a:ln>
          <a:effectLst>
            <a:softEdge rad="112500"/>
          </a:effectLst>
        </p:spPr>
      </p:pic>
    </p:spTree>
    <p:extLst>
      <p:ext uri="{BB962C8B-B14F-4D97-AF65-F5344CB8AC3E}">
        <p14:creationId xmlns:p14="http://schemas.microsoft.com/office/powerpoint/2010/main" val="1703788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to="" calcmode="lin" valueType="num">
                                      <p:cBhvr>
                                        <p:cTn id="7" dur="1" fill="hold"/>
                                        <p:tgtEl>
                                          <p:spTgt spid="102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to="" calcmode="lin" valueType="num">
                                      <p:cBhvr>
                                        <p:cTn id="12" dur="1" fill="hold"/>
                                        <p:tgtEl>
                                          <p:spTgt spid="6">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to="" calcmode="lin" valueType="num">
                                      <p:cBhvr>
                                        <p:cTn id="17" dur="1" fill="hold"/>
                                        <p:tgtEl>
                                          <p:spTgt spid="6">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 to="" calcmode="lin" valueType="num">
                                      <p:cBhvr>
                                        <p:cTn id="22" dur="1" fill="hold"/>
                                        <p:tgtEl>
                                          <p:spTgt spid="6">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to="" calcmode="lin" valueType="num">
                                      <p:cBhvr>
                                        <p:cTn id="27"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http://www.jubileeministriesint.com/store/image/cache/data/The%20Key%20of%20David-500x500.jpg"/>
          <p:cNvPicPr>
            <a:picLocks noChangeAspect="1" noChangeArrowheads="1"/>
          </p:cNvPicPr>
          <p:nvPr/>
        </p:nvPicPr>
        <p:blipFill>
          <a:blip r:embed="rId2" cstate="print"/>
          <a:srcRect l="16000" r="15200" b="16800"/>
          <a:stretch>
            <a:fillRect/>
          </a:stretch>
        </p:blipFill>
        <p:spPr bwMode="auto">
          <a:xfrm>
            <a:off x="228600" y="76200"/>
            <a:ext cx="3276600" cy="3962400"/>
          </a:xfrm>
          <a:prstGeom prst="rect">
            <a:avLst/>
          </a:prstGeom>
          <a:ln>
            <a:noFill/>
          </a:ln>
          <a:effectLst>
            <a:softEdge rad="112500"/>
          </a:effectLst>
        </p:spPr>
      </p:pic>
      <p:sp>
        <p:nvSpPr>
          <p:cNvPr id="3" name="Rectangle 2"/>
          <p:cNvSpPr/>
          <p:nvPr/>
        </p:nvSpPr>
        <p:spPr>
          <a:xfrm>
            <a:off x="3657600" y="1066800"/>
            <a:ext cx="5181600" cy="3970318"/>
          </a:xfrm>
          <a:prstGeom prst="rect">
            <a:avLst/>
          </a:prstGeom>
        </p:spPr>
        <p:txBody>
          <a:bodyPr wrap="square">
            <a:spAutoFit/>
          </a:bodyPr>
          <a:lstStyle/>
          <a:p>
            <a:pPr algn="ctr"/>
            <a:r>
              <a:rPr lang="en-US" sz="3600" i="1" dirty="0" smtClean="0"/>
              <a:t>(Isaiah 22:22) </a:t>
            </a:r>
          </a:p>
          <a:p>
            <a:pPr algn="ctr"/>
            <a:r>
              <a:rPr lang="en-US" sz="3600" i="1" dirty="0" smtClean="0"/>
              <a:t>“And the key of the house of David will I lay upon his shoulder; so he shall open, and none shall shut; and he shall shut, and none shall open.”</a:t>
            </a:r>
            <a:endParaRPr lang="en-US" sz="3600" i="1" dirty="0"/>
          </a:p>
        </p:txBody>
      </p:sp>
    </p:spTree>
    <p:extLst>
      <p:ext uri="{BB962C8B-B14F-4D97-AF65-F5344CB8AC3E}">
        <p14:creationId xmlns:p14="http://schemas.microsoft.com/office/powerpoint/2010/main" val="2807354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1:1-19</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Vision of the </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Glorified Christ</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9006122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355586"/>
          </a:xfrm>
          <a:prstGeom prst="rect">
            <a:avLst/>
          </a:prstGeom>
        </p:spPr>
        <p:txBody>
          <a:bodyPr wrap="square">
            <a:spAutoFit/>
          </a:bodyPr>
          <a:lstStyle/>
          <a:p>
            <a:r>
              <a:rPr lang="en-US" sz="3700" b="1" dirty="0" smtClean="0">
                <a:solidFill>
                  <a:srgbClr val="FFFF00"/>
                </a:solidFill>
              </a:rPr>
              <a:t>The term the key of David </a:t>
            </a:r>
            <a:r>
              <a:rPr lang="en-US" sz="3700" dirty="0" smtClean="0"/>
              <a:t>also appears in </a:t>
            </a:r>
            <a:r>
              <a:rPr lang="en-US" sz="3700" i="1" dirty="0" smtClean="0"/>
              <a:t>Isaiah 22:22</a:t>
            </a:r>
            <a:r>
              <a:rPr lang="en-US" sz="3700" dirty="0" smtClean="0"/>
              <a:t>, where it refers to </a:t>
            </a:r>
            <a:r>
              <a:rPr lang="en-US" sz="3700" dirty="0" err="1" smtClean="0"/>
              <a:t>Eliakim</a:t>
            </a:r>
            <a:r>
              <a:rPr lang="en-US" sz="3700" dirty="0" smtClean="0"/>
              <a:t>, the steward or prime minister to Israel's king. Because of his office, he controlled access to the monarch. As the holder of </a:t>
            </a:r>
            <a:r>
              <a:rPr lang="en-US" sz="3700" b="1" dirty="0" smtClean="0"/>
              <a:t>the key of David,</a:t>
            </a:r>
            <a:r>
              <a:rPr lang="en-US" sz="3700" dirty="0" smtClean="0"/>
              <a:t> Jesus alone has the sovereign authority to determine who enters His messianic kingdom </a:t>
            </a:r>
            <a:r>
              <a:rPr lang="en-US" sz="3700" i="1" dirty="0" smtClean="0"/>
              <a:t>(John 10:7, 9; 14:6; Acts 4:12). Revelation 1:18 </a:t>
            </a:r>
            <a:r>
              <a:rPr lang="en-US" sz="3700" dirty="0" smtClean="0"/>
              <a:t>reveals that Jesus has the keys to death and hell; here He is depicted as having the keys to salvation and blessing.</a:t>
            </a:r>
            <a:endParaRPr lang="en-US" sz="3700" dirty="0"/>
          </a:p>
        </p:txBody>
      </p:sp>
    </p:spTree>
    <p:extLst>
      <p:ext uri="{BB962C8B-B14F-4D97-AF65-F5344CB8AC3E}">
        <p14:creationId xmlns:p14="http://schemas.microsoft.com/office/powerpoint/2010/main" val="1348616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91000" y="838200"/>
            <a:ext cx="4038600" cy="1401762"/>
          </a:xfrm>
        </p:spPr>
        <p:txBody>
          <a:bodyPr>
            <a:normAutofit fontScale="90000"/>
          </a:bodyPr>
          <a:lstStyle/>
          <a:p>
            <a:r>
              <a:rPr lang="en-US" sz="4800" i="1" dirty="0" smtClean="0"/>
              <a:t>“I know thy works…”</a:t>
            </a:r>
            <a:endParaRPr lang="en-US" sz="4800" i="1" dirty="0"/>
          </a:p>
        </p:txBody>
      </p:sp>
      <p:pic>
        <p:nvPicPr>
          <p:cNvPr id="52226" name="Picture 2" descr="http://img4.wikia.nocookie.net/__cb20130923131957/powerlisting/images/3/32/Jesus-Christ-Pics-23011.jpg"/>
          <p:cNvPicPr>
            <a:picLocks noChangeAspect="1" noChangeArrowheads="1"/>
          </p:cNvPicPr>
          <p:nvPr/>
        </p:nvPicPr>
        <p:blipFill>
          <a:blip r:embed="rId3" cstate="print"/>
          <a:srcRect/>
          <a:stretch>
            <a:fillRect/>
          </a:stretch>
        </p:blipFill>
        <p:spPr bwMode="auto">
          <a:xfrm>
            <a:off x="304800" y="228600"/>
            <a:ext cx="2919549" cy="36576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descr="https://s-media-cache-ak0.pinimg.com/736x/a0/6c/03/a06c03160e41e8c0887994e8b4557d7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75" y="3198138"/>
            <a:ext cx="5296967" cy="3526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144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0" y="-304800"/>
            <a:ext cx="4953000" cy="7536016"/>
          </a:xfrm>
          <a:prstGeom prst="rect">
            <a:avLst/>
          </a:prstGeom>
          <a:noFill/>
          <a:ln w="9525">
            <a:noFill/>
            <a:miter lim="800000"/>
            <a:headEnd/>
            <a:tailEnd/>
          </a:ln>
        </p:spPr>
      </p:pic>
      <p:pic>
        <p:nvPicPr>
          <p:cNvPr id="1026" name="Picture 2" descr="C:\Users\Ptr. Daniel White\Desktop\Bible pictures\backgrounds\earth and space\Earth-From-Space-2529.jpg"/>
          <p:cNvPicPr>
            <a:picLocks noChangeAspect="1" noChangeArrowheads="1"/>
          </p:cNvPicPr>
          <p:nvPr/>
        </p:nvPicPr>
        <p:blipFill>
          <a:blip r:embed="rId4" cstate="print"/>
          <a:srcRect l="30368" t="23313" r="30062" b="23926"/>
          <a:stretch>
            <a:fillRect/>
          </a:stretch>
        </p:blipFill>
        <p:spPr bwMode="auto">
          <a:xfrm>
            <a:off x="838200" y="1676400"/>
            <a:ext cx="3276600" cy="3200400"/>
          </a:xfrm>
          <a:prstGeom prst="ellipse">
            <a:avLst/>
          </a:prstGeom>
          <a:ln>
            <a:noFill/>
          </a:ln>
          <a:effectLst>
            <a:softEdge rad="112500"/>
          </a:effectLst>
        </p:spPr>
      </p:pic>
      <p:pic>
        <p:nvPicPr>
          <p:cNvPr id="4099" name="Picture 3" descr="C:\Users\Ptr. Daniel White\Desktop\Bible pictures\Prophecy pictures\prophecy pictures\rapture and second coming\Jesus outstretched arms.jpg"/>
          <p:cNvPicPr>
            <a:picLocks noChangeAspect="1" noChangeArrowheads="1"/>
          </p:cNvPicPr>
          <p:nvPr/>
        </p:nvPicPr>
        <p:blipFill>
          <a:blip r:embed="rId5" cstate="print"/>
          <a:srcRect/>
          <a:stretch>
            <a:fillRect/>
          </a:stretch>
        </p:blipFill>
        <p:spPr bwMode="auto">
          <a:xfrm>
            <a:off x="609600" y="1143000"/>
            <a:ext cx="3777032" cy="4819650"/>
          </a:xfrm>
          <a:prstGeom prst="ellipse">
            <a:avLst/>
          </a:prstGeom>
          <a:ln>
            <a:noFill/>
          </a:ln>
          <a:effectLst>
            <a:softEdge rad="112500"/>
          </a:effectLst>
        </p:spPr>
      </p:pic>
      <p:sp>
        <p:nvSpPr>
          <p:cNvPr id="5" name="Rectangle 4"/>
          <p:cNvSpPr/>
          <p:nvPr/>
        </p:nvSpPr>
        <p:spPr>
          <a:xfrm>
            <a:off x="5105400" y="2057401"/>
            <a:ext cx="4038600" cy="2554545"/>
          </a:xfrm>
          <a:prstGeom prst="rect">
            <a:avLst/>
          </a:prstGeom>
        </p:spPr>
        <p:txBody>
          <a:bodyPr wrap="square">
            <a:spAutoFit/>
          </a:bodyPr>
          <a:lstStyle/>
          <a:p>
            <a:pPr algn="ctr"/>
            <a:r>
              <a:rPr lang="en-US" sz="4000" i="1" dirty="0" smtClean="0"/>
              <a:t>“I have set before thee an open door, and no man can shut it.”</a:t>
            </a:r>
            <a:endParaRPr lang="en-US" sz="4000" i="1" dirty="0"/>
          </a:p>
        </p:txBody>
      </p:sp>
    </p:spTree>
    <p:extLst>
      <p:ext uri="{BB962C8B-B14F-4D97-AF65-F5344CB8AC3E}">
        <p14:creationId xmlns:p14="http://schemas.microsoft.com/office/powerpoint/2010/main" val="4222327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2000"/>
                                        <p:tgtEl>
                                          <p:spTgt spid="4099"/>
                                        </p:tgtEl>
                                        <p:attrNameLst>
                                          <p:attrName>ppt_w</p:attrName>
                                        </p:attrNameLst>
                                      </p:cBhvr>
                                      <p:tavLst>
                                        <p:tav tm="0">
                                          <p:val>
                                            <p:strVal val="ppt_w"/>
                                          </p:val>
                                        </p:tav>
                                        <p:tav tm="100000">
                                          <p:val>
                                            <p:fltVal val="0"/>
                                          </p:val>
                                        </p:tav>
                                      </p:tavLst>
                                    </p:anim>
                                    <p:anim calcmode="lin" valueType="num">
                                      <p:cBhvr>
                                        <p:cTn id="7" dur="2000"/>
                                        <p:tgtEl>
                                          <p:spTgt spid="4099"/>
                                        </p:tgtEl>
                                        <p:attrNameLst>
                                          <p:attrName>ppt_h</p:attrName>
                                        </p:attrNameLst>
                                      </p:cBhvr>
                                      <p:tavLst>
                                        <p:tav tm="0">
                                          <p:val>
                                            <p:strVal val="ppt_h"/>
                                          </p:val>
                                        </p:tav>
                                        <p:tav tm="100000">
                                          <p:val>
                                            <p:fltVal val="0"/>
                                          </p:val>
                                        </p:tav>
                                      </p:tavLst>
                                    </p:anim>
                                    <p:animEffect transition="out" filter="fade">
                                      <p:cBhvr>
                                        <p:cTn id="8" dur="2000"/>
                                        <p:tgtEl>
                                          <p:spTgt spid="4099"/>
                                        </p:tgtEl>
                                      </p:cBhvr>
                                    </p:animEffect>
                                    <p:set>
                                      <p:cBhvr>
                                        <p:cTn id="9" dur="1" fill="hold">
                                          <p:stCondLst>
                                            <p:cond delay="1999"/>
                                          </p:stCondLst>
                                        </p:cTn>
                                        <p:tgtEl>
                                          <p:spTgt spid="4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Discerning Open Doors</a:t>
            </a:r>
            <a:endParaRPr lang="en-US" b="1" i="1" dirty="0"/>
          </a:p>
        </p:txBody>
      </p:sp>
      <p:sp>
        <p:nvSpPr>
          <p:cNvPr id="3" name="Content Placeholder 2"/>
          <p:cNvSpPr>
            <a:spLocks noGrp="1"/>
          </p:cNvSpPr>
          <p:nvPr>
            <p:ph idx="1"/>
          </p:nvPr>
        </p:nvSpPr>
        <p:spPr>
          <a:xfrm>
            <a:off x="457200" y="1600200"/>
            <a:ext cx="8229600" cy="5105400"/>
          </a:xfrm>
        </p:spPr>
        <p:txBody>
          <a:bodyPr>
            <a:normAutofit/>
          </a:bodyPr>
          <a:lstStyle/>
          <a:p>
            <a:r>
              <a:rPr lang="en-US" sz="3600" dirty="0" smtClean="0"/>
              <a:t>No compromise involved</a:t>
            </a:r>
          </a:p>
          <a:p>
            <a:r>
              <a:rPr lang="en-US" sz="3600" dirty="0" smtClean="0"/>
              <a:t>In accordance with the Word of God</a:t>
            </a:r>
          </a:p>
          <a:p>
            <a:r>
              <a:rPr lang="en-US" sz="3600" dirty="0" smtClean="0"/>
              <a:t>Advances the Kingdom of God </a:t>
            </a:r>
            <a:r>
              <a:rPr lang="en-US" sz="3600" dirty="0" smtClean="0">
                <a:solidFill>
                  <a:srgbClr val="FFC000"/>
                </a:solidFill>
              </a:rPr>
              <a:t>(Salvation and Spiritual Growth)</a:t>
            </a:r>
          </a:p>
          <a:p>
            <a:r>
              <a:rPr lang="en-US" sz="3600" dirty="0" smtClean="0"/>
              <a:t>Always under authority</a:t>
            </a:r>
          </a:p>
          <a:p>
            <a:r>
              <a:rPr lang="en-US" sz="3600" dirty="0" smtClean="0"/>
              <a:t>Requires faith</a:t>
            </a:r>
          </a:p>
          <a:p>
            <a:r>
              <a:rPr lang="en-US" sz="3600" dirty="0" smtClean="0"/>
              <a:t>Brings Glory to God</a:t>
            </a:r>
            <a:endParaRPr lang="en-US" sz="3600" dirty="0"/>
          </a:p>
        </p:txBody>
      </p:sp>
      <p:pic>
        <p:nvPicPr>
          <p:cNvPr id="1026" name="Picture 2" descr="C:\Users\Ptr. Daniel White\Desktop\Bible pictures\Prophecy pictures\prophecy pictures\revelation\1 Dad's Pix (67).jpg"/>
          <p:cNvPicPr>
            <a:picLocks noChangeAspect="1" noChangeArrowheads="1"/>
          </p:cNvPicPr>
          <p:nvPr/>
        </p:nvPicPr>
        <p:blipFill>
          <a:blip r:embed="rId3" cstate="print"/>
          <a:srcRect/>
          <a:stretch>
            <a:fillRect/>
          </a:stretch>
        </p:blipFill>
        <p:spPr bwMode="auto">
          <a:xfrm>
            <a:off x="5791200" y="3733800"/>
            <a:ext cx="2438400" cy="2167467"/>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1771009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srcRect/>
          <a:stretch>
            <a:fillRect/>
          </a:stretch>
        </p:blipFill>
        <p:spPr bwMode="auto">
          <a:xfrm>
            <a:off x="2209800" y="152400"/>
            <a:ext cx="5275007" cy="6541008"/>
          </a:xfrm>
          <a:prstGeom prst="rect">
            <a:avLst/>
          </a:prstGeom>
          <a:noFill/>
          <a:ln w="9525">
            <a:noFill/>
            <a:miter lim="800000"/>
            <a:headEnd/>
            <a:tailEnd/>
          </a:ln>
        </p:spPr>
      </p:pic>
    </p:spTree>
    <p:extLst>
      <p:ext uri="{BB962C8B-B14F-4D97-AF65-F5344CB8AC3E}">
        <p14:creationId xmlns:p14="http://schemas.microsoft.com/office/powerpoint/2010/main" val="3542562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202362"/>
          </a:xfrm>
        </p:spPr>
        <p:txBody>
          <a:bodyPr>
            <a:normAutofit/>
          </a:bodyPr>
          <a:lstStyle/>
          <a:p>
            <a:r>
              <a:rPr lang="en-US" sz="5400" i="1" dirty="0" smtClean="0"/>
              <a:t>“Thou hast little strength…”</a:t>
            </a:r>
            <a:endParaRPr lang="en-US" sz="5400" i="1" dirty="0"/>
          </a:p>
        </p:txBody>
      </p:sp>
      <p:pic>
        <p:nvPicPr>
          <p:cNvPr id="6147" name="Picture 3" descr="C:\Users\Ptr. Daniel White\Desktop\Bible pictures\Churches\Church\Bible study class (2).JPG"/>
          <p:cNvPicPr>
            <a:picLocks noChangeAspect="1" noChangeArrowheads="1"/>
          </p:cNvPicPr>
          <p:nvPr/>
        </p:nvPicPr>
        <p:blipFill>
          <a:blip r:embed="rId3" cstate="print"/>
          <a:srcRect/>
          <a:stretch>
            <a:fillRect/>
          </a:stretch>
        </p:blipFill>
        <p:spPr bwMode="auto">
          <a:xfrm>
            <a:off x="0" y="0"/>
            <a:ext cx="9144000" cy="6858445"/>
          </a:xfrm>
          <a:prstGeom prst="rect">
            <a:avLst/>
          </a:prstGeom>
          <a:noFill/>
        </p:spPr>
      </p:pic>
    </p:spTree>
    <p:extLst>
      <p:ext uri="{BB962C8B-B14F-4D97-AF65-F5344CB8AC3E}">
        <p14:creationId xmlns:p14="http://schemas.microsoft.com/office/powerpoint/2010/main" val="3026356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1000" fill="hold"/>
                                        <p:tgtEl>
                                          <p:spTgt spid="6147"/>
                                        </p:tgtEl>
                                        <p:attrNameLst>
                                          <p:attrName>ppt_w</p:attrName>
                                        </p:attrNameLst>
                                      </p:cBhvr>
                                      <p:tavLst>
                                        <p:tav tm="0">
                                          <p:val>
                                            <p:strVal val="#ppt_w*0.70"/>
                                          </p:val>
                                        </p:tav>
                                        <p:tav tm="100000">
                                          <p:val>
                                            <p:strVal val="#ppt_w"/>
                                          </p:val>
                                        </p:tav>
                                      </p:tavLst>
                                    </p:anim>
                                    <p:anim calcmode="lin" valueType="num">
                                      <p:cBhvr>
                                        <p:cTn id="8" dur="1000" fill="hold"/>
                                        <p:tgtEl>
                                          <p:spTgt spid="6147"/>
                                        </p:tgtEl>
                                        <p:attrNameLst>
                                          <p:attrName>ppt_h</p:attrName>
                                        </p:attrNameLst>
                                      </p:cBhvr>
                                      <p:tavLst>
                                        <p:tav tm="0">
                                          <p:val>
                                            <p:strVal val="#ppt_h"/>
                                          </p:val>
                                        </p:tav>
                                        <p:tav tm="100000">
                                          <p:val>
                                            <p:strVal val="#ppt_h"/>
                                          </p:val>
                                        </p:tav>
                                      </p:tavLst>
                                    </p:anim>
                                    <p:animEffect transition="in" filter="fade">
                                      <p:cBhvr>
                                        <p:cTn id="9" dur="1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fales teachers, churches, idols, temples\megachurch.jpg"/>
          <p:cNvPicPr>
            <a:picLocks noChangeAspect="1" noChangeArrowheads="1"/>
          </p:cNvPicPr>
          <p:nvPr/>
        </p:nvPicPr>
        <p:blipFill>
          <a:blip r:embed="rId3" cstate="print"/>
          <a:srcRect/>
          <a:stretch>
            <a:fillRect/>
          </a:stretch>
        </p:blipFill>
        <p:spPr bwMode="auto">
          <a:xfrm>
            <a:off x="-57519" y="1"/>
            <a:ext cx="9201519" cy="6858000"/>
          </a:xfrm>
          <a:prstGeom prst="rect">
            <a:avLst/>
          </a:prstGeom>
          <a:noFill/>
        </p:spPr>
      </p:pic>
    </p:spTree>
    <p:extLst>
      <p:ext uri="{BB962C8B-B14F-4D97-AF65-F5344CB8AC3E}">
        <p14:creationId xmlns:p14="http://schemas.microsoft.com/office/powerpoint/2010/main" val="4107594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media1.razorplanet.com/share/510672-1478/resources/gideons_army13325272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
            <a:ext cx="8621006" cy="6477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9397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bibleencyclopedia.com/picturesjpeg/Gideon%27s_army_10,000_1133-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
            <a:ext cx="491612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3591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i.ytimg.com/vi/xawbxc7wezM/hq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904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Seven golden candle sticks.jpg"/>
          <p:cNvPicPr>
            <a:picLocks noChangeAspect="1" noChangeArrowheads="1"/>
          </p:cNvPicPr>
          <p:nvPr/>
        </p:nvPicPr>
        <p:blipFill>
          <a:blip r:embed="rId2" cstate="print">
            <a:lum bright="-10000"/>
          </a:blip>
          <a:srcRect/>
          <a:stretch>
            <a:fillRect/>
          </a:stretch>
        </p:blipFill>
        <p:spPr bwMode="auto">
          <a:xfrm>
            <a:off x="1411480" y="21364"/>
            <a:ext cx="6629400" cy="6858000"/>
          </a:xfrm>
          <a:prstGeom prst="rect">
            <a:avLst/>
          </a:prstGeom>
          <a:noFill/>
        </p:spPr>
      </p:pic>
    </p:spTree>
    <p:extLst>
      <p:ext uri="{BB962C8B-B14F-4D97-AF65-F5344CB8AC3E}">
        <p14:creationId xmlns:p14="http://schemas.microsoft.com/office/powerpoint/2010/main" val="39135685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6858000"/>
          </a:xfrm>
        </p:spPr>
        <p:txBody>
          <a:bodyPr>
            <a:normAutofit/>
          </a:bodyPr>
          <a:lstStyle/>
          <a:p>
            <a:r>
              <a:rPr lang="en-US" i="1" dirty="0" smtClean="0"/>
              <a:t>(Judges 7:3) </a:t>
            </a:r>
            <a:br>
              <a:rPr lang="en-US" i="1" dirty="0" smtClean="0"/>
            </a:br>
            <a:r>
              <a:rPr lang="en-US" i="1" dirty="0" smtClean="0"/>
              <a:t>“Now therefore go to, proclaim in the ears of the people, saying, Whosoever is fearful and afraid, let him return and depart early from mount Gilead. And there returned of the people twenty and two thousand; and there remained ten thousand.”</a:t>
            </a:r>
            <a:endParaRPr lang="en-US" i="1" dirty="0"/>
          </a:p>
        </p:txBody>
      </p:sp>
    </p:spTree>
    <p:extLst>
      <p:ext uri="{BB962C8B-B14F-4D97-AF65-F5344CB8AC3E}">
        <p14:creationId xmlns:p14="http://schemas.microsoft.com/office/powerpoint/2010/main" val="30046286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biblelessonsite.org/flash/images42/slides/p_0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201"/>
            <a:ext cx="8599206" cy="7048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6093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lstStyle/>
          <a:p>
            <a:r>
              <a:rPr lang="en-US" i="1" dirty="0" smtClean="0"/>
              <a:t>(Judges 7:6) </a:t>
            </a:r>
            <a:br>
              <a:rPr lang="en-US" i="1" dirty="0" smtClean="0"/>
            </a:br>
            <a:r>
              <a:rPr lang="en-US" i="1" dirty="0" smtClean="0"/>
              <a:t>“And the number of them that lapped, putting their hand to their mouth, were </a:t>
            </a:r>
            <a:r>
              <a:rPr lang="en-US" i="1" u="sng" dirty="0" smtClean="0"/>
              <a:t>three hundred</a:t>
            </a:r>
            <a:r>
              <a:rPr lang="en-US" i="1" dirty="0" smtClean="0"/>
              <a:t> men: but all the rest of the people bowed down upon their knees to drink water.”</a:t>
            </a:r>
            <a:endParaRPr lang="en-US" i="1" dirty="0"/>
          </a:p>
        </p:txBody>
      </p:sp>
    </p:spTree>
    <p:extLst>
      <p:ext uri="{BB962C8B-B14F-4D97-AF65-F5344CB8AC3E}">
        <p14:creationId xmlns:p14="http://schemas.microsoft.com/office/powerpoint/2010/main" val="23638401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i45.tinypic.com/23wwb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712"/>
            <a:ext cx="6364821" cy="683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4029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dailyoffice.files.wordpress.com/2012/08/victoryofgideonovermidianites-nicolaspoussin-102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65" y="-3561"/>
            <a:ext cx="9148307" cy="678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6361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6126162"/>
          </a:xfrm>
        </p:spPr>
        <p:txBody>
          <a:bodyPr>
            <a:normAutofit/>
          </a:bodyPr>
          <a:lstStyle/>
          <a:p>
            <a:r>
              <a:rPr lang="en-US" sz="6600" i="1" dirty="0" smtClean="0"/>
              <a:t>“Thou hast kept         my Word…”</a:t>
            </a:r>
            <a:endParaRPr lang="en-US" sz="6600" i="1" dirty="0"/>
          </a:p>
        </p:txBody>
      </p:sp>
      <p:pic>
        <p:nvPicPr>
          <p:cNvPr id="3074" name="Picture 2" descr="C:\Users\Ptr. Daniel White\Desktop\Bible pictures\bibles and book of life\scan0003.jpg"/>
          <p:cNvPicPr>
            <a:picLocks noChangeAspect="1" noChangeArrowheads="1"/>
          </p:cNvPicPr>
          <p:nvPr/>
        </p:nvPicPr>
        <p:blipFill>
          <a:blip r:embed="rId3" cstate="print">
            <a:lum bright="-10000"/>
          </a:blip>
          <a:srcRect t="2868" r="43017" b="1683"/>
          <a:stretch>
            <a:fillRect/>
          </a:stretch>
        </p:blipFill>
        <p:spPr bwMode="auto">
          <a:xfrm>
            <a:off x="1371600" y="228599"/>
            <a:ext cx="6172200" cy="66294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44072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6202362"/>
          </a:xfrm>
        </p:spPr>
        <p:txBody>
          <a:bodyPr>
            <a:normAutofit/>
          </a:bodyPr>
          <a:lstStyle/>
          <a:p>
            <a:r>
              <a:rPr lang="en-US" sz="6600" i="1" dirty="0" smtClean="0"/>
              <a:t>“Thou hast not denied my name…”</a:t>
            </a:r>
            <a:endParaRPr lang="en-US" sz="6600" i="1" dirty="0"/>
          </a:p>
        </p:txBody>
      </p:sp>
      <p:pic>
        <p:nvPicPr>
          <p:cNvPr id="9218" name="Picture 2" descr="C:\Users\Ptr. Daniel White\Desktop\Bible pictures\Persecution and suffering, poverity\09_01.jpg"/>
          <p:cNvPicPr>
            <a:picLocks noChangeAspect="1" noChangeArrowheads="1"/>
          </p:cNvPicPr>
          <p:nvPr/>
        </p:nvPicPr>
        <p:blipFill>
          <a:blip r:embed="rId3" cstate="print"/>
          <a:srcRect/>
          <a:stretch>
            <a:fillRect/>
          </a:stretch>
        </p:blipFill>
        <p:spPr bwMode="auto">
          <a:xfrm>
            <a:off x="0" y="0"/>
            <a:ext cx="4807321" cy="4456921"/>
          </a:xfrm>
          <a:prstGeom prst="rect">
            <a:avLst/>
          </a:prstGeom>
          <a:ln>
            <a:noFill/>
          </a:ln>
          <a:effectLst>
            <a:softEdge rad="112500"/>
          </a:effectLst>
        </p:spPr>
      </p:pic>
      <p:pic>
        <p:nvPicPr>
          <p:cNvPr id="9222" name="Picture 6" descr="C:\Users\Ptr. Daniel White\Desktop\Bible pictures\Persecution and suffering, poverity\Martyr pushed to her death149.jpg"/>
          <p:cNvPicPr>
            <a:picLocks noChangeAspect="1" noChangeArrowheads="1"/>
          </p:cNvPicPr>
          <p:nvPr/>
        </p:nvPicPr>
        <p:blipFill>
          <a:blip r:embed="rId4" cstate="print"/>
          <a:srcRect/>
          <a:stretch>
            <a:fillRect/>
          </a:stretch>
        </p:blipFill>
        <p:spPr bwMode="auto">
          <a:xfrm>
            <a:off x="4495800" y="2232749"/>
            <a:ext cx="4648200" cy="4625251"/>
          </a:xfrm>
          <a:prstGeom prst="rect">
            <a:avLst/>
          </a:prstGeom>
          <a:ln>
            <a:noFill/>
          </a:ln>
          <a:effectLst>
            <a:softEdge rad="112500"/>
          </a:effectLst>
        </p:spPr>
      </p:pic>
      <p:pic>
        <p:nvPicPr>
          <p:cNvPr id="9221" name="Picture 5" descr="C:\Users\Ptr. Daniel White\Desktop\Bible pictures\Persecution and suffering, poverity\Jacquerie_beheading.jpg"/>
          <p:cNvPicPr>
            <a:picLocks noChangeAspect="1" noChangeArrowheads="1"/>
          </p:cNvPicPr>
          <p:nvPr/>
        </p:nvPicPr>
        <p:blipFill>
          <a:blip r:embed="rId5" cstate="print"/>
          <a:srcRect/>
          <a:stretch>
            <a:fillRect/>
          </a:stretch>
        </p:blipFill>
        <p:spPr bwMode="auto">
          <a:xfrm>
            <a:off x="0" y="3021899"/>
            <a:ext cx="4648200" cy="3836101"/>
          </a:xfrm>
          <a:prstGeom prst="rect">
            <a:avLst/>
          </a:prstGeom>
          <a:ln>
            <a:noFill/>
          </a:ln>
          <a:effectLst>
            <a:softEdge rad="112500"/>
          </a:effectLst>
        </p:spPr>
      </p:pic>
      <p:pic>
        <p:nvPicPr>
          <p:cNvPr id="9219" name="Picture 3" descr="C:\Users\Ptr. Daniel White\Desktop\Bible pictures\Persecution and suffering, poverity\Christian Martyrs copy01.jpg"/>
          <p:cNvPicPr>
            <a:picLocks noChangeAspect="1" noChangeArrowheads="1"/>
          </p:cNvPicPr>
          <p:nvPr/>
        </p:nvPicPr>
        <p:blipFill>
          <a:blip r:embed="rId6" cstate="print"/>
          <a:srcRect/>
          <a:stretch>
            <a:fillRect/>
          </a:stretch>
        </p:blipFill>
        <p:spPr bwMode="auto">
          <a:xfrm>
            <a:off x="4572000" y="-1"/>
            <a:ext cx="4572000" cy="3447609"/>
          </a:xfrm>
          <a:prstGeom prst="rect">
            <a:avLst/>
          </a:prstGeom>
          <a:ln>
            <a:noFill/>
          </a:ln>
          <a:effectLst>
            <a:softEdge rad="112500"/>
          </a:effectLst>
        </p:spPr>
      </p:pic>
    </p:spTree>
    <p:extLst>
      <p:ext uri="{BB962C8B-B14F-4D97-AF65-F5344CB8AC3E}">
        <p14:creationId xmlns:p14="http://schemas.microsoft.com/office/powerpoint/2010/main" val="32176210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fade">
                                      <p:cBhvr>
                                        <p:cTn id="7" dur="2000"/>
                                        <p:tgtEl>
                                          <p:spTgt spid="922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barn(inHorizontal)">
                                      <p:cBhvr>
                                        <p:cTn id="12" dur="1000"/>
                                        <p:tgtEl>
                                          <p:spTgt spid="92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221"/>
                                        </p:tgtEl>
                                        <p:attrNameLst>
                                          <p:attrName>style.visibility</p:attrName>
                                        </p:attrNameLst>
                                      </p:cBhvr>
                                      <p:to>
                                        <p:strVal val="visible"/>
                                      </p:to>
                                    </p:set>
                                    <p:animEffect transition="in" filter="dissolve">
                                      <p:cBhvr>
                                        <p:cTn id="17" dur="1000"/>
                                        <p:tgtEl>
                                          <p:spTgt spid="92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nodeType="clickEffect">
                                  <p:stCondLst>
                                    <p:cond delay="0"/>
                                  </p:stCondLst>
                                  <p:childTnLst>
                                    <p:set>
                                      <p:cBhvr>
                                        <p:cTn id="21" dur="1" fill="hold">
                                          <p:stCondLst>
                                            <p:cond delay="0"/>
                                          </p:stCondLst>
                                        </p:cTn>
                                        <p:tgtEl>
                                          <p:spTgt spid="9219"/>
                                        </p:tgtEl>
                                        <p:attrNameLst>
                                          <p:attrName>style.visibility</p:attrName>
                                        </p:attrNameLst>
                                      </p:cBhvr>
                                      <p:to>
                                        <p:strVal val="visible"/>
                                      </p:to>
                                    </p:set>
                                    <p:animEffect transition="in" filter="barn(inHorizontal)">
                                      <p:cBhvr>
                                        <p:cTn id="22" dur="1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fales teachers, churches, idols, temples\templeofzeus1.jpg"/>
          <p:cNvPicPr>
            <a:picLocks noChangeAspect="1" noChangeArrowheads="1"/>
          </p:cNvPicPr>
          <p:nvPr/>
        </p:nvPicPr>
        <p:blipFill>
          <a:blip r:embed="rId3" cstate="print"/>
          <a:srcRect/>
          <a:stretch>
            <a:fillRect/>
          </a:stretch>
        </p:blipFill>
        <p:spPr bwMode="auto">
          <a:xfrm>
            <a:off x="-228600" y="0"/>
            <a:ext cx="9677399" cy="6858000"/>
          </a:xfrm>
          <a:prstGeom prst="rect">
            <a:avLst/>
          </a:prstGeom>
          <a:noFill/>
        </p:spPr>
      </p:pic>
      <p:pic>
        <p:nvPicPr>
          <p:cNvPr id="10243" name="Picture 3" descr="C:\Users\Ptr. Daniel White\Desktop\Bible pictures\Satan-Devil and demons\Devils and evil spirits coiming out of Babylon &amp; Vatican 2.bmp"/>
          <p:cNvPicPr>
            <a:picLocks noChangeAspect="1" noChangeArrowheads="1"/>
          </p:cNvPicPr>
          <p:nvPr/>
        </p:nvPicPr>
        <p:blipFill>
          <a:blip r:embed="rId4" cstate="print"/>
          <a:srcRect/>
          <a:stretch>
            <a:fillRect/>
          </a:stretch>
        </p:blipFill>
        <p:spPr bwMode="auto">
          <a:xfrm>
            <a:off x="4724400" y="990600"/>
            <a:ext cx="33782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0" y="3962400"/>
            <a:ext cx="9144000" cy="2862322"/>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“Behold, I will make them of the synagogue of Satan, which say they are Jews, and are not, but do lie; behold, I will make them to come and worship before thy feet, and to know that I have loved thee.”</a:t>
            </a:r>
            <a:endParaRPr lang="en-US" sz="36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815838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professortruth.com/wp-content/uploads/2013/06/KNOW-THEM-BY-THEIR-FRUI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30" y="685800"/>
            <a:ext cx="918413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6494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274638"/>
            <a:ext cx="4876800" cy="6049962"/>
          </a:xfrm>
        </p:spPr>
        <p:txBody>
          <a:bodyPr>
            <a:normAutofit fontScale="90000"/>
          </a:bodyPr>
          <a:lstStyle/>
          <a:p>
            <a:r>
              <a:rPr lang="en-US" i="1" dirty="0" smtClean="0"/>
              <a:t>“They profess that they know </a:t>
            </a:r>
            <a:br>
              <a:rPr lang="en-US" i="1" dirty="0" smtClean="0"/>
            </a:br>
            <a:r>
              <a:rPr lang="en-US" i="1" dirty="0" smtClean="0"/>
              <a:t>God; but in their works they deny him, being abominable (unlawful), and disobedient, and unto every good work reprobate.” </a:t>
            </a:r>
            <a:br>
              <a:rPr lang="en-US" i="1" dirty="0" smtClean="0"/>
            </a:br>
            <a:r>
              <a:rPr lang="en-US" i="1" dirty="0" smtClean="0"/>
              <a:t>(Titus 1:16) </a:t>
            </a:r>
            <a:endParaRPr lang="en-US" i="1" dirty="0"/>
          </a:p>
        </p:txBody>
      </p:sp>
      <p:pic>
        <p:nvPicPr>
          <p:cNvPr id="4098" name="Picture 2"/>
          <p:cNvPicPr>
            <a:picLocks noChangeAspect="1" noChangeArrowheads="1"/>
          </p:cNvPicPr>
          <p:nvPr/>
        </p:nvPicPr>
        <p:blipFill>
          <a:blip r:embed="rId3" cstate="print"/>
          <a:srcRect/>
          <a:stretch>
            <a:fillRect/>
          </a:stretch>
        </p:blipFill>
        <p:spPr bwMode="auto">
          <a:xfrm>
            <a:off x="228600" y="914400"/>
            <a:ext cx="3622058" cy="4495800"/>
          </a:xfrm>
          <a:prstGeom prst="rect">
            <a:avLst/>
          </a:prstGeom>
          <a:noFill/>
          <a:ln w="9525">
            <a:noFill/>
            <a:miter lim="800000"/>
            <a:headEnd/>
            <a:tailEnd/>
          </a:ln>
        </p:spPr>
      </p:pic>
      <p:pic>
        <p:nvPicPr>
          <p:cNvPr id="4" name="Picture 3" descr="C:\Users\Ptr. Daniel White\Desktop\Bible pictures\Satan-Devil and demons\Devils and evil spirits coiming out of Babylon &amp; Vatican 2.bmp"/>
          <p:cNvPicPr>
            <a:picLocks noChangeAspect="1" noChangeArrowheads="1"/>
          </p:cNvPicPr>
          <p:nvPr/>
        </p:nvPicPr>
        <p:blipFill>
          <a:blip r:embed="rId4" cstate="print"/>
          <a:srcRect/>
          <a:stretch>
            <a:fillRect/>
          </a:stretch>
        </p:blipFill>
        <p:spPr bwMode="auto">
          <a:xfrm>
            <a:off x="1828800" y="2895600"/>
            <a:ext cx="1511299" cy="1295400"/>
          </a:xfrm>
          <a:prstGeom prst="ellipse">
            <a:avLst/>
          </a:prstGeom>
          <a:ln>
            <a:noFill/>
          </a:ln>
          <a:effectLst>
            <a:softEdge rad="112500"/>
          </a:effectLst>
        </p:spPr>
      </p:pic>
    </p:spTree>
    <p:extLst>
      <p:ext uri="{BB962C8B-B14F-4D97-AF65-F5344CB8AC3E}">
        <p14:creationId xmlns:p14="http://schemas.microsoft.com/office/powerpoint/2010/main" val="3705893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odsoutreachministryint.org/ScrollsHeavenRevelationS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754">
            <a:off x="4495800" y="220055"/>
            <a:ext cx="4322869" cy="30537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3399" y="3505200"/>
            <a:ext cx="8132869" cy="2554545"/>
          </a:xfrm>
          <a:prstGeom prst="rect">
            <a:avLst/>
          </a:prstGeom>
        </p:spPr>
        <p:txBody>
          <a:bodyPr wrap="square">
            <a:spAutoFit/>
          </a:bodyPr>
          <a:lstStyle/>
          <a:p>
            <a:pPr algn="ctr"/>
            <a:r>
              <a:rPr lang="en-US" sz="3200" i="1" dirty="0" smtClean="0"/>
              <a:t>“What </a:t>
            </a:r>
            <a:r>
              <a:rPr lang="en-US" sz="3200" i="1" dirty="0"/>
              <a:t>thou </a:t>
            </a:r>
            <a:r>
              <a:rPr lang="en-US" sz="3200" i="1" dirty="0" err="1"/>
              <a:t>seest</a:t>
            </a:r>
            <a:r>
              <a:rPr lang="en-US" sz="3200" i="1" dirty="0"/>
              <a:t>, write in a book, and send it unto the seven churches which are in Asia; unto Ephesus, and unto Smyrna, and unto </a:t>
            </a:r>
            <a:r>
              <a:rPr lang="en-US" sz="3200" i="1" dirty="0" err="1"/>
              <a:t>Pergamos</a:t>
            </a:r>
            <a:r>
              <a:rPr lang="en-US" sz="3200" i="1" dirty="0"/>
              <a:t>, and unto Thyatira, and unto Sardis, and unto Philadelphia, and unto Laodicea</a:t>
            </a:r>
            <a:r>
              <a:rPr lang="en-US" sz="3200" i="1" dirty="0" smtClean="0"/>
              <a:t>.”</a:t>
            </a:r>
            <a:endParaRPr lang="en-US" sz="3200" i="1" dirty="0"/>
          </a:p>
        </p:txBody>
      </p:sp>
      <p:pic>
        <p:nvPicPr>
          <p:cNvPr id="1028" name="Picture 4" descr="http://media4lifeministries.files.wordpress.com/2012/01/scrollparchgold1_1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65470">
            <a:off x="439036" y="307608"/>
            <a:ext cx="3660156" cy="287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4094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Praying\1 Dad's Pix (99).jpg"/>
          <p:cNvPicPr>
            <a:picLocks noChangeAspect="1" noChangeArrowheads="1"/>
          </p:cNvPicPr>
          <p:nvPr/>
        </p:nvPicPr>
        <p:blipFill>
          <a:blip r:embed="rId3" cstate="print"/>
          <a:srcRect/>
          <a:stretch>
            <a:fillRect/>
          </a:stretch>
        </p:blipFill>
        <p:spPr bwMode="auto">
          <a:xfrm>
            <a:off x="533400" y="1828800"/>
            <a:ext cx="8077200" cy="5029200"/>
          </a:xfrm>
          <a:prstGeom prst="ellipse">
            <a:avLst/>
          </a:prstGeom>
          <a:ln>
            <a:noFill/>
          </a:ln>
          <a:effectLst>
            <a:softEdge rad="112500"/>
          </a:effectLst>
        </p:spPr>
      </p:pic>
      <p:sp>
        <p:nvSpPr>
          <p:cNvPr id="3" name="Title 2"/>
          <p:cNvSpPr>
            <a:spLocks noGrp="1"/>
          </p:cNvSpPr>
          <p:nvPr>
            <p:ph type="title"/>
          </p:nvPr>
        </p:nvSpPr>
        <p:spPr/>
        <p:txBody>
          <a:bodyPr>
            <a:normAutofit fontScale="90000"/>
          </a:bodyPr>
          <a:lstStyle/>
          <a:p>
            <a:r>
              <a:rPr lang="en-US" i="1" dirty="0" smtClean="0"/>
              <a:t>“I will make them to come and  worship before thy feet…”</a:t>
            </a:r>
            <a:endParaRPr lang="en-US" i="1" dirty="0"/>
          </a:p>
        </p:txBody>
      </p:sp>
    </p:spTree>
    <p:extLst>
      <p:ext uri="{BB962C8B-B14F-4D97-AF65-F5344CB8AC3E}">
        <p14:creationId xmlns:p14="http://schemas.microsoft.com/office/powerpoint/2010/main" val="652014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www.nowtheendbegins.com/blog/wp-content/uploads/2014/04/great-white-throne-judgment-book-of-revelation-chapter-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79" y="457200"/>
            <a:ext cx="9127621" cy="5888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4069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C:\Users\Ptr. Daniel White\Desktop\Bible pictures\Prophecy pictures\prophecy pictures\rapture and second coming\God_bride.jpg"/>
          <p:cNvPicPr>
            <a:picLocks noChangeAspect="1" noChangeArrowheads="1"/>
          </p:cNvPicPr>
          <p:nvPr/>
        </p:nvPicPr>
        <p:blipFill>
          <a:blip r:embed="rId3" cstate="print"/>
          <a:srcRect/>
          <a:stretch>
            <a:fillRect/>
          </a:stretch>
        </p:blipFill>
        <p:spPr bwMode="auto">
          <a:xfrm>
            <a:off x="4876800" y="0"/>
            <a:ext cx="3818435" cy="3200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293" name="Picture 5" descr="C:\Users\Ptr. Daniel White\Desktop\Bible pictures\Prophecy pictures\prophecy pictures\rapture and second coming\greeting.jpg"/>
          <p:cNvPicPr>
            <a:picLocks noChangeAspect="1" noChangeArrowheads="1"/>
          </p:cNvPicPr>
          <p:nvPr/>
        </p:nvPicPr>
        <p:blipFill>
          <a:blip r:embed="rId4" cstate="print"/>
          <a:srcRect l="4096" t="4767" r="5802" b="14192"/>
          <a:stretch>
            <a:fillRect/>
          </a:stretch>
        </p:blipFill>
        <p:spPr bwMode="auto">
          <a:xfrm>
            <a:off x="4876800" y="3352800"/>
            <a:ext cx="39624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itle 5"/>
          <p:cNvSpPr>
            <a:spLocks noGrp="1"/>
          </p:cNvSpPr>
          <p:nvPr>
            <p:ph type="title"/>
          </p:nvPr>
        </p:nvSpPr>
        <p:spPr>
          <a:xfrm>
            <a:off x="0" y="274638"/>
            <a:ext cx="4495800" cy="6278562"/>
          </a:xfrm>
        </p:spPr>
        <p:txBody>
          <a:bodyPr>
            <a:normAutofit/>
          </a:bodyPr>
          <a:lstStyle/>
          <a:p>
            <a:r>
              <a:rPr lang="en-US" sz="5400" i="1" dirty="0" smtClean="0"/>
              <a:t> “I have loved thee…”</a:t>
            </a:r>
            <a:endParaRPr lang="en-US" sz="5400" i="1" dirty="0"/>
          </a:p>
        </p:txBody>
      </p:sp>
      <p:pic>
        <p:nvPicPr>
          <p:cNvPr id="12291" name="Picture 3" descr="C:\Users\Ptr. Daniel White\Desktop\Bible pictures\Prophecy pictures\prophecy pictures\rapture and second coming\ch2_Second_Coming_Harry Anderson.jpg"/>
          <p:cNvPicPr>
            <a:picLocks noChangeAspect="1" noChangeArrowheads="1"/>
          </p:cNvPicPr>
          <p:nvPr/>
        </p:nvPicPr>
        <p:blipFill>
          <a:blip r:embed="rId5" cstate="print"/>
          <a:srcRect/>
          <a:stretch>
            <a:fillRect/>
          </a:stretch>
        </p:blipFill>
        <p:spPr bwMode="auto">
          <a:xfrm>
            <a:off x="228600" y="0"/>
            <a:ext cx="4419600" cy="6400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51550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2000"/>
                                        <p:tgtEl>
                                          <p:spTgt spid="1229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2292"/>
                                        </p:tgtEl>
                                        <p:attrNameLst>
                                          <p:attrName>style.visibility</p:attrName>
                                        </p:attrNameLst>
                                      </p:cBhvr>
                                      <p:to>
                                        <p:strVal val="visible"/>
                                      </p:to>
                                    </p:set>
                                    <p:anim calcmode="lin" valueType="num">
                                      <p:cBhvr>
                                        <p:cTn id="12" dur="1000" fill="hold"/>
                                        <p:tgtEl>
                                          <p:spTgt spid="12292"/>
                                        </p:tgtEl>
                                        <p:attrNameLst>
                                          <p:attrName>ppt_w</p:attrName>
                                        </p:attrNameLst>
                                      </p:cBhvr>
                                      <p:tavLst>
                                        <p:tav tm="0">
                                          <p:val>
                                            <p:fltVal val="0"/>
                                          </p:val>
                                        </p:tav>
                                        <p:tav tm="100000">
                                          <p:val>
                                            <p:strVal val="#ppt_w"/>
                                          </p:val>
                                        </p:tav>
                                      </p:tavLst>
                                    </p:anim>
                                    <p:anim calcmode="lin" valueType="num">
                                      <p:cBhvr>
                                        <p:cTn id="13" dur="1000" fill="hold"/>
                                        <p:tgtEl>
                                          <p:spTgt spid="12292"/>
                                        </p:tgtEl>
                                        <p:attrNameLst>
                                          <p:attrName>ppt_h</p:attrName>
                                        </p:attrNameLst>
                                      </p:cBhvr>
                                      <p:tavLst>
                                        <p:tav tm="0">
                                          <p:val>
                                            <p:fltVal val="0"/>
                                          </p:val>
                                        </p:tav>
                                        <p:tav tm="100000">
                                          <p:val>
                                            <p:strVal val="#ppt_h"/>
                                          </p:val>
                                        </p:tav>
                                      </p:tavLst>
                                    </p:anim>
                                    <p:animEffect transition="in" filter="fade">
                                      <p:cBhvr>
                                        <p:cTn id="14" dur="1000"/>
                                        <p:tgtEl>
                                          <p:spTgt spid="1229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nodeType="clickEffect">
                                  <p:stCondLst>
                                    <p:cond delay="0"/>
                                  </p:stCondLst>
                                  <p:childTnLst>
                                    <p:set>
                                      <p:cBhvr>
                                        <p:cTn id="18" dur="1" fill="hold">
                                          <p:stCondLst>
                                            <p:cond delay="0"/>
                                          </p:stCondLst>
                                        </p:cTn>
                                        <p:tgtEl>
                                          <p:spTgt spid="12293"/>
                                        </p:tgtEl>
                                        <p:attrNameLst>
                                          <p:attrName>style.visibility</p:attrName>
                                        </p:attrNameLst>
                                      </p:cBhvr>
                                      <p:to>
                                        <p:strVal val="visible"/>
                                      </p:to>
                                    </p:set>
                                    <p:animEffect transition="in" filter="barn(inHorizontal)">
                                      <p:cBhvr>
                                        <p:cTn id="19" dur="1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Bible pictures\Prophecy pictures\prophecy pictures\rapture and second coming\Judgement was given.jpg"/>
          <p:cNvPicPr>
            <a:picLocks noChangeAspect="1" noChangeArrowheads="1"/>
          </p:cNvPicPr>
          <p:nvPr/>
        </p:nvPicPr>
        <p:blipFill>
          <a:blip r:embed="rId3" cstate="print"/>
          <a:srcRect/>
          <a:stretch>
            <a:fillRect/>
          </a:stretch>
        </p:blipFill>
        <p:spPr bwMode="auto">
          <a:xfrm>
            <a:off x="0" y="0"/>
            <a:ext cx="3886200" cy="5148760"/>
          </a:xfrm>
          <a:prstGeom prst="rect">
            <a:avLst/>
          </a:prstGeom>
          <a:ln>
            <a:noFill/>
          </a:ln>
          <a:effectLst>
            <a:softEdge rad="112500"/>
          </a:effectLst>
        </p:spPr>
      </p:pic>
      <p:sp>
        <p:nvSpPr>
          <p:cNvPr id="4" name="Title 3"/>
          <p:cNvSpPr>
            <a:spLocks noGrp="1"/>
          </p:cNvSpPr>
          <p:nvPr>
            <p:ph type="title"/>
          </p:nvPr>
        </p:nvSpPr>
        <p:spPr>
          <a:xfrm>
            <a:off x="3886200" y="0"/>
            <a:ext cx="5257800" cy="2362200"/>
          </a:xfrm>
        </p:spPr>
        <p:txBody>
          <a:bodyPr>
            <a:normAutofit/>
          </a:bodyPr>
          <a:lstStyle/>
          <a:p>
            <a:r>
              <a:rPr lang="en-US" i="1" dirty="0" smtClean="0"/>
              <a:t>“I will keep thee from the hour of temptation…”</a:t>
            </a:r>
            <a:endParaRPr lang="en-US" i="1" dirty="0"/>
          </a:p>
        </p:txBody>
      </p:sp>
      <p:pic>
        <p:nvPicPr>
          <p:cNvPr id="12290" name="Picture 2" descr="http://www.nowtheendbegins.com/blog/wp-content/uploads/the-time-of-jacobs-trouble-great-tribulation-now-the-end-begin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0800" y="2895600"/>
            <a:ext cx="5283200" cy="3962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107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C:\Users\Ptr. Daniel White\Desktop\Bible pictures\Prophecy pictures\prophecy pictures\revelation\Religious-Christian-264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1270" name="Picture 6" descr="C:\Users\Ptr. Daniel White\Desktop\Bible pictures\Churches\Church\1-04-05 019.jpg"/>
          <p:cNvPicPr>
            <a:picLocks noChangeAspect="1" noChangeArrowheads="1"/>
          </p:cNvPicPr>
          <p:nvPr/>
        </p:nvPicPr>
        <p:blipFill>
          <a:blip r:embed="rId4" cstate="print"/>
          <a:srcRect/>
          <a:stretch>
            <a:fillRect/>
          </a:stretch>
        </p:blipFill>
        <p:spPr bwMode="auto">
          <a:xfrm>
            <a:off x="0" y="-1242"/>
            <a:ext cx="9144000" cy="6859242"/>
          </a:xfrm>
          <a:prstGeom prst="rect">
            <a:avLst/>
          </a:prstGeom>
          <a:noFill/>
        </p:spPr>
      </p:pic>
      <p:pic>
        <p:nvPicPr>
          <p:cNvPr id="1027" name="Picture 3" descr="C:\Users\Ptr. Daniel White\Desktop\Bible pictures\Prophecy pictures\prophecy pictures\rapture and second coming\jesus_rapture.jpg"/>
          <p:cNvPicPr>
            <a:picLocks noChangeAspect="1" noChangeArrowheads="1"/>
          </p:cNvPicPr>
          <p:nvPr/>
        </p:nvPicPr>
        <p:blipFill>
          <a:blip r:embed="rId5" cstate="print"/>
          <a:srcRect/>
          <a:stretch>
            <a:fillRect/>
          </a:stretch>
        </p:blipFill>
        <p:spPr bwMode="auto">
          <a:xfrm>
            <a:off x="0" y="0"/>
            <a:ext cx="9144000" cy="6858001"/>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838200" y="2971801"/>
            <a:ext cx="7772400" cy="707886"/>
          </a:xfrm>
          <a:prstGeom prst="rect">
            <a:avLst/>
          </a:prstGeom>
        </p:spPr>
        <p:txBody>
          <a:bodyPr wrap="square">
            <a:spAutoFit/>
          </a:bodyPr>
          <a:lstStyle/>
          <a:p>
            <a:pPr algn="ctr"/>
            <a:r>
              <a:rPr lang="en-US" sz="4000" i="1" dirty="0" smtClean="0">
                <a:effectLst>
                  <a:glow rad="101600">
                    <a:schemeClr val="bg1">
                      <a:alpha val="60000"/>
                    </a:schemeClr>
                  </a:glow>
                </a:effectLst>
              </a:rPr>
              <a:t>“Behold, I come quickly.”</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508038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FBC\Documents\Dad’s Prophesy Series\Pictures\Internet Pictures\16~.jpg"/>
          <p:cNvPicPr>
            <a:picLocks noChangeAspect="1" noChangeArrowheads="1"/>
          </p:cNvPicPr>
          <p:nvPr/>
        </p:nvPicPr>
        <p:blipFill>
          <a:blip r:embed="rId3" cstate="print"/>
          <a:srcRect/>
          <a:stretch>
            <a:fillRect/>
          </a:stretch>
        </p:blipFill>
        <p:spPr bwMode="auto">
          <a:xfrm>
            <a:off x="-52388" y="0"/>
            <a:ext cx="9196388" cy="6910388"/>
          </a:xfrm>
          <a:prstGeom prst="rect">
            <a:avLst/>
          </a:prstGeom>
          <a:ln>
            <a:noFill/>
          </a:ln>
          <a:effectLst>
            <a:softEdge rad="112500"/>
          </a:effectLst>
        </p:spPr>
      </p:pic>
    </p:spTree>
    <p:extLst>
      <p:ext uri="{BB962C8B-B14F-4D97-AF65-F5344CB8AC3E}">
        <p14:creationId xmlns:p14="http://schemas.microsoft.com/office/powerpoint/2010/main" val="3831689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FBC\Documents\Dad’s Prophesy Series\Pictures\Internet Pictures\17~.jpg"/>
          <p:cNvPicPr>
            <a:picLocks noChangeAspect="1" noChangeArrowheads="1"/>
          </p:cNvPicPr>
          <p:nvPr/>
        </p:nvPicPr>
        <p:blipFill>
          <a:blip r:embed="rId3" cstate="print"/>
          <a:srcRect/>
          <a:stretch>
            <a:fillRect/>
          </a:stretch>
        </p:blipFill>
        <p:spPr bwMode="auto">
          <a:xfrm>
            <a:off x="-52388" y="0"/>
            <a:ext cx="9196388" cy="6910388"/>
          </a:xfrm>
          <a:prstGeom prst="rect">
            <a:avLst/>
          </a:prstGeom>
          <a:ln>
            <a:noFill/>
          </a:ln>
          <a:effectLst>
            <a:softEdge rad="112500"/>
          </a:effectLst>
        </p:spPr>
      </p:pic>
    </p:spTree>
    <p:extLst>
      <p:ext uri="{BB962C8B-B14F-4D97-AF65-F5344CB8AC3E}">
        <p14:creationId xmlns:p14="http://schemas.microsoft.com/office/powerpoint/2010/main" val="2917620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Bible pictures\Prophecy pictures\prophecy pictures\revelation\scan0013.jpg"/>
          <p:cNvPicPr>
            <a:picLocks noChangeAspect="1" noChangeArrowheads="1"/>
          </p:cNvPicPr>
          <p:nvPr/>
        </p:nvPicPr>
        <p:blipFill>
          <a:blip r:embed="rId3" cstate="print">
            <a:lum bright="-20000"/>
          </a:blip>
          <a:srcRect/>
          <a:stretch>
            <a:fillRect/>
          </a:stretch>
        </p:blipFill>
        <p:spPr bwMode="auto">
          <a:xfrm>
            <a:off x="0" y="0"/>
            <a:ext cx="5029199" cy="6858000"/>
          </a:xfrm>
          <a:prstGeom prst="rect">
            <a:avLst/>
          </a:prstGeom>
          <a:noFill/>
        </p:spPr>
      </p:pic>
      <p:pic>
        <p:nvPicPr>
          <p:cNvPr id="3074" name="Picture 2" descr="C:\Users\Ptr. Daniel White\Desktop\Bible pictures\heaven\Jesus-cross-heaven.jpg"/>
          <p:cNvPicPr>
            <a:picLocks noChangeAspect="1" noChangeArrowheads="1"/>
          </p:cNvPicPr>
          <p:nvPr/>
        </p:nvPicPr>
        <p:blipFill>
          <a:blip r:embed="rId4" cstate="print">
            <a:lum bright="-20000"/>
          </a:blip>
          <a:srcRect/>
          <a:stretch>
            <a:fillRect/>
          </a:stretch>
        </p:blipFill>
        <p:spPr bwMode="auto">
          <a:xfrm>
            <a:off x="5029200" y="0"/>
            <a:ext cx="4114800" cy="3048000"/>
          </a:xfrm>
          <a:prstGeom prst="ellipse">
            <a:avLst/>
          </a:prstGeom>
          <a:ln>
            <a:noFill/>
          </a:ln>
          <a:effectLst>
            <a:softEdge rad="112500"/>
          </a:effectLst>
        </p:spPr>
      </p:pic>
      <p:sp>
        <p:nvSpPr>
          <p:cNvPr id="7" name="Title 6"/>
          <p:cNvSpPr>
            <a:spLocks noGrp="1"/>
          </p:cNvSpPr>
          <p:nvPr>
            <p:ph type="title"/>
          </p:nvPr>
        </p:nvSpPr>
        <p:spPr>
          <a:xfrm>
            <a:off x="4876800" y="2971800"/>
            <a:ext cx="4267200" cy="3886200"/>
          </a:xfrm>
        </p:spPr>
        <p:txBody>
          <a:bodyPr>
            <a:normAutofit fontScale="90000"/>
          </a:bodyPr>
          <a:lstStyle/>
          <a:p>
            <a:r>
              <a:rPr lang="en-US" i="1" dirty="0" smtClean="0"/>
              <a:t>“For God hath not appointed us to wrath, but to obtain salvation by our Lord Jesus Christ…”</a:t>
            </a:r>
            <a:endParaRPr lang="en-US" i="1" dirty="0"/>
          </a:p>
        </p:txBody>
      </p:sp>
    </p:spTree>
    <p:extLst>
      <p:ext uri="{BB962C8B-B14F-4D97-AF65-F5344CB8AC3E}">
        <p14:creationId xmlns:p14="http://schemas.microsoft.com/office/powerpoint/2010/main" val="3061194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4648200" y="1066800"/>
            <a:ext cx="4038600" cy="5391150"/>
          </a:xfrm>
          <a:prstGeom prst="rect">
            <a:avLst/>
          </a:prstGeom>
          <a:ln>
            <a:noFill/>
          </a:ln>
          <a:effectLst>
            <a:softEdge rad="112500"/>
          </a:effectLst>
        </p:spPr>
      </p:pic>
      <p:pic>
        <p:nvPicPr>
          <p:cNvPr id="5124" name="Picture 4" descr="C:\Users\Ptr. Daniel White\Desktop\Bible pictures\crowns\1 Dad's Pix (39).jpg"/>
          <p:cNvPicPr>
            <a:picLocks noChangeAspect="1" noChangeArrowheads="1"/>
          </p:cNvPicPr>
          <p:nvPr/>
        </p:nvPicPr>
        <p:blipFill>
          <a:blip r:embed="rId4" cstate="print"/>
          <a:srcRect/>
          <a:stretch>
            <a:fillRect/>
          </a:stretch>
        </p:blipFill>
        <p:spPr bwMode="auto">
          <a:xfrm>
            <a:off x="533400" y="2514600"/>
            <a:ext cx="3714750" cy="4008723"/>
          </a:xfrm>
          <a:prstGeom prst="rect">
            <a:avLst/>
          </a:prstGeom>
          <a:ln>
            <a:noFill/>
          </a:ln>
          <a:effectLst>
            <a:softEdge rad="112500"/>
          </a:effectLst>
        </p:spPr>
      </p:pic>
      <p:sp>
        <p:nvSpPr>
          <p:cNvPr id="6" name="Title 5"/>
          <p:cNvSpPr>
            <a:spLocks noGrp="1"/>
          </p:cNvSpPr>
          <p:nvPr>
            <p:ph type="title"/>
          </p:nvPr>
        </p:nvSpPr>
        <p:spPr>
          <a:xfrm>
            <a:off x="4876799" y="4406900"/>
            <a:ext cx="3617913" cy="1362075"/>
          </a:xfrm>
        </p:spPr>
        <p:txBody>
          <a:bodyPr>
            <a:normAutofit/>
          </a:bodyPr>
          <a:lstStyle/>
          <a:p>
            <a:pPr algn="ctr"/>
            <a:r>
              <a:rPr lang="en-US" sz="4400" b="0" i="1" dirty="0" smtClean="0">
                <a:effectLst>
                  <a:glow rad="101600">
                    <a:schemeClr val="bg1">
                      <a:alpha val="60000"/>
                    </a:schemeClr>
                  </a:glow>
                </a:effectLst>
              </a:rPr>
              <a:t>“Hold Fast…”</a:t>
            </a:r>
            <a:endParaRPr lang="en-US" sz="4400" b="0" i="1" dirty="0">
              <a:effectLst>
                <a:glow rad="101600">
                  <a:schemeClr val="bg1">
                    <a:alpha val="60000"/>
                  </a:schemeClr>
                </a:glow>
              </a:effectLst>
            </a:endParaRPr>
          </a:p>
        </p:txBody>
      </p:sp>
      <p:sp>
        <p:nvSpPr>
          <p:cNvPr id="7" name="Text Placeholder 6"/>
          <p:cNvSpPr>
            <a:spLocks noGrp="1"/>
          </p:cNvSpPr>
          <p:nvPr>
            <p:ph type="body" idx="1"/>
          </p:nvPr>
        </p:nvSpPr>
        <p:spPr>
          <a:xfrm>
            <a:off x="228600" y="381001"/>
            <a:ext cx="4267199" cy="2057399"/>
          </a:xfrm>
        </p:spPr>
        <p:txBody>
          <a:bodyPr>
            <a:noAutofit/>
          </a:bodyPr>
          <a:lstStyle/>
          <a:p>
            <a:pPr algn="ctr"/>
            <a:r>
              <a:rPr lang="en-US" sz="4400" i="1" dirty="0" smtClean="0"/>
              <a:t>“…THAT NO MAN TAKE THY CROWN…”</a:t>
            </a:r>
            <a:endParaRPr lang="en-US" sz="4400" i="1" dirty="0"/>
          </a:p>
        </p:txBody>
      </p:sp>
    </p:spTree>
    <p:extLst>
      <p:ext uri="{BB962C8B-B14F-4D97-AF65-F5344CB8AC3E}">
        <p14:creationId xmlns:p14="http://schemas.microsoft.com/office/powerpoint/2010/main" val="249417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to="" calcmode="lin" valueType="num">
                                      <p:cBhvr>
                                        <p:cTn id="13" dur="1" fill="hold"/>
                                        <p:tgtEl>
                                          <p:spTgt spid="6"/>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5124"/>
                                        </p:tgtEl>
                                        <p:attrNameLst>
                                          <p:attrName>style.visibility</p:attrName>
                                        </p:attrNameLst>
                                      </p:cBhvr>
                                      <p:to>
                                        <p:strVal val="visible"/>
                                      </p:to>
                                    </p:set>
                                    <p:anim to="" calcmode="lin" valueType="num">
                                      <p:cBhvr>
                                        <p:cTn id="18" dur="1" fill="hold"/>
                                        <p:tgtEl>
                                          <p:spTgt spid="5124"/>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grpId="0"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 to="" calcmode="lin" valueType="num">
                                      <p:cBhvr>
                                        <p:cTn id="23" dur="1" fill="hold"/>
                                        <p:tgtEl>
                                          <p:spTgt spid="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crowns\1 Dad's Pix (39).jpg"/>
          <p:cNvPicPr>
            <a:picLocks noChangeAspect="1" noChangeArrowheads="1"/>
          </p:cNvPicPr>
          <p:nvPr/>
        </p:nvPicPr>
        <p:blipFill>
          <a:blip r:embed="rId3" cstate="print"/>
          <a:srcRect/>
          <a:stretch>
            <a:fillRect/>
          </a:stretch>
        </p:blipFill>
        <p:spPr bwMode="auto">
          <a:xfrm>
            <a:off x="304800" y="228600"/>
            <a:ext cx="2743200" cy="2960288"/>
          </a:xfrm>
          <a:prstGeom prst="rect">
            <a:avLst/>
          </a:prstGeom>
          <a:ln>
            <a:noFill/>
          </a:ln>
          <a:effectLst>
            <a:softEdge rad="112500"/>
          </a:effectLst>
        </p:spPr>
      </p:pic>
      <p:sp>
        <p:nvSpPr>
          <p:cNvPr id="4" name="Content Placeholder 3"/>
          <p:cNvSpPr>
            <a:spLocks noGrp="1"/>
          </p:cNvSpPr>
          <p:nvPr>
            <p:ph idx="1"/>
          </p:nvPr>
        </p:nvSpPr>
        <p:spPr>
          <a:xfrm>
            <a:off x="3048000" y="228600"/>
            <a:ext cx="5715000" cy="6629400"/>
          </a:xfrm>
        </p:spPr>
        <p:txBody>
          <a:bodyPr>
            <a:normAutofit lnSpcReduction="10000"/>
          </a:bodyPr>
          <a:lstStyle/>
          <a:p>
            <a:r>
              <a:rPr lang="en-US" dirty="0" smtClean="0">
                <a:solidFill>
                  <a:srgbClr val="FFC000"/>
                </a:solidFill>
              </a:rPr>
              <a:t>Crown of righteousness </a:t>
            </a:r>
            <a:r>
              <a:rPr lang="en-US" dirty="0" smtClean="0"/>
              <a:t>(for all those who love the appearing of Jesus Christ)</a:t>
            </a:r>
          </a:p>
          <a:p>
            <a:r>
              <a:rPr lang="en-US" dirty="0" smtClean="0">
                <a:solidFill>
                  <a:srgbClr val="FFC000"/>
                </a:solidFill>
              </a:rPr>
              <a:t>Crown of life </a:t>
            </a:r>
            <a:r>
              <a:rPr lang="en-US" dirty="0" smtClean="0"/>
              <a:t>(for those who faithfully endure times of suffering and hardship for Christ)</a:t>
            </a:r>
          </a:p>
          <a:p>
            <a:r>
              <a:rPr lang="en-US" dirty="0" smtClean="0">
                <a:solidFill>
                  <a:srgbClr val="FFC000"/>
                </a:solidFill>
              </a:rPr>
              <a:t>Crown of glory </a:t>
            </a:r>
            <a:r>
              <a:rPr lang="en-US" dirty="0" smtClean="0"/>
              <a:t>(for faithful pastors)</a:t>
            </a:r>
          </a:p>
          <a:p>
            <a:r>
              <a:rPr lang="en-US" dirty="0" smtClean="0">
                <a:solidFill>
                  <a:srgbClr val="FFC000"/>
                </a:solidFill>
              </a:rPr>
              <a:t>Crown of rejoicing </a:t>
            </a:r>
            <a:r>
              <a:rPr lang="en-US" dirty="0" smtClean="0"/>
              <a:t>(for soul winners)</a:t>
            </a:r>
          </a:p>
          <a:p>
            <a:r>
              <a:rPr lang="en-US" dirty="0" smtClean="0">
                <a:solidFill>
                  <a:srgbClr val="FFC000"/>
                </a:solidFill>
              </a:rPr>
              <a:t>Incorruptible crown </a:t>
            </a:r>
            <a:r>
              <a:rPr lang="en-US" dirty="0" smtClean="0"/>
              <a:t>(for those who faithfully run the race and fight the fight)</a:t>
            </a:r>
            <a:endParaRPr lang="en-US" dirty="0"/>
          </a:p>
        </p:txBody>
      </p:sp>
    </p:spTree>
    <p:extLst>
      <p:ext uri="{BB962C8B-B14F-4D97-AF65-F5344CB8AC3E}">
        <p14:creationId xmlns:p14="http://schemas.microsoft.com/office/powerpoint/2010/main" val="202179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2:1-7</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5975498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http://church-of-the-firstborn.com/wp-content/uploads/2013/01/image1.png"/>
          <p:cNvPicPr>
            <a:picLocks noChangeAspect="1" noChangeArrowheads="1"/>
          </p:cNvPicPr>
          <p:nvPr/>
        </p:nvPicPr>
        <p:blipFill>
          <a:blip r:embed="rId3" cstate="print"/>
          <a:srcRect/>
          <a:stretch>
            <a:fillRect/>
          </a:stretch>
        </p:blipFill>
        <p:spPr bwMode="auto">
          <a:xfrm>
            <a:off x="0" y="-57150"/>
            <a:ext cx="9220200" cy="6915150"/>
          </a:xfrm>
          <a:prstGeom prst="rect">
            <a:avLst/>
          </a:prstGeom>
          <a:noFill/>
        </p:spPr>
      </p:pic>
      <p:pic>
        <p:nvPicPr>
          <p:cNvPr id="13318" name="Picture 6" descr="http://thevoiceofmary.files.wordpress.com/2013/04/jesus-on-the-throne.jpg"/>
          <p:cNvPicPr>
            <a:picLocks noChangeAspect="1" noChangeArrowheads="1"/>
          </p:cNvPicPr>
          <p:nvPr/>
        </p:nvPicPr>
        <p:blipFill>
          <a:blip r:embed="rId4" cstate="print"/>
          <a:srcRect/>
          <a:stretch>
            <a:fillRect/>
          </a:stretch>
        </p:blipFill>
        <p:spPr bwMode="auto">
          <a:xfrm>
            <a:off x="3352800" y="152400"/>
            <a:ext cx="2314575" cy="2457451"/>
          </a:xfrm>
          <a:prstGeom prst="ellipse">
            <a:avLst/>
          </a:prstGeom>
          <a:ln>
            <a:noFill/>
          </a:ln>
          <a:effectLst>
            <a:softEdge rad="112500"/>
          </a:effectLst>
        </p:spPr>
      </p:pic>
      <p:pic>
        <p:nvPicPr>
          <p:cNvPr id="7" name="Picture 6" descr="http://thevoiceofmary.files.wordpress.com/2013/04/jesus-on-the-throne.jpg"/>
          <p:cNvPicPr>
            <a:picLocks noChangeAspect="1" noChangeArrowheads="1"/>
          </p:cNvPicPr>
          <p:nvPr/>
        </p:nvPicPr>
        <p:blipFill>
          <a:blip r:embed="rId4" cstate="print">
            <a:lum bright="20000"/>
          </a:blip>
          <a:srcRect/>
          <a:stretch>
            <a:fillRect/>
          </a:stretch>
        </p:blipFill>
        <p:spPr bwMode="auto">
          <a:xfrm rot="10800000">
            <a:off x="3657599" y="2269471"/>
            <a:ext cx="1752600" cy="1860786"/>
          </a:xfrm>
          <a:prstGeom prst="ellipse">
            <a:avLst/>
          </a:prstGeom>
          <a:ln>
            <a:noFill/>
          </a:ln>
          <a:effectLst>
            <a:softEdge rad="112500"/>
          </a:effectLst>
        </p:spPr>
      </p:pic>
      <p:pic>
        <p:nvPicPr>
          <p:cNvPr id="3" name="Picture 4" descr="C:\Users\Ptr. Daniel White\Desktop\Bible pictures\crowns\1 Dad's Pix (39).jpg"/>
          <p:cNvPicPr>
            <a:picLocks noChangeAspect="1" noChangeArrowheads="1"/>
          </p:cNvPicPr>
          <p:nvPr/>
        </p:nvPicPr>
        <p:blipFill>
          <a:blip r:embed="rId5" cstate="print"/>
          <a:srcRect/>
          <a:stretch>
            <a:fillRect/>
          </a:stretch>
        </p:blipFill>
        <p:spPr bwMode="auto">
          <a:xfrm>
            <a:off x="3657600" y="2209800"/>
            <a:ext cx="1752600" cy="1891296"/>
          </a:xfrm>
          <a:prstGeom prst="ellipse">
            <a:avLst/>
          </a:prstGeom>
          <a:ln>
            <a:noFill/>
          </a:ln>
          <a:effectLst>
            <a:softEdge rad="112500"/>
          </a:effectLst>
        </p:spPr>
      </p:pic>
    </p:spTree>
    <p:extLst>
      <p:ext uri="{BB962C8B-B14F-4D97-AF65-F5344CB8AC3E}">
        <p14:creationId xmlns:p14="http://schemas.microsoft.com/office/powerpoint/2010/main" val="1362286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heaven\gate.jpg"/>
          <p:cNvPicPr>
            <a:picLocks noChangeAspect="1" noChangeArrowheads="1"/>
          </p:cNvPicPr>
          <p:nvPr/>
        </p:nvPicPr>
        <p:blipFill>
          <a:blip r:embed="rId3" cstate="print"/>
          <a:srcRect l="5538" t="4157" r="9027" b="12680"/>
          <a:stretch>
            <a:fillRect/>
          </a:stretch>
        </p:blipFill>
        <p:spPr bwMode="auto">
          <a:xfrm>
            <a:off x="0" y="304800"/>
            <a:ext cx="4876800" cy="6324600"/>
          </a:xfrm>
          <a:prstGeom prst="rect">
            <a:avLst/>
          </a:prstGeom>
          <a:ln>
            <a:noFill/>
          </a:ln>
          <a:effectLst>
            <a:softEdge rad="112500"/>
          </a:effectLst>
        </p:spPr>
      </p:pic>
      <p:pic>
        <p:nvPicPr>
          <p:cNvPr id="3" name="Picture 2" descr="C:\Users\Ptr. Daniel White\Desktop\Bible pictures\heaven\gate.jpg"/>
          <p:cNvPicPr>
            <a:picLocks noChangeAspect="1" noChangeArrowheads="1"/>
          </p:cNvPicPr>
          <p:nvPr/>
        </p:nvPicPr>
        <p:blipFill>
          <a:blip r:embed="rId3" cstate="print"/>
          <a:srcRect l="8208" t="6523" r="75302" b="20334"/>
          <a:stretch>
            <a:fillRect/>
          </a:stretch>
        </p:blipFill>
        <p:spPr bwMode="auto">
          <a:xfrm>
            <a:off x="1752600" y="457200"/>
            <a:ext cx="990600" cy="5562600"/>
          </a:xfrm>
          <a:prstGeom prst="rect">
            <a:avLst/>
          </a:prstGeom>
          <a:ln>
            <a:noFill/>
          </a:ln>
          <a:effectLst>
            <a:softEdge rad="112500"/>
          </a:effectLst>
        </p:spPr>
      </p:pic>
      <p:sp>
        <p:nvSpPr>
          <p:cNvPr id="4" name="Rectangle 3"/>
          <p:cNvSpPr/>
          <p:nvPr/>
        </p:nvSpPr>
        <p:spPr>
          <a:xfrm>
            <a:off x="5029200" y="838200"/>
            <a:ext cx="3810000" cy="4832092"/>
          </a:xfrm>
          <a:prstGeom prst="rect">
            <a:avLst/>
          </a:prstGeom>
        </p:spPr>
        <p:txBody>
          <a:bodyPr wrap="square">
            <a:spAutoFit/>
          </a:bodyPr>
          <a:lstStyle/>
          <a:p>
            <a:pPr algn="ctr"/>
            <a:r>
              <a:rPr lang="en-US" sz="4400" i="1" dirty="0" smtClean="0"/>
              <a:t>“Him that </a:t>
            </a:r>
            <a:r>
              <a:rPr lang="en-US" sz="4400" i="1" dirty="0" err="1" smtClean="0"/>
              <a:t>overcometh</a:t>
            </a:r>
            <a:r>
              <a:rPr lang="en-US" sz="4400" i="1" dirty="0" smtClean="0"/>
              <a:t> will I make a pillar in the temple of my God, and he shall go no more out.”</a:t>
            </a:r>
            <a:endParaRPr lang="en-US" sz="4400" i="1" dirty="0"/>
          </a:p>
        </p:txBody>
      </p:sp>
    </p:spTree>
    <p:extLst>
      <p:ext uri="{BB962C8B-B14F-4D97-AF65-F5344CB8AC3E}">
        <p14:creationId xmlns:p14="http://schemas.microsoft.com/office/powerpoint/2010/main" val="347539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C:\Users\Ptr. Daniel White\Desktop\Bible pictures\heaven\heaven-joy.jpg"/>
          <p:cNvPicPr>
            <a:picLocks noChangeAspect="1" noChangeArrowheads="1"/>
          </p:cNvPicPr>
          <p:nvPr/>
        </p:nvPicPr>
        <p:blipFill>
          <a:blip r:embed="rId3" cstate="print"/>
          <a:srcRect/>
          <a:stretch>
            <a:fillRect/>
          </a:stretch>
        </p:blipFill>
        <p:spPr bwMode="auto">
          <a:xfrm>
            <a:off x="0" y="0"/>
            <a:ext cx="4495800" cy="6089974"/>
          </a:xfrm>
          <a:prstGeom prst="ellipse">
            <a:avLst/>
          </a:prstGeom>
          <a:ln>
            <a:noFill/>
          </a:ln>
          <a:effectLst>
            <a:softEdge rad="112500"/>
          </a:effectLst>
        </p:spPr>
      </p:pic>
      <p:sp>
        <p:nvSpPr>
          <p:cNvPr id="4" name="Rectangle 3"/>
          <p:cNvSpPr/>
          <p:nvPr/>
        </p:nvSpPr>
        <p:spPr>
          <a:xfrm>
            <a:off x="4191000" y="1447800"/>
            <a:ext cx="4953000" cy="3477875"/>
          </a:xfrm>
          <a:prstGeom prst="rect">
            <a:avLst/>
          </a:prstGeom>
        </p:spPr>
        <p:txBody>
          <a:bodyPr wrap="square">
            <a:spAutoFit/>
          </a:bodyPr>
          <a:lstStyle/>
          <a:p>
            <a:pPr algn="ctr"/>
            <a:r>
              <a:rPr lang="en-US" sz="4400" i="1" dirty="0" smtClean="0"/>
              <a:t>“…and I will write upon him the name of my God...and I will write upon him my new name.”</a:t>
            </a:r>
            <a:endParaRPr lang="en-US" sz="4400" i="1" dirty="0"/>
          </a:p>
        </p:txBody>
      </p:sp>
    </p:spTree>
    <p:extLst>
      <p:ext uri="{BB962C8B-B14F-4D97-AF65-F5344CB8AC3E}">
        <p14:creationId xmlns:p14="http://schemas.microsoft.com/office/powerpoint/2010/main" val="3108960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heaven\New Jerusalem (2).jpg"/>
          <p:cNvPicPr>
            <a:picLocks noChangeAspect="1" noChangeArrowheads="1"/>
          </p:cNvPicPr>
          <p:nvPr/>
        </p:nvPicPr>
        <p:blipFill>
          <a:blip r:embed="rId3" cstate="print">
            <a:lum bright="-10000"/>
          </a:blip>
          <a:srcRect/>
          <a:stretch>
            <a:fillRect/>
          </a:stretch>
        </p:blipFill>
        <p:spPr bwMode="auto">
          <a:xfrm>
            <a:off x="228600" y="0"/>
            <a:ext cx="4724400" cy="6858000"/>
          </a:xfrm>
          <a:prstGeom prst="rect">
            <a:avLst/>
          </a:prstGeom>
          <a:noFill/>
        </p:spPr>
      </p:pic>
      <p:sp>
        <p:nvSpPr>
          <p:cNvPr id="9" name="Rectangle 8"/>
          <p:cNvSpPr/>
          <p:nvPr/>
        </p:nvSpPr>
        <p:spPr>
          <a:xfrm>
            <a:off x="5105400" y="1828800"/>
            <a:ext cx="3733800" cy="2554545"/>
          </a:xfrm>
          <a:prstGeom prst="rect">
            <a:avLst/>
          </a:prstGeom>
        </p:spPr>
        <p:txBody>
          <a:bodyPr wrap="square">
            <a:spAutoFit/>
          </a:bodyPr>
          <a:lstStyle/>
          <a:p>
            <a:pPr algn="ctr"/>
            <a:r>
              <a:rPr lang="en-US" sz="4000" i="1" dirty="0" smtClean="0">
                <a:effectLst>
                  <a:glow rad="101600">
                    <a:schemeClr val="bg1">
                      <a:alpha val="60000"/>
                    </a:schemeClr>
                  </a:glow>
                </a:effectLst>
              </a:rPr>
              <a:t>“…and the name of the city of my God, which is new Jerusalem.”</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720494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i="1" dirty="0" smtClean="0"/>
              <a:t>“I will write upon him…”</a:t>
            </a:r>
            <a:br>
              <a:rPr lang="en-US" sz="5400" i="1" dirty="0" smtClean="0"/>
            </a:br>
            <a:r>
              <a:rPr lang="en-US" i="1" dirty="0" smtClean="0"/>
              <a:t>(Guarantee of Eternal Security)</a:t>
            </a:r>
            <a:endParaRPr lang="en-US" i="1" dirty="0"/>
          </a:p>
        </p:txBody>
      </p:sp>
      <p:sp>
        <p:nvSpPr>
          <p:cNvPr id="3" name="Content Placeholder 2"/>
          <p:cNvSpPr>
            <a:spLocks noGrp="1"/>
          </p:cNvSpPr>
          <p:nvPr>
            <p:ph idx="1"/>
          </p:nvPr>
        </p:nvSpPr>
        <p:spPr>
          <a:xfrm>
            <a:off x="152400" y="1828800"/>
            <a:ext cx="8991600" cy="4648200"/>
          </a:xfrm>
        </p:spPr>
        <p:txBody>
          <a:bodyPr>
            <a:normAutofit lnSpcReduction="10000"/>
          </a:bodyPr>
          <a:lstStyle/>
          <a:p>
            <a:r>
              <a:rPr lang="en-US" sz="4800" i="1" dirty="0" smtClean="0">
                <a:solidFill>
                  <a:srgbClr val="FFC000"/>
                </a:solidFill>
              </a:rPr>
              <a:t>“The name of my God…”   </a:t>
            </a:r>
            <a:r>
              <a:rPr lang="en-US" sz="4800" i="1" dirty="0" smtClean="0"/>
              <a:t>(Ownership)</a:t>
            </a:r>
          </a:p>
          <a:p>
            <a:r>
              <a:rPr lang="en-US" sz="4800" i="1" dirty="0" smtClean="0">
                <a:solidFill>
                  <a:srgbClr val="FFC000"/>
                </a:solidFill>
              </a:rPr>
              <a:t>“The name of the city of my       </a:t>
            </a:r>
          </a:p>
          <a:p>
            <a:pPr>
              <a:buNone/>
            </a:pPr>
            <a:r>
              <a:rPr lang="en-US" sz="4800" i="1" dirty="0">
                <a:solidFill>
                  <a:srgbClr val="FFC000"/>
                </a:solidFill>
              </a:rPr>
              <a:t> </a:t>
            </a:r>
            <a:r>
              <a:rPr lang="en-US" sz="4800" i="1" dirty="0" smtClean="0">
                <a:solidFill>
                  <a:srgbClr val="FFC000"/>
                </a:solidFill>
              </a:rPr>
              <a:t>    God…” </a:t>
            </a:r>
            <a:r>
              <a:rPr lang="en-US" sz="4800" i="1" dirty="0" smtClean="0"/>
              <a:t>(Heavenly Citizenship)</a:t>
            </a:r>
          </a:p>
          <a:p>
            <a:r>
              <a:rPr lang="en-US" sz="4800" i="1" dirty="0" smtClean="0">
                <a:solidFill>
                  <a:srgbClr val="FFC000"/>
                </a:solidFill>
              </a:rPr>
              <a:t>“I will write upon him my new   </a:t>
            </a:r>
          </a:p>
          <a:p>
            <a:pPr>
              <a:buNone/>
            </a:pPr>
            <a:r>
              <a:rPr lang="en-US" sz="4800" i="1" dirty="0">
                <a:solidFill>
                  <a:srgbClr val="FFC000"/>
                </a:solidFill>
              </a:rPr>
              <a:t> </a:t>
            </a:r>
            <a:r>
              <a:rPr lang="en-US" sz="4800" i="1" dirty="0" smtClean="0">
                <a:solidFill>
                  <a:srgbClr val="FFC000"/>
                </a:solidFill>
              </a:rPr>
              <a:t>    name…” </a:t>
            </a:r>
            <a:r>
              <a:rPr lang="en-US" sz="4800" i="1" dirty="0" smtClean="0"/>
              <a:t>(Joint heirs with Christ)</a:t>
            </a:r>
            <a:endParaRPr lang="en-US" sz="4800" i="1" dirty="0"/>
          </a:p>
        </p:txBody>
      </p:sp>
    </p:spTree>
    <p:extLst>
      <p:ext uri="{BB962C8B-B14F-4D97-AF65-F5344CB8AC3E}">
        <p14:creationId xmlns:p14="http://schemas.microsoft.com/office/powerpoint/2010/main" val="1838167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par>
                                <p:cTn id="17" presetID="55"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3" end="3"/>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C:\Users\Ptr. Daniel White\Desktop\Bible pictures\bibles and book of life\Bible spirit dove.jpg"/>
          <p:cNvPicPr>
            <a:picLocks noChangeAspect="1" noChangeArrowheads="1"/>
          </p:cNvPicPr>
          <p:nvPr/>
        </p:nvPicPr>
        <p:blipFill>
          <a:blip r:embed="rId3" cstate="print"/>
          <a:srcRect/>
          <a:stretch>
            <a:fillRect/>
          </a:stretch>
        </p:blipFill>
        <p:spPr bwMode="auto">
          <a:xfrm>
            <a:off x="4003634" y="1525780"/>
            <a:ext cx="3100971" cy="2589019"/>
          </a:xfrm>
          <a:prstGeom prst="rect">
            <a:avLst/>
          </a:prstGeom>
          <a:ln>
            <a:noFill/>
          </a:ln>
          <a:effectLst>
            <a:softEdge rad="112500"/>
          </a:effectLst>
        </p:spPr>
      </p:pic>
      <p:pic>
        <p:nvPicPr>
          <p:cNvPr id="16389" name="Picture 5" descr="C:\Users\Ptr. Daniel White\Desktop\Bible pictures\Churches\scan0001.jpg"/>
          <p:cNvPicPr>
            <a:picLocks noChangeAspect="1" noChangeArrowheads="1"/>
          </p:cNvPicPr>
          <p:nvPr/>
        </p:nvPicPr>
        <p:blipFill>
          <a:blip r:embed="rId4" cstate="print">
            <a:lum bright="-20000"/>
          </a:blip>
          <a:srcRect t="2804" r="5573"/>
          <a:stretch>
            <a:fillRect/>
          </a:stretch>
        </p:blipFill>
        <p:spPr bwMode="auto">
          <a:xfrm>
            <a:off x="5943600" y="4217044"/>
            <a:ext cx="3124200" cy="2640956"/>
          </a:xfrm>
          <a:prstGeom prst="rect">
            <a:avLst/>
          </a:prstGeom>
          <a:ln>
            <a:noFill/>
          </a:ln>
          <a:effectLst>
            <a:softEdge rad="112500"/>
          </a:effectLst>
        </p:spPr>
      </p:pic>
      <p:pic>
        <p:nvPicPr>
          <p:cNvPr id="6" name="Picture 2" descr="C:\Users\Ptr. Daniel White\Desktop\Bible pictures\Praying\man praising God.bmp"/>
          <p:cNvPicPr>
            <a:picLocks noChangeAspect="1" noChangeArrowheads="1"/>
          </p:cNvPicPr>
          <p:nvPr/>
        </p:nvPicPr>
        <p:blipFill>
          <a:blip r:embed="rId5" cstate="print">
            <a:duotone>
              <a:prstClr val="black"/>
              <a:schemeClr val="accent1">
                <a:tint val="45000"/>
                <a:satMod val="400000"/>
              </a:schemeClr>
            </a:duotone>
          </a:blip>
          <a:srcRect/>
          <a:stretch>
            <a:fillRect/>
          </a:stretch>
        </p:blipFill>
        <p:spPr bwMode="auto">
          <a:xfrm>
            <a:off x="381000" y="1828800"/>
            <a:ext cx="3399090" cy="3798373"/>
          </a:xfrm>
          <a:prstGeom prst="ellipse">
            <a:avLst/>
          </a:prstGeom>
          <a:ln>
            <a:noFill/>
          </a:ln>
          <a:effectLst>
            <a:softEdge rad="112500"/>
          </a:effectLst>
        </p:spPr>
      </p:pic>
      <p:sp>
        <p:nvSpPr>
          <p:cNvPr id="2" name="Rectangle 1"/>
          <p:cNvSpPr/>
          <p:nvPr/>
        </p:nvSpPr>
        <p:spPr>
          <a:xfrm>
            <a:off x="10682" y="76200"/>
            <a:ext cx="9067800" cy="1200329"/>
          </a:xfrm>
          <a:prstGeom prst="rect">
            <a:avLst/>
          </a:prstGeom>
        </p:spPr>
        <p:txBody>
          <a:bodyPr wrap="square">
            <a:spAutoFit/>
          </a:bodyPr>
          <a:lstStyle/>
          <a:p>
            <a:pPr algn="ctr"/>
            <a:r>
              <a:rPr lang="en-US" sz="3600" i="1" dirty="0" smtClean="0"/>
              <a:t>“He that hath an ear, let him hear what the Spirit </a:t>
            </a:r>
            <a:r>
              <a:rPr lang="en-US" sz="3600" i="1" dirty="0" err="1" smtClean="0"/>
              <a:t>saith</a:t>
            </a:r>
            <a:r>
              <a:rPr lang="en-US" sz="3600" i="1" dirty="0" smtClean="0"/>
              <a:t> unto the churches.”</a:t>
            </a:r>
            <a:endParaRPr lang="en-US" sz="3600" i="1" dirty="0"/>
          </a:p>
        </p:txBody>
      </p:sp>
    </p:spTree>
    <p:extLst>
      <p:ext uri="{BB962C8B-B14F-4D97-AF65-F5344CB8AC3E}">
        <p14:creationId xmlns:p14="http://schemas.microsoft.com/office/powerpoint/2010/main" val="3524293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20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6389"/>
                                        </p:tgtEl>
                                        <p:attrNameLst>
                                          <p:attrName>style.visibility</p:attrName>
                                        </p:attrNameLst>
                                      </p:cBhvr>
                                      <p:to>
                                        <p:strVal val="visible"/>
                                      </p:to>
                                    </p:set>
                                    <p:anim calcmode="lin" valueType="num">
                                      <p:cBhvr>
                                        <p:cTn id="12" dur="1000" fill="hold"/>
                                        <p:tgtEl>
                                          <p:spTgt spid="16389"/>
                                        </p:tgtEl>
                                        <p:attrNameLst>
                                          <p:attrName>ppt_w</p:attrName>
                                        </p:attrNameLst>
                                      </p:cBhvr>
                                      <p:tavLst>
                                        <p:tav tm="0">
                                          <p:val>
                                            <p:strVal val="#ppt_w*0.70"/>
                                          </p:val>
                                        </p:tav>
                                        <p:tav tm="100000">
                                          <p:val>
                                            <p:strVal val="#ppt_w"/>
                                          </p:val>
                                        </p:tav>
                                      </p:tavLst>
                                    </p:anim>
                                    <p:anim calcmode="lin" valueType="num">
                                      <p:cBhvr>
                                        <p:cTn id="13" dur="1000" fill="hold"/>
                                        <p:tgtEl>
                                          <p:spTgt spid="16389"/>
                                        </p:tgtEl>
                                        <p:attrNameLst>
                                          <p:attrName>ppt_h</p:attrName>
                                        </p:attrNameLst>
                                      </p:cBhvr>
                                      <p:tavLst>
                                        <p:tav tm="0">
                                          <p:val>
                                            <p:strVal val="#ppt_h"/>
                                          </p:val>
                                        </p:tav>
                                        <p:tav tm="100000">
                                          <p:val>
                                            <p:strVal val="#ppt_h"/>
                                          </p:val>
                                        </p:tav>
                                      </p:tavLst>
                                    </p:anim>
                                    <p:animEffect transition="in" filter="fade">
                                      <p:cBhvr>
                                        <p:cTn id="14" dur="1000"/>
                                        <p:tgtEl>
                                          <p:spTgt spid="16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2.wp.com/www.agodman.com/blog/wp-content/uploads/2012/05/first-love-for-the-lord1.jpg?resize=450%2C2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7620000" cy="4233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211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828800" y="1676400"/>
            <a:ext cx="6324600" cy="1323439"/>
          </a:xfrm>
          <a:prstGeom prst="rect">
            <a:avLst/>
          </a:prstGeom>
        </p:spPr>
        <p:txBody>
          <a:bodyPr wrap="square">
            <a:spAutoFit/>
          </a:bodyPr>
          <a:lstStyle/>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2:8-11</a:t>
            </a:r>
            <a:endParaRPr lang="en-US" sz="4000" b="1" i="1" dirty="0">
              <a:solidFill>
                <a:schemeClr val="bg1"/>
              </a:solidFill>
              <a:effectLst>
                <a:glow rad="101600">
                  <a:srgbClr val="FFC000">
                    <a:alpha val="60000"/>
                  </a:srgbClr>
                </a:glow>
              </a:effectLst>
              <a:latin typeface="Times New Roman" pitchFamily="18" charset="0"/>
              <a:cs typeface="Times New Roman" pitchFamily="18" charset="0"/>
            </a:endParaRPr>
          </a:p>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Smyrna”</a:t>
            </a:r>
            <a:endParaRPr lang="en-US" sz="4000" dirty="0">
              <a:effectLst>
                <a:glow rad="101600">
                  <a:srgbClr val="FFC000">
                    <a:alpha val="60000"/>
                  </a:srgbClr>
                </a:glow>
              </a:effectLst>
            </a:endParaRPr>
          </a:p>
        </p:txBody>
      </p:sp>
    </p:spTree>
    <p:extLst>
      <p:ext uri="{BB962C8B-B14F-4D97-AF65-F5344CB8AC3E}">
        <p14:creationId xmlns:p14="http://schemas.microsoft.com/office/powerpoint/2010/main" val="2422330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biblebc.org/wp-content/uploads/2014/08/the-persecuted-chur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33400"/>
            <a:ext cx="7458075" cy="558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912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066800" y="1752600"/>
            <a:ext cx="7162800" cy="1323439"/>
          </a:xfrm>
          <a:prstGeom prst="rect">
            <a:avLst/>
          </a:prstGeom>
        </p:spPr>
        <p:txBody>
          <a:bodyPr wrap="square">
            <a:spAutoFit/>
          </a:bodyPr>
          <a:lstStyle/>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2:12-17</a:t>
            </a:r>
          </a:p>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Pergamos”</a:t>
            </a:r>
            <a:endParaRPr lang="en-US" sz="4000" dirty="0"/>
          </a:p>
        </p:txBody>
      </p:sp>
    </p:spTree>
    <p:extLst>
      <p:ext uri="{BB962C8B-B14F-4D97-AF65-F5344CB8AC3E}">
        <p14:creationId xmlns:p14="http://schemas.microsoft.com/office/powerpoint/2010/main" val="1271342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809</Words>
  <Application>Microsoft Office PowerPoint</Application>
  <PresentationFormat>On-screen Show (4:3)</PresentationFormat>
  <Paragraphs>105</Paragraphs>
  <Slides>55</Slides>
  <Notes>35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PowerPoint Presentation</vt:lpstr>
      <vt:lpstr>Revelation 1:1-19 The Vision of the  Glorified Christ</vt:lpstr>
      <vt:lpstr>PowerPoint Presentation</vt:lpstr>
      <vt:lpstr>PowerPoint Presentation</vt:lpstr>
      <vt:lpstr>Revelation 2:1-7 The Church at Ephesus</vt:lpstr>
      <vt:lpstr>PowerPoint Presentation</vt:lpstr>
      <vt:lpstr>PowerPoint Presentation</vt:lpstr>
      <vt:lpstr>PowerPoint Presentation</vt:lpstr>
      <vt:lpstr>PowerPoint Presentation</vt:lpstr>
      <vt:lpstr>PowerPoint Presentation</vt:lpstr>
      <vt:lpstr>PowerPoint Presentation</vt:lpstr>
      <vt:lpstr>  The Church that  Became Pagan</vt:lpstr>
      <vt:lpstr>PowerPoint Presentation</vt:lpstr>
      <vt:lpstr>The Spiritually Dead Church</vt:lpstr>
      <vt:lpstr>PowerPoint Presentation</vt:lpstr>
      <vt:lpstr>PowerPoint Presentation</vt:lpstr>
      <vt:lpstr>“And to the angel of the church in Philadelphia write; These things saith he that is holy, he that is true, he that hath the key of David, he that openeth, and no man shutteth; and shutteth, and no man openeth.”</vt:lpstr>
      <vt:lpstr>PowerPoint Presentation</vt:lpstr>
      <vt:lpstr>PowerPoint Presentation</vt:lpstr>
      <vt:lpstr>PowerPoint Presentation</vt:lpstr>
      <vt:lpstr>“I know thy works…”</vt:lpstr>
      <vt:lpstr>PowerPoint Presentation</vt:lpstr>
      <vt:lpstr>Discerning Open Doors</vt:lpstr>
      <vt:lpstr>PowerPoint Presentation</vt:lpstr>
      <vt:lpstr>“Thou hast little strength…”</vt:lpstr>
      <vt:lpstr>PowerPoint Presentation</vt:lpstr>
      <vt:lpstr>PowerPoint Presentation</vt:lpstr>
      <vt:lpstr>PowerPoint Presentation</vt:lpstr>
      <vt:lpstr>PowerPoint Presentation</vt:lpstr>
      <vt:lpstr>(Judges 7:3)  “Now therefore go to, proclaim in the ears of the people, saying, Whosoever is fearful and afraid, let him return and depart early from mount Gilead. And there returned of the people twenty and two thousand; and there remained ten thousand.”</vt:lpstr>
      <vt:lpstr>PowerPoint Presentation</vt:lpstr>
      <vt:lpstr>(Judges 7:6)  “And the number of them that lapped, putting their hand to their mouth, were three hundred men: but all the rest of the people bowed down upon their knees to drink water.”</vt:lpstr>
      <vt:lpstr>PowerPoint Presentation</vt:lpstr>
      <vt:lpstr>PowerPoint Presentation</vt:lpstr>
      <vt:lpstr>“Thou hast kept         my Word…”</vt:lpstr>
      <vt:lpstr>“Thou hast not denied my name…”</vt:lpstr>
      <vt:lpstr>PowerPoint Presentation</vt:lpstr>
      <vt:lpstr>PowerPoint Presentation</vt:lpstr>
      <vt:lpstr>“They profess that they know  God; but in their works they deny him, being abominable (unlawful), and disobedient, and unto every good work reprobate.”  (Titus 1:16) </vt:lpstr>
      <vt:lpstr>“I will make them to come and  worship before thy feet…”</vt:lpstr>
      <vt:lpstr>PowerPoint Presentation</vt:lpstr>
      <vt:lpstr> “I have loved thee…”</vt:lpstr>
      <vt:lpstr>“I will keep thee from the hour of temptation…”</vt:lpstr>
      <vt:lpstr>PowerPoint Presentation</vt:lpstr>
      <vt:lpstr>PowerPoint Presentation</vt:lpstr>
      <vt:lpstr>PowerPoint Presentation</vt:lpstr>
      <vt:lpstr>“For God hath not appointed us to wrath, but to obtain salvation by our Lord Jesus Christ…”</vt:lpstr>
      <vt:lpstr>“Hold Fast…”</vt:lpstr>
      <vt:lpstr>PowerPoint Presentation</vt:lpstr>
      <vt:lpstr>PowerPoint Presentation</vt:lpstr>
      <vt:lpstr>PowerPoint Presentation</vt:lpstr>
      <vt:lpstr>PowerPoint Presentation</vt:lpstr>
      <vt:lpstr>PowerPoint Presentation</vt:lpstr>
      <vt:lpstr>“I will write upon him…” (Guarantee of Eternal Security)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11</cp:revision>
  <dcterms:created xsi:type="dcterms:W3CDTF">2015-01-07T15:26:05Z</dcterms:created>
  <dcterms:modified xsi:type="dcterms:W3CDTF">2015-02-19T12:36:20Z</dcterms:modified>
</cp:coreProperties>
</file>