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9" r:id="rId3"/>
    <p:sldId id="261" r:id="rId4"/>
    <p:sldId id="257" r:id="rId5"/>
    <p:sldId id="269" r:id="rId6"/>
    <p:sldId id="258" r:id="rId7"/>
    <p:sldId id="278" r:id="rId8"/>
    <p:sldId id="279" r:id="rId9"/>
    <p:sldId id="262" r:id="rId10"/>
    <p:sldId id="263" r:id="rId11"/>
    <p:sldId id="264" r:id="rId12"/>
    <p:sldId id="265" r:id="rId13"/>
    <p:sldId id="266" r:id="rId14"/>
    <p:sldId id="268" r:id="rId15"/>
    <p:sldId id="272" r:id="rId16"/>
    <p:sldId id="270" r:id="rId17"/>
    <p:sldId id="273" r:id="rId18"/>
    <p:sldId id="271" r:id="rId19"/>
    <p:sldId id="277" r:id="rId20"/>
    <p:sldId id="275"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831" autoAdjust="0"/>
    <p:restoredTop sz="94665" autoAdjust="0"/>
  </p:normalViewPr>
  <p:slideViewPr>
    <p:cSldViewPr>
      <p:cViewPr varScale="1">
        <p:scale>
          <a:sx n="78" d="100"/>
          <a:sy n="78" d="100"/>
        </p:scale>
        <p:origin x="-1038"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97667E-54D6-4333-B007-019705C97FC8}" type="datetimeFigureOut">
              <a:rPr lang="en-US" smtClean="0"/>
              <a:pPr/>
              <a:t>3/21/2011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115CA5A-798F-4843-95FA-16B6BC7D5B5A}"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20</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AF08EF8-3746-46E8-8252-691B4BD29B59}" type="datetimeFigureOut">
              <a:rPr lang="en-US" smtClean="0"/>
              <a:pPr/>
              <a:t>3/21/2011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DEAE4E2-A1D6-4AD6-BECA-0ECB6F18F3C5}"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F08EF8-3746-46E8-8252-691B4BD29B59}" type="datetimeFigureOut">
              <a:rPr lang="en-US" smtClean="0"/>
              <a:pPr/>
              <a:t>3/21/2011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DEAE4E2-A1D6-4AD6-BECA-0ECB6F18F3C5}"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F08EF8-3746-46E8-8252-691B4BD29B59}" type="datetimeFigureOut">
              <a:rPr lang="en-US" smtClean="0"/>
              <a:pPr/>
              <a:t>3/21/2011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DEAE4E2-A1D6-4AD6-BECA-0ECB6F18F3C5}"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F08EF8-3746-46E8-8252-691B4BD29B59}" type="datetimeFigureOut">
              <a:rPr lang="en-US" smtClean="0"/>
              <a:pPr/>
              <a:t>3/21/2011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DEAE4E2-A1D6-4AD6-BECA-0ECB6F18F3C5}"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F08EF8-3746-46E8-8252-691B4BD29B59}" type="datetimeFigureOut">
              <a:rPr lang="en-US" smtClean="0"/>
              <a:pPr/>
              <a:t>3/21/2011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DEAE4E2-A1D6-4AD6-BECA-0ECB6F18F3C5}"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AF08EF8-3746-46E8-8252-691B4BD29B59}" type="datetimeFigureOut">
              <a:rPr lang="en-US" smtClean="0"/>
              <a:pPr/>
              <a:t>3/21/2011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DEAE4E2-A1D6-4AD6-BECA-0ECB6F18F3C5}"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AF08EF8-3746-46E8-8252-691B4BD29B59}" type="datetimeFigureOut">
              <a:rPr lang="en-US" smtClean="0"/>
              <a:pPr/>
              <a:t>3/21/2011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DEAE4E2-A1D6-4AD6-BECA-0ECB6F18F3C5}"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AF08EF8-3746-46E8-8252-691B4BD29B59}" type="datetimeFigureOut">
              <a:rPr lang="en-US" smtClean="0"/>
              <a:pPr/>
              <a:t>3/21/2011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DEAE4E2-A1D6-4AD6-BECA-0ECB6F18F3C5}"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F08EF8-3746-46E8-8252-691B4BD29B59}" type="datetimeFigureOut">
              <a:rPr lang="en-US" smtClean="0"/>
              <a:pPr/>
              <a:t>3/21/2011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DEAE4E2-A1D6-4AD6-BECA-0ECB6F18F3C5}"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F08EF8-3746-46E8-8252-691B4BD29B59}" type="datetimeFigureOut">
              <a:rPr lang="en-US" smtClean="0"/>
              <a:pPr/>
              <a:t>3/21/2011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DEAE4E2-A1D6-4AD6-BECA-0ECB6F18F3C5}"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F08EF8-3746-46E8-8252-691B4BD29B59}" type="datetimeFigureOut">
              <a:rPr lang="en-US" smtClean="0"/>
              <a:pPr/>
              <a:t>3/21/2011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DEAE4E2-A1D6-4AD6-BECA-0ECB6F18F3C5}"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F08EF8-3746-46E8-8252-691B4BD29B59}" type="datetimeFigureOut">
              <a:rPr lang="en-US" smtClean="0"/>
              <a:pPr/>
              <a:t>3/21/2011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EAE4E2-A1D6-4AD6-BECA-0ECB6F18F3C5}"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8" Type="http://schemas.openxmlformats.org/officeDocument/2006/relationships/image" Target="../media/image19.jpeg"/><Relationship Id="rId13" Type="http://schemas.openxmlformats.org/officeDocument/2006/relationships/image" Target="../media/image24.jpeg"/><Relationship Id="rId3" Type="http://schemas.openxmlformats.org/officeDocument/2006/relationships/image" Target="../media/image14.jpeg"/><Relationship Id="rId7" Type="http://schemas.openxmlformats.org/officeDocument/2006/relationships/image" Target="../media/image18.jpeg"/><Relationship Id="rId12"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7.jpeg"/><Relationship Id="rId11" Type="http://schemas.openxmlformats.org/officeDocument/2006/relationships/image" Target="../media/image22.jpeg"/><Relationship Id="rId5" Type="http://schemas.openxmlformats.org/officeDocument/2006/relationships/image" Target="../media/image16.jpeg"/><Relationship Id="rId10" Type="http://schemas.openxmlformats.org/officeDocument/2006/relationships/image" Target="../media/image21.jpeg"/><Relationship Id="rId4" Type="http://schemas.openxmlformats.org/officeDocument/2006/relationships/image" Target="../media/image15.jpeg"/><Relationship Id="rId9" Type="http://schemas.openxmlformats.org/officeDocument/2006/relationships/image" Target="../media/image20.jpeg"/><Relationship Id="rId14" Type="http://schemas.openxmlformats.org/officeDocument/2006/relationships/image" Target="../media/image25.jpeg"/></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3.gif"/><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1.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35.jpe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3.gif"/><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3.gif"/><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1600201" y="183163"/>
            <a:ext cx="6111296" cy="6674837"/>
          </a:xfrm>
          <a:prstGeom prst="rect">
            <a:avLst/>
          </a:prstGeom>
          <a:noFill/>
          <a:ln w="9525">
            <a:noFill/>
            <a:miter lim="800000"/>
            <a:headEnd/>
            <a:tailEnd/>
          </a:ln>
        </p:spPr>
      </p:pic>
      <p:sp>
        <p:nvSpPr>
          <p:cNvPr id="2" name="Title 1"/>
          <p:cNvSpPr>
            <a:spLocks noGrp="1"/>
          </p:cNvSpPr>
          <p:nvPr>
            <p:ph type="ctrTitle"/>
          </p:nvPr>
        </p:nvSpPr>
        <p:spPr>
          <a:xfrm>
            <a:off x="0" y="1"/>
            <a:ext cx="9144000" cy="2362200"/>
          </a:xfrm>
        </p:spPr>
        <p:txBody>
          <a:bodyPr>
            <a:normAutofit/>
          </a:bodyPr>
          <a:lstStyle/>
          <a:p>
            <a:r>
              <a:rPr lang="en-US" sz="5400" b="1" i="1" dirty="0" smtClean="0">
                <a:effectLst>
                  <a:glow rad="228600">
                    <a:schemeClr val="accent6">
                      <a:satMod val="175000"/>
                      <a:alpha val="40000"/>
                    </a:schemeClr>
                  </a:glow>
                </a:effectLst>
              </a:rPr>
              <a:t>Understanding Strongholds</a:t>
            </a:r>
            <a:endParaRPr lang="en-US" sz="5400" b="1" i="1" dirty="0">
              <a:effectLst>
                <a:glow rad="228600">
                  <a:schemeClr val="accent6">
                    <a:satMod val="175000"/>
                    <a:alpha val="40000"/>
                  </a:schemeClr>
                </a:glow>
              </a:effectLst>
            </a:endParaRPr>
          </a:p>
        </p:txBody>
      </p:sp>
      <p:sp>
        <p:nvSpPr>
          <p:cNvPr id="3" name="Subtitle 2"/>
          <p:cNvSpPr>
            <a:spLocks noGrp="1"/>
          </p:cNvSpPr>
          <p:nvPr>
            <p:ph type="subTitle" idx="1"/>
          </p:nvPr>
        </p:nvSpPr>
        <p:spPr>
          <a:xfrm>
            <a:off x="609600" y="2743200"/>
            <a:ext cx="7924800" cy="2895600"/>
          </a:xfrm>
        </p:spPr>
        <p:txBody>
          <a:bodyPr>
            <a:noAutofit/>
          </a:bodyPr>
          <a:lstStyle/>
          <a:p>
            <a:r>
              <a:rPr lang="en-US" sz="4000" i="1" dirty="0" smtClean="0">
                <a:effectLst>
                  <a:glow rad="101600">
                    <a:schemeClr val="bg1">
                      <a:alpha val="60000"/>
                    </a:schemeClr>
                  </a:glow>
                </a:effectLst>
              </a:rPr>
              <a:t>“For though we walk in the flesh, we do not war after the flesh: For the weapons of our warfare are not carnal, but mighty through God to the pulling down of strong holds.”</a:t>
            </a:r>
            <a:endParaRPr lang="en-US" sz="4000" i="1" dirty="0">
              <a:effectLst>
                <a:glow rad="101600">
                  <a:schemeClr val="bg1">
                    <a:alpha val="60000"/>
                  </a:schemeClr>
                </a:glow>
              </a:effectLst>
            </a:endParaRPr>
          </a:p>
        </p:txBody>
      </p:sp>
      <p:sp>
        <p:nvSpPr>
          <p:cNvPr id="5" name="Rectangle 4"/>
          <p:cNvSpPr/>
          <p:nvPr/>
        </p:nvSpPr>
        <p:spPr>
          <a:xfrm>
            <a:off x="533400" y="2057400"/>
            <a:ext cx="8077200" cy="4524315"/>
          </a:xfrm>
          <a:prstGeom prst="rect">
            <a:avLst/>
          </a:prstGeom>
        </p:spPr>
        <p:txBody>
          <a:bodyPr wrap="square">
            <a:spAutoFit/>
          </a:bodyPr>
          <a:lstStyle/>
          <a:p>
            <a:pPr algn="ctr"/>
            <a:r>
              <a:rPr lang="en-US" sz="3600" i="1" dirty="0" smtClean="0">
                <a:effectLst>
                  <a:glow rad="101600">
                    <a:schemeClr val="bg1">
                      <a:alpha val="60000"/>
                    </a:schemeClr>
                  </a:glow>
                </a:effectLst>
              </a:rPr>
              <a:t>“Casting down imaginations, and every high thing that exalteth itself against the knowledge of God, and bringing into captivity every thought to the obedience of Christ; And having in a readiness to revenge all disobedience, when              your obedience is fulfilled.” </a:t>
            </a:r>
          </a:p>
          <a:p>
            <a:pPr algn="ctr"/>
            <a:r>
              <a:rPr lang="en-US" sz="3600" i="1" dirty="0" smtClean="0">
                <a:effectLst>
                  <a:glow rad="101600">
                    <a:schemeClr val="bg1">
                      <a:alpha val="60000"/>
                    </a:schemeClr>
                  </a:glow>
                </a:effectLst>
              </a:rPr>
              <a:t>(II Corinthians 10:3-6)</a:t>
            </a:r>
            <a:endParaRPr lang="en-US" sz="36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xit" presetSubtype="0" fill="hold" nodeType="clickEffect">
                                  <p:stCondLst>
                                    <p:cond delay="0"/>
                                  </p:stCondLst>
                                  <p:childTnLst>
                                    <p:anim calcmode="lin" valueType="num">
                                      <p:cBhvr>
                                        <p:cTn id="13" dur="1000"/>
                                        <p:tgtEl>
                                          <p:spTgt spid="3">
                                            <p:txEl>
                                              <p:pRg st="0" end="0"/>
                                            </p:txEl>
                                          </p:spTgt>
                                        </p:tgtEl>
                                        <p:attrNameLst>
                                          <p:attrName>ppt_w</p:attrName>
                                        </p:attrNameLst>
                                      </p:cBhvr>
                                      <p:tavLst>
                                        <p:tav tm="0">
                                          <p:val>
                                            <p:strVal val="ppt_w"/>
                                          </p:val>
                                        </p:tav>
                                        <p:tav tm="100000">
                                          <p:val>
                                            <p:fltVal val="0"/>
                                          </p:val>
                                        </p:tav>
                                      </p:tavLst>
                                    </p:anim>
                                    <p:anim calcmode="lin" valueType="num">
                                      <p:cBhvr>
                                        <p:cTn id="14" dur="1000"/>
                                        <p:tgtEl>
                                          <p:spTgt spid="3">
                                            <p:txEl>
                                              <p:pRg st="0" end="0"/>
                                            </p:txEl>
                                          </p:spTgt>
                                        </p:tgtEl>
                                        <p:attrNameLst>
                                          <p:attrName>ppt_h</p:attrName>
                                        </p:attrNameLst>
                                      </p:cBhvr>
                                      <p:tavLst>
                                        <p:tav tm="0">
                                          <p:val>
                                            <p:strVal val="ppt_h"/>
                                          </p:val>
                                        </p:tav>
                                        <p:tav tm="100000">
                                          <p:val>
                                            <p:fltVal val="0"/>
                                          </p:val>
                                        </p:tav>
                                      </p:tavLst>
                                    </p:anim>
                                    <p:animEffect transition="out" filter="fade">
                                      <p:cBhvr>
                                        <p:cTn id="15" dur="1000"/>
                                        <p:tgtEl>
                                          <p:spTgt spid="3">
                                            <p:txEl>
                                              <p:pRg st="0" end="0"/>
                                            </p:txEl>
                                          </p:spTgt>
                                        </p:tgtEl>
                                      </p:cBhvr>
                                    </p:animEffect>
                                    <p:set>
                                      <p:cBhvr>
                                        <p:cTn id="16" dur="1" fill="hold">
                                          <p:stCondLst>
                                            <p:cond delay="999"/>
                                          </p:stCondLst>
                                        </p:cTn>
                                        <p:tgtEl>
                                          <p:spTgt spid="3">
                                            <p:txEl>
                                              <p:pRg st="0" end="0"/>
                                            </p:txEl>
                                          </p:spTgt>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fltVal val="0"/>
                                          </p:val>
                                        </p:tav>
                                        <p:tav tm="100000">
                                          <p:val>
                                            <p:strVal val="#ppt_w"/>
                                          </p:val>
                                        </p:tav>
                                      </p:tavLst>
                                    </p:anim>
                                    <p:anim calcmode="lin" valueType="num">
                                      <p:cBhvr>
                                        <p:cTn id="22" dur="1000" fill="hold"/>
                                        <p:tgtEl>
                                          <p:spTgt spid="5"/>
                                        </p:tgtEl>
                                        <p:attrNameLst>
                                          <p:attrName>ppt_h</p:attrName>
                                        </p:attrNameLst>
                                      </p:cBhvr>
                                      <p:tavLst>
                                        <p:tav tm="0">
                                          <p:val>
                                            <p:fltVal val="0"/>
                                          </p:val>
                                        </p:tav>
                                        <p:tav tm="100000">
                                          <p:val>
                                            <p:strVal val="#ppt_h"/>
                                          </p:val>
                                        </p:tav>
                                      </p:tavLst>
                                    </p:anim>
                                    <p:animEffect transition="in" filter="fade">
                                      <p:cBhvr>
                                        <p:cTn id="23"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12" name="Picture 8" descr="C:\Users\Ptr. Daniel White\Desktop\Bible pictures\war\world_trade_towers_bush_500x384.jpg"/>
          <p:cNvPicPr>
            <a:picLocks noChangeAspect="1" noChangeArrowheads="1"/>
          </p:cNvPicPr>
          <p:nvPr/>
        </p:nvPicPr>
        <p:blipFill>
          <a:blip r:embed="rId3" cstate="print">
            <a:lum bright="-10000"/>
          </a:blip>
          <a:srcRect/>
          <a:stretch>
            <a:fillRect/>
          </a:stretch>
        </p:blipFill>
        <p:spPr bwMode="auto">
          <a:xfrm>
            <a:off x="3786187" y="0"/>
            <a:ext cx="5357813" cy="4114800"/>
          </a:xfrm>
          <a:prstGeom prst="rect">
            <a:avLst/>
          </a:prstGeom>
          <a:ln>
            <a:noFill/>
          </a:ln>
          <a:effectLst>
            <a:softEdge rad="112500"/>
          </a:effectLst>
        </p:spPr>
      </p:pic>
      <p:pic>
        <p:nvPicPr>
          <p:cNvPr id="21510" name="Picture 6" descr="C:\Users\Ptr. Daniel White\Desktop\Bible pictures\war\12921986.Dscf0004creduced.jpg"/>
          <p:cNvPicPr>
            <a:picLocks noChangeAspect="1" noChangeArrowheads="1"/>
          </p:cNvPicPr>
          <p:nvPr/>
        </p:nvPicPr>
        <p:blipFill>
          <a:blip r:embed="rId4" cstate="print">
            <a:lum bright="-10000"/>
          </a:blip>
          <a:srcRect r="346" b="6000"/>
          <a:stretch>
            <a:fillRect/>
          </a:stretch>
        </p:blipFill>
        <p:spPr bwMode="auto">
          <a:xfrm>
            <a:off x="0" y="-105834"/>
            <a:ext cx="5334000" cy="6963833"/>
          </a:xfrm>
          <a:prstGeom prst="rect">
            <a:avLst/>
          </a:prstGeom>
          <a:ln>
            <a:noFill/>
          </a:ln>
          <a:effectLst>
            <a:softEdge rad="112500"/>
          </a:effectLst>
        </p:spPr>
      </p:pic>
      <p:sp>
        <p:nvSpPr>
          <p:cNvPr id="2" name="Title 1"/>
          <p:cNvSpPr>
            <a:spLocks noGrp="1"/>
          </p:cNvSpPr>
          <p:nvPr>
            <p:ph type="title"/>
          </p:nvPr>
        </p:nvSpPr>
        <p:spPr>
          <a:xfrm>
            <a:off x="457200" y="274638"/>
            <a:ext cx="7924800" cy="1143000"/>
          </a:xfrm>
        </p:spPr>
        <p:txBody>
          <a:bodyPr>
            <a:normAutofit fontScale="90000"/>
          </a:bodyPr>
          <a:lstStyle/>
          <a:p>
            <a:r>
              <a:rPr lang="en-US" sz="6000" b="1" i="1" dirty="0" smtClean="0">
                <a:effectLst>
                  <a:glow rad="139700">
                    <a:schemeClr val="bg1">
                      <a:alpha val="40000"/>
                    </a:schemeClr>
                  </a:glow>
                </a:effectLst>
              </a:rPr>
              <a:t>Three Enemies</a:t>
            </a:r>
            <a:r>
              <a:rPr lang="en-US" sz="4800" b="1" i="1" dirty="0" smtClean="0">
                <a:solidFill>
                  <a:schemeClr val="bg1"/>
                </a:solidFill>
                <a:effectLst>
                  <a:glow rad="139700">
                    <a:schemeClr val="accent3">
                      <a:satMod val="175000"/>
                      <a:alpha val="40000"/>
                    </a:schemeClr>
                  </a:glow>
                </a:effectLst>
              </a:rPr>
              <a:t/>
            </a:r>
            <a:br>
              <a:rPr lang="en-US" sz="4800" b="1" i="1" dirty="0" smtClean="0">
                <a:solidFill>
                  <a:schemeClr val="bg1"/>
                </a:solidFill>
                <a:effectLst>
                  <a:glow rad="139700">
                    <a:schemeClr val="accent3">
                      <a:satMod val="175000"/>
                      <a:alpha val="40000"/>
                    </a:schemeClr>
                  </a:glow>
                </a:effectLst>
              </a:rPr>
            </a:br>
            <a:endParaRPr lang="en-US" sz="4800" b="1" i="1" dirty="0">
              <a:solidFill>
                <a:schemeClr val="bg1"/>
              </a:solidFill>
              <a:effectLst>
                <a:glow rad="139700">
                  <a:schemeClr val="accent3">
                    <a:satMod val="175000"/>
                    <a:alpha val="40000"/>
                  </a:schemeClr>
                </a:glow>
              </a:effectLst>
            </a:endParaRPr>
          </a:p>
        </p:txBody>
      </p:sp>
      <p:pic>
        <p:nvPicPr>
          <p:cNvPr id="21513" name="Picture 9" descr="C:\Users\Ptr. Daniel White\Desktop\Bible pictures\war\Flag folded.jpg"/>
          <p:cNvPicPr>
            <a:picLocks noChangeAspect="1" noChangeArrowheads="1"/>
          </p:cNvPicPr>
          <p:nvPr/>
        </p:nvPicPr>
        <p:blipFill>
          <a:blip r:embed="rId5" cstate="print"/>
          <a:srcRect/>
          <a:stretch>
            <a:fillRect/>
          </a:stretch>
        </p:blipFill>
        <p:spPr bwMode="auto">
          <a:xfrm>
            <a:off x="7140575" y="3673748"/>
            <a:ext cx="2003425" cy="3184252"/>
          </a:xfrm>
          <a:prstGeom prst="rect">
            <a:avLst/>
          </a:prstGeom>
          <a:ln>
            <a:noFill/>
          </a:ln>
          <a:effectLst>
            <a:softEdge rad="112500"/>
          </a:effectLst>
        </p:spPr>
      </p:pic>
      <p:pic>
        <p:nvPicPr>
          <p:cNvPr id="21515" name="Picture 11" descr="C:\Users\Ptr. Daniel White\Desktop\Bible pictures\war\Attack on 9_11 NYC 3.jpg"/>
          <p:cNvPicPr>
            <a:picLocks noChangeAspect="1" noChangeArrowheads="1"/>
          </p:cNvPicPr>
          <p:nvPr/>
        </p:nvPicPr>
        <p:blipFill>
          <a:blip r:embed="rId6" cstate="print">
            <a:lum bright="-10000"/>
          </a:blip>
          <a:srcRect/>
          <a:stretch>
            <a:fillRect/>
          </a:stretch>
        </p:blipFill>
        <p:spPr bwMode="auto">
          <a:xfrm>
            <a:off x="4876799" y="3886200"/>
            <a:ext cx="2697575" cy="2971800"/>
          </a:xfrm>
          <a:prstGeom prst="rect">
            <a:avLst/>
          </a:prstGeom>
          <a:ln>
            <a:noFill/>
          </a:ln>
          <a:effectLst>
            <a:softEdge rad="112500"/>
          </a:effectLst>
        </p:spPr>
      </p:pic>
      <p:sp>
        <p:nvSpPr>
          <p:cNvPr id="3" name="Content Placeholder 2"/>
          <p:cNvSpPr>
            <a:spLocks noGrp="1"/>
          </p:cNvSpPr>
          <p:nvPr>
            <p:ph sz="half" idx="1"/>
          </p:nvPr>
        </p:nvSpPr>
        <p:spPr>
          <a:xfrm>
            <a:off x="0" y="1066800"/>
            <a:ext cx="9144000" cy="5562600"/>
          </a:xfrm>
        </p:spPr>
        <p:txBody>
          <a:bodyPr>
            <a:noAutofit/>
          </a:bodyPr>
          <a:lstStyle/>
          <a:p>
            <a:pPr algn="ctr">
              <a:buNone/>
            </a:pPr>
            <a:r>
              <a:rPr lang="en-US" sz="3200" b="1" i="1" dirty="0" smtClean="0">
                <a:effectLst>
                  <a:glow rad="101600">
                    <a:schemeClr val="bg1">
                      <a:alpha val="60000"/>
                    </a:schemeClr>
                  </a:glow>
                </a:effectLst>
              </a:rPr>
              <a:t> “And you hath he quickened, who were dead in trespasses and sins; Wherein in time past ye walked according to the </a:t>
            </a:r>
            <a:r>
              <a:rPr lang="en-US" sz="3200" b="1" i="1" u="sng" dirty="0" smtClean="0">
                <a:effectLst>
                  <a:glow rad="101600">
                    <a:schemeClr val="bg1">
                      <a:alpha val="60000"/>
                    </a:schemeClr>
                  </a:glow>
                </a:effectLst>
              </a:rPr>
              <a:t>course of this world</a:t>
            </a:r>
            <a:r>
              <a:rPr lang="en-US" sz="3200" b="1" i="1" dirty="0" smtClean="0">
                <a:effectLst>
                  <a:glow rad="101600">
                    <a:schemeClr val="bg1">
                      <a:alpha val="60000"/>
                    </a:schemeClr>
                  </a:glow>
                </a:effectLst>
              </a:rPr>
              <a:t>, according to the </a:t>
            </a:r>
            <a:r>
              <a:rPr lang="en-US" sz="3200" b="1" i="1" u="sng" dirty="0" smtClean="0">
                <a:effectLst>
                  <a:glow rad="101600">
                    <a:schemeClr val="bg1">
                      <a:alpha val="60000"/>
                    </a:schemeClr>
                  </a:glow>
                </a:effectLst>
              </a:rPr>
              <a:t>prince of the power of the air</a:t>
            </a:r>
            <a:r>
              <a:rPr lang="en-US" sz="3200" b="1" i="1" dirty="0" smtClean="0">
                <a:effectLst>
                  <a:glow rad="101600">
                    <a:schemeClr val="bg1">
                      <a:alpha val="60000"/>
                    </a:schemeClr>
                  </a:glow>
                </a:effectLst>
              </a:rPr>
              <a:t>, the spirit that now worketh in the children of disobedience: Among whom also we all had our conversation in times past in the </a:t>
            </a:r>
            <a:r>
              <a:rPr lang="en-US" sz="3200" b="1" i="1" u="sng" dirty="0" smtClean="0">
                <a:effectLst>
                  <a:glow rad="101600">
                    <a:schemeClr val="bg1">
                      <a:alpha val="60000"/>
                    </a:schemeClr>
                  </a:glow>
                </a:effectLst>
              </a:rPr>
              <a:t>lusts of our flesh</a:t>
            </a:r>
            <a:r>
              <a:rPr lang="en-US" sz="3200" b="1" i="1" dirty="0" smtClean="0">
                <a:effectLst>
                  <a:glow rad="101600">
                    <a:schemeClr val="bg1">
                      <a:alpha val="60000"/>
                    </a:schemeClr>
                  </a:glow>
                </a:effectLst>
              </a:rPr>
              <a:t>, fulfilling the desires of the flesh and of                   the mind; and were by nature the </a:t>
            </a:r>
          </a:p>
          <a:p>
            <a:pPr algn="ctr">
              <a:buNone/>
            </a:pPr>
            <a:r>
              <a:rPr lang="en-US" sz="3200" b="1" i="1" dirty="0" smtClean="0">
                <a:effectLst>
                  <a:glow rad="101600">
                    <a:schemeClr val="bg1">
                      <a:alpha val="60000"/>
                    </a:schemeClr>
                  </a:glow>
                </a:effectLst>
              </a:rPr>
              <a:t>children of wrath, even as others.” </a:t>
            </a:r>
          </a:p>
          <a:p>
            <a:pPr algn="ctr">
              <a:buNone/>
            </a:pPr>
            <a:r>
              <a:rPr lang="en-US" sz="3200" b="1" i="1" dirty="0" smtClean="0">
                <a:effectLst>
                  <a:glow rad="101600">
                    <a:schemeClr val="bg1">
                      <a:alpha val="60000"/>
                    </a:schemeClr>
                  </a:glow>
                </a:effectLst>
              </a:rPr>
              <a:t>(Ephesians 2:1-3)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 to="" calcmode="lin" valueType="num">
                                      <p:cBhvr>
                                        <p:cTn id="10" dur="1" fill="hold"/>
                                        <p:tgtEl>
                                          <p:spTgt spid="3">
                                            <p:txEl>
                                              <p:pRg st="1" end="1"/>
                                            </p:txEl>
                                          </p:spTgt>
                                        </p:tgtEl>
                                        <p:attrNameLst>
                                          <p:attrName/>
                                        </p:attrNameLst>
                                      </p:cBhvr>
                                    </p:anim>
                                  </p:childTnLst>
                                </p:cTn>
                              </p:par>
                              <p:par>
                                <p:cTn id="11" presetID="24"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to="" calcmode="lin" valueType="num">
                                      <p:cBhvr>
                                        <p:cTn id="13"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83" name="Picture 11" descr="C:\Users\Ptr. Daniel White\Desktop\Bible pictures\riches materal pos. plesures, worldly\1 Dad's Pix (56).jpg"/>
          <p:cNvPicPr>
            <a:picLocks noChangeAspect="1" noChangeArrowheads="1"/>
          </p:cNvPicPr>
          <p:nvPr/>
        </p:nvPicPr>
        <p:blipFill>
          <a:blip r:embed="rId3" cstate="print"/>
          <a:srcRect/>
          <a:stretch>
            <a:fillRect/>
          </a:stretch>
        </p:blipFill>
        <p:spPr bwMode="auto">
          <a:xfrm>
            <a:off x="533400" y="1905000"/>
            <a:ext cx="4572000" cy="3657600"/>
          </a:xfrm>
          <a:prstGeom prst="rect">
            <a:avLst/>
          </a:prstGeom>
          <a:ln>
            <a:noFill/>
          </a:ln>
          <a:effectLst>
            <a:softEdge rad="112500"/>
          </a:effectLst>
        </p:spPr>
      </p:pic>
      <p:pic>
        <p:nvPicPr>
          <p:cNvPr id="28676" name="Picture 4" descr="C:\Users\Ptr. Daniel White\Desktop\Bible pictures\faces\30393175.jpg"/>
          <p:cNvPicPr>
            <a:picLocks noChangeAspect="1" noChangeArrowheads="1"/>
          </p:cNvPicPr>
          <p:nvPr/>
        </p:nvPicPr>
        <p:blipFill>
          <a:blip r:embed="rId4" cstate="print">
            <a:lum bright="-10000"/>
          </a:blip>
          <a:srcRect/>
          <a:stretch>
            <a:fillRect/>
          </a:stretch>
        </p:blipFill>
        <p:spPr bwMode="auto">
          <a:xfrm rot="776184">
            <a:off x="4420486" y="2393434"/>
            <a:ext cx="3276600" cy="2421658"/>
          </a:xfrm>
          <a:prstGeom prst="rect">
            <a:avLst/>
          </a:prstGeom>
          <a:ln>
            <a:noFill/>
          </a:ln>
          <a:effectLst>
            <a:softEdge rad="112500"/>
          </a:effectLst>
        </p:spPr>
      </p:pic>
      <p:pic>
        <p:nvPicPr>
          <p:cNvPr id="28674" name="Picture 2" descr="C:\Users\Ptr. Daniel White\Desktop\Bible pictures\riches materal pos. plesures, worldly\6~.jpg"/>
          <p:cNvPicPr>
            <a:picLocks noChangeAspect="1" noChangeArrowheads="1"/>
          </p:cNvPicPr>
          <p:nvPr/>
        </p:nvPicPr>
        <p:blipFill>
          <a:blip r:embed="rId5" cstate="print"/>
          <a:srcRect/>
          <a:stretch>
            <a:fillRect/>
          </a:stretch>
        </p:blipFill>
        <p:spPr bwMode="auto">
          <a:xfrm rot="426633">
            <a:off x="222491" y="-255051"/>
            <a:ext cx="4738973" cy="3889256"/>
          </a:xfrm>
          <a:prstGeom prst="rect">
            <a:avLst/>
          </a:prstGeom>
          <a:ln>
            <a:noFill/>
          </a:ln>
          <a:effectLst>
            <a:softEdge rad="112500"/>
          </a:effectLst>
        </p:spPr>
      </p:pic>
      <p:pic>
        <p:nvPicPr>
          <p:cNvPr id="28680" name="Picture 8" descr="C:\Users\Ptr. Daniel White\Desktop\Bible pictures\Courtship Marriage Family\scan0004 (2).jpg"/>
          <p:cNvPicPr>
            <a:picLocks noChangeAspect="1" noChangeArrowheads="1"/>
          </p:cNvPicPr>
          <p:nvPr/>
        </p:nvPicPr>
        <p:blipFill>
          <a:blip r:embed="rId6" cstate="print">
            <a:lum bright="-10000"/>
          </a:blip>
          <a:srcRect/>
          <a:stretch>
            <a:fillRect/>
          </a:stretch>
        </p:blipFill>
        <p:spPr bwMode="auto">
          <a:xfrm>
            <a:off x="2667000" y="4433455"/>
            <a:ext cx="3048000" cy="2424545"/>
          </a:xfrm>
          <a:prstGeom prst="rect">
            <a:avLst/>
          </a:prstGeom>
          <a:ln>
            <a:noFill/>
          </a:ln>
          <a:effectLst>
            <a:softEdge rad="112500"/>
          </a:effectLst>
        </p:spPr>
      </p:pic>
      <p:pic>
        <p:nvPicPr>
          <p:cNvPr id="28679" name="Picture 7" descr="C:\Users\Ptr. Daniel White\Desktop\Bible pictures\Courtship Marriage Family\scan0012.jpg"/>
          <p:cNvPicPr>
            <a:picLocks noChangeAspect="1" noChangeArrowheads="1"/>
          </p:cNvPicPr>
          <p:nvPr/>
        </p:nvPicPr>
        <p:blipFill>
          <a:blip r:embed="rId7" cstate="print">
            <a:lum bright="-10000"/>
          </a:blip>
          <a:srcRect/>
          <a:stretch>
            <a:fillRect/>
          </a:stretch>
        </p:blipFill>
        <p:spPr bwMode="auto">
          <a:xfrm>
            <a:off x="5486400" y="4097512"/>
            <a:ext cx="3657600" cy="2760488"/>
          </a:xfrm>
          <a:prstGeom prst="rect">
            <a:avLst/>
          </a:prstGeom>
          <a:ln>
            <a:noFill/>
          </a:ln>
          <a:effectLst>
            <a:softEdge rad="112500"/>
          </a:effectLst>
        </p:spPr>
      </p:pic>
      <p:pic>
        <p:nvPicPr>
          <p:cNvPr id="28678" name="Picture 6" descr="C:\Users\Ptr. Daniel White\Desktop\Bible pictures\faces\world-space-party-2007.jpg"/>
          <p:cNvPicPr>
            <a:picLocks noChangeAspect="1" noChangeArrowheads="1"/>
          </p:cNvPicPr>
          <p:nvPr/>
        </p:nvPicPr>
        <p:blipFill>
          <a:blip r:embed="rId8" cstate="print"/>
          <a:srcRect/>
          <a:stretch>
            <a:fillRect/>
          </a:stretch>
        </p:blipFill>
        <p:spPr bwMode="auto">
          <a:xfrm rot="1852720">
            <a:off x="5738413" y="-238722"/>
            <a:ext cx="4038600" cy="3285274"/>
          </a:xfrm>
          <a:prstGeom prst="rect">
            <a:avLst/>
          </a:prstGeom>
          <a:ln>
            <a:noFill/>
          </a:ln>
          <a:effectLst>
            <a:softEdge rad="112500"/>
          </a:effectLst>
        </p:spPr>
      </p:pic>
      <p:sp>
        <p:nvSpPr>
          <p:cNvPr id="2" name="Rectangle 3"/>
          <p:cNvSpPr>
            <a:spLocks noChangeArrowheads="1"/>
          </p:cNvSpPr>
          <p:nvPr/>
        </p:nvSpPr>
        <p:spPr bwMode="auto">
          <a:xfrm>
            <a:off x="381000" y="506762"/>
            <a:ext cx="2209800" cy="830997"/>
          </a:xfrm>
          <a:prstGeom prst="rect">
            <a:avLst/>
          </a:prstGeom>
          <a:ln>
            <a:headEnd/>
            <a:tailEnd/>
          </a:ln>
          <a:scene3d>
            <a:camera prst="isometricOffAxis1Right"/>
            <a:lightRig rig="threePt" dir="t"/>
          </a:scene3d>
          <a:sp3d>
            <a:bevelT prst="convex"/>
          </a:sp3d>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800" b="1" i="1"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World</a:t>
            </a:r>
            <a:endParaRPr kumimoji="0" lang="en-US" sz="4800" b="1" i="0" u="none" strike="noStrike" cap="none" normalizeH="0" baseline="0" dirty="0" smtClean="0">
              <a:ln>
                <a:noFill/>
              </a:ln>
              <a:solidFill>
                <a:schemeClr val="bg1"/>
              </a:solidFill>
              <a:effectLst/>
              <a:latin typeface="Times New Roman" pitchFamily="18" charset="0"/>
              <a:cs typeface="Times New Roman" pitchFamily="18" charset="0"/>
            </a:endParaRPr>
          </a:p>
        </p:txBody>
      </p:sp>
      <p:pic>
        <p:nvPicPr>
          <p:cNvPr id="28675" name="Picture 3" descr="C:\Users\Ptr. Daniel White\Desktop\Bible pictures\riches materal pos. plesures, worldly\scan0036.jpg"/>
          <p:cNvPicPr>
            <a:picLocks noChangeAspect="1" noChangeArrowheads="1"/>
          </p:cNvPicPr>
          <p:nvPr/>
        </p:nvPicPr>
        <p:blipFill>
          <a:blip r:embed="rId9" cstate="print">
            <a:lum bright="-10000"/>
          </a:blip>
          <a:srcRect/>
          <a:stretch>
            <a:fillRect/>
          </a:stretch>
        </p:blipFill>
        <p:spPr bwMode="auto">
          <a:xfrm rot="20465694">
            <a:off x="163298" y="4141634"/>
            <a:ext cx="2538648" cy="2952306"/>
          </a:xfrm>
          <a:prstGeom prst="rect">
            <a:avLst/>
          </a:prstGeom>
          <a:ln>
            <a:noFill/>
          </a:ln>
          <a:effectLst>
            <a:softEdge rad="112500"/>
          </a:effectLst>
        </p:spPr>
      </p:pic>
      <p:pic>
        <p:nvPicPr>
          <p:cNvPr id="28677" name="Picture 5" descr="C:\Users\Ptr. Daniel White\Desktop\Bible pictures\faces\istock_000004854511xsmall_happy-people1.jpg"/>
          <p:cNvPicPr>
            <a:picLocks noChangeAspect="1" noChangeArrowheads="1"/>
          </p:cNvPicPr>
          <p:nvPr/>
        </p:nvPicPr>
        <p:blipFill>
          <a:blip r:embed="rId10" cstate="print"/>
          <a:srcRect/>
          <a:stretch>
            <a:fillRect/>
          </a:stretch>
        </p:blipFill>
        <p:spPr bwMode="auto">
          <a:xfrm rot="21068568">
            <a:off x="3431175" y="250430"/>
            <a:ext cx="3429000" cy="2273395"/>
          </a:xfrm>
          <a:prstGeom prst="rect">
            <a:avLst/>
          </a:prstGeom>
          <a:ln>
            <a:noFill/>
          </a:ln>
          <a:effectLst>
            <a:softEdge rad="112500"/>
          </a:effectLst>
        </p:spPr>
      </p:pic>
      <p:pic>
        <p:nvPicPr>
          <p:cNvPr id="28681" name="Picture 9" descr="C:\Users\Ptr. Daniel White\Desktop\Bible pictures\Courtship Marriage Family\scan0003 (2).jpg"/>
          <p:cNvPicPr>
            <a:picLocks noChangeAspect="1" noChangeArrowheads="1"/>
          </p:cNvPicPr>
          <p:nvPr/>
        </p:nvPicPr>
        <p:blipFill>
          <a:blip r:embed="rId11" cstate="print">
            <a:duotone>
              <a:prstClr val="black"/>
              <a:schemeClr val="accent1">
                <a:tint val="45000"/>
                <a:satMod val="400000"/>
              </a:schemeClr>
            </a:duotone>
          </a:blip>
          <a:srcRect/>
          <a:stretch>
            <a:fillRect/>
          </a:stretch>
        </p:blipFill>
        <p:spPr bwMode="auto">
          <a:xfrm>
            <a:off x="2819400" y="0"/>
            <a:ext cx="3645972" cy="5334000"/>
          </a:xfrm>
          <a:prstGeom prst="rect">
            <a:avLst/>
          </a:prstGeom>
          <a:ln>
            <a:noFill/>
          </a:ln>
          <a:effectLst>
            <a:softEdge rad="112500"/>
          </a:effectLst>
        </p:spPr>
      </p:pic>
      <p:pic>
        <p:nvPicPr>
          <p:cNvPr id="28682" name="Picture 10" descr="C:\Users\Ptr. Daniel White\Desktop\Bible pictures\Courtship Marriage Family\scan0017.jpg"/>
          <p:cNvPicPr>
            <a:picLocks noChangeAspect="1" noChangeArrowheads="1"/>
          </p:cNvPicPr>
          <p:nvPr/>
        </p:nvPicPr>
        <p:blipFill>
          <a:blip r:embed="rId12" cstate="print"/>
          <a:srcRect/>
          <a:stretch>
            <a:fillRect/>
          </a:stretch>
        </p:blipFill>
        <p:spPr bwMode="auto">
          <a:xfrm>
            <a:off x="7218461" y="2667000"/>
            <a:ext cx="1925539" cy="1752600"/>
          </a:xfrm>
          <a:prstGeom prst="rect">
            <a:avLst/>
          </a:prstGeom>
          <a:ln>
            <a:noFill/>
          </a:ln>
          <a:effectLst>
            <a:softEdge rad="112500"/>
          </a:effectLst>
        </p:spPr>
      </p:pic>
      <p:pic>
        <p:nvPicPr>
          <p:cNvPr id="28686" name="Picture 14" descr="C:\Users\Ptr. Daniel White\Desktop\Bible pictures\riches materal pos. plesures, worldly\15smoking.span.jpg"/>
          <p:cNvPicPr>
            <a:picLocks noChangeAspect="1" noChangeArrowheads="1"/>
          </p:cNvPicPr>
          <p:nvPr/>
        </p:nvPicPr>
        <p:blipFill>
          <a:blip r:embed="rId13" cstate="print"/>
          <a:srcRect r="33983"/>
          <a:stretch>
            <a:fillRect/>
          </a:stretch>
        </p:blipFill>
        <p:spPr bwMode="auto">
          <a:xfrm rot="20664702">
            <a:off x="-268700" y="2746085"/>
            <a:ext cx="1951443" cy="1670050"/>
          </a:xfrm>
          <a:prstGeom prst="rect">
            <a:avLst/>
          </a:prstGeom>
          <a:ln>
            <a:noFill/>
          </a:ln>
          <a:effectLst>
            <a:softEdge rad="112500"/>
          </a:effectLst>
        </p:spPr>
      </p:pic>
      <p:pic>
        <p:nvPicPr>
          <p:cNvPr id="28685" name="Picture 13" descr="C:\Users\Ptr. Daniel White\Desktop\Bible pictures\Satan-Devil and demons\dragon's%20lair.jpg"/>
          <p:cNvPicPr>
            <a:picLocks noChangeAspect="1" noChangeArrowheads="1"/>
          </p:cNvPicPr>
          <p:nvPr/>
        </p:nvPicPr>
        <p:blipFill>
          <a:blip r:embed="rId14" cstate="print"/>
          <a:srcRect/>
          <a:stretch>
            <a:fillRect/>
          </a:stretch>
        </p:blipFill>
        <p:spPr bwMode="auto">
          <a:xfrm>
            <a:off x="1295400" y="1066800"/>
            <a:ext cx="6514354" cy="4876800"/>
          </a:xfrm>
          <a:prstGeom prst="rect">
            <a:avLst/>
          </a:prstGeom>
          <a:ln>
            <a:noFill/>
          </a:ln>
          <a:effectLst>
            <a:softEdge rad="112500"/>
          </a:effectLst>
        </p:spPr>
      </p:pic>
      <p:sp>
        <p:nvSpPr>
          <p:cNvPr id="3" name="Rectangle 5"/>
          <p:cNvSpPr>
            <a:spLocks noChangeArrowheads="1"/>
          </p:cNvSpPr>
          <p:nvPr/>
        </p:nvSpPr>
        <p:spPr bwMode="auto">
          <a:xfrm>
            <a:off x="3810000" y="5452988"/>
            <a:ext cx="1828800" cy="830997"/>
          </a:xfrm>
          <a:prstGeom prst="rect">
            <a:avLst/>
          </a:prstGeom>
          <a:ln>
            <a:headEnd/>
            <a:tailEnd/>
          </a:ln>
          <a:scene3d>
            <a:camera prst="perspectiveFront"/>
            <a:lightRig rig="threePt" dir="t"/>
          </a:scene3d>
          <a:sp3d>
            <a:bevelT prst="convex"/>
          </a:sp3d>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800" b="1" i="1" u="none" strike="noStrike" cap="none" normalizeH="0" baseline="0" dirty="0" smtClean="0">
                <a:ln>
                  <a:noFill/>
                </a:ln>
                <a:solidFill>
                  <a:schemeClr val="bg1"/>
                </a:solidFill>
                <a:effectLst/>
                <a:latin typeface="Times New Roman" pitchFamily="18" charset="0"/>
                <a:ea typeface="Times New Roman" pitchFamily="18" charset="0"/>
                <a:cs typeface="Arial" pitchFamily="34" charset="0"/>
              </a:rPr>
              <a:t>Flesh</a:t>
            </a:r>
            <a:endParaRPr kumimoji="0" lang="en-US" sz="4800" b="1" i="0" u="none" strike="noStrike" cap="none" normalizeH="0" baseline="0" dirty="0" smtClean="0">
              <a:ln>
                <a:noFill/>
              </a:ln>
              <a:solidFill>
                <a:schemeClr val="bg1"/>
              </a:solidFill>
              <a:effectLst/>
              <a:latin typeface="Arial" pitchFamily="34" charset="0"/>
              <a:cs typeface="Arial" pitchFamily="34" charset="0"/>
            </a:endParaRPr>
          </a:p>
        </p:txBody>
      </p:sp>
      <p:sp>
        <p:nvSpPr>
          <p:cNvPr id="4" name="Rectangle 3"/>
          <p:cNvSpPr/>
          <p:nvPr/>
        </p:nvSpPr>
        <p:spPr>
          <a:xfrm>
            <a:off x="6934200" y="2971800"/>
            <a:ext cx="1905000" cy="830997"/>
          </a:xfrm>
          <a:prstGeom prst="rect">
            <a:avLst/>
          </a:prstGeom>
          <a:scene3d>
            <a:camera prst="isometricOffAxis2Left"/>
            <a:lightRig rig="threePt" dir="t"/>
          </a:scene3d>
          <a:sp3d>
            <a:bevelT prst="convex"/>
          </a:sp3d>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4800" b="1" i="1" dirty="0">
                <a:solidFill>
                  <a:schemeClr val="bg1"/>
                </a:solidFill>
                <a:latin typeface="Times New Roman" pitchFamily="18" charset="0"/>
                <a:cs typeface="Times New Roman" pitchFamily="18" charset="0"/>
              </a:rPr>
              <a:t>Devil</a:t>
            </a:r>
            <a:endParaRPr lang="en-US" sz="4800" b="1" dirty="0">
              <a:solidFill>
                <a:schemeClr val="bg1"/>
              </a:solidFill>
              <a:latin typeface="Times New Roman" pitchFamily="18" charset="0"/>
              <a:cs typeface="Times New Roman" pitchFamily="18" charset="0"/>
            </a:endParaRPr>
          </a:p>
        </p:txBody>
      </p:sp>
      <p:sp>
        <p:nvSpPr>
          <p:cNvPr id="18" name="Rectangle 17"/>
          <p:cNvSpPr/>
          <p:nvPr/>
        </p:nvSpPr>
        <p:spPr>
          <a:xfrm>
            <a:off x="1371600" y="1447800"/>
            <a:ext cx="6248400" cy="3970318"/>
          </a:xfrm>
          <a:prstGeom prst="rect">
            <a:avLst/>
          </a:prstGeom>
        </p:spPr>
        <p:txBody>
          <a:bodyPr wrap="square">
            <a:spAutoFit/>
          </a:bodyPr>
          <a:lstStyle/>
          <a:p>
            <a:pPr algn="ctr"/>
            <a:r>
              <a:rPr lang="en-US" sz="3600" i="1" dirty="0" smtClean="0">
                <a:effectLst>
                  <a:glow rad="101600">
                    <a:schemeClr val="bg1">
                      <a:alpha val="60000"/>
                    </a:schemeClr>
                  </a:glow>
                </a:effectLst>
              </a:rPr>
              <a:t>  “For we wrestle not against flesh and blood, but against principalities, against powers, against the rulers of the darkness of this world, against spiritual wickedness in high places.”</a:t>
            </a:r>
            <a:endParaRPr lang="en-US" sz="3600" i="1" dirty="0">
              <a:effectLst>
                <a:glow rad="101600">
                  <a:schemeClr val="bg1">
                    <a:alpha val="60000"/>
                  </a:schemeClr>
                </a:glow>
              </a:effectLst>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28681"/>
                                        </p:tgtEl>
                                        <p:attrNameLst>
                                          <p:attrName>style.visibility</p:attrName>
                                        </p:attrNameLst>
                                      </p:cBhvr>
                                      <p:to>
                                        <p:strVal val="visible"/>
                                      </p:to>
                                    </p:set>
                                    <p:anim calcmode="lin" valueType="num">
                                      <p:cBhvr>
                                        <p:cTn id="17" dur="1000" fill="hold"/>
                                        <p:tgtEl>
                                          <p:spTgt spid="28681"/>
                                        </p:tgtEl>
                                        <p:attrNameLst>
                                          <p:attrName>ppt_w</p:attrName>
                                        </p:attrNameLst>
                                      </p:cBhvr>
                                      <p:tavLst>
                                        <p:tav tm="0">
                                          <p:val>
                                            <p:strVal val="#ppt_w*0.70"/>
                                          </p:val>
                                        </p:tav>
                                        <p:tav tm="100000">
                                          <p:val>
                                            <p:strVal val="#ppt_w"/>
                                          </p:val>
                                        </p:tav>
                                      </p:tavLst>
                                    </p:anim>
                                    <p:anim calcmode="lin" valueType="num">
                                      <p:cBhvr>
                                        <p:cTn id="18" dur="1000" fill="hold"/>
                                        <p:tgtEl>
                                          <p:spTgt spid="28681"/>
                                        </p:tgtEl>
                                        <p:attrNameLst>
                                          <p:attrName>ppt_h</p:attrName>
                                        </p:attrNameLst>
                                      </p:cBhvr>
                                      <p:tavLst>
                                        <p:tav tm="0">
                                          <p:val>
                                            <p:strVal val="#ppt_h"/>
                                          </p:val>
                                        </p:tav>
                                        <p:tav tm="100000">
                                          <p:val>
                                            <p:strVal val="#ppt_h"/>
                                          </p:val>
                                        </p:tav>
                                      </p:tavLst>
                                    </p:anim>
                                    <p:animEffect transition="in" filter="fade">
                                      <p:cBhvr>
                                        <p:cTn id="19" dur="1000"/>
                                        <p:tgtEl>
                                          <p:spTgt spid="2868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55" presetClass="entr" presetSubtype="0" fill="hold" nodeType="clickEffect">
                                  <p:stCondLst>
                                    <p:cond delay="0"/>
                                  </p:stCondLst>
                                  <p:childTnLst>
                                    <p:set>
                                      <p:cBhvr>
                                        <p:cTn id="28" dur="1" fill="hold">
                                          <p:stCondLst>
                                            <p:cond delay="0"/>
                                          </p:stCondLst>
                                        </p:cTn>
                                        <p:tgtEl>
                                          <p:spTgt spid="28685"/>
                                        </p:tgtEl>
                                        <p:attrNameLst>
                                          <p:attrName>style.visibility</p:attrName>
                                        </p:attrNameLst>
                                      </p:cBhvr>
                                      <p:to>
                                        <p:strVal val="visible"/>
                                      </p:to>
                                    </p:set>
                                    <p:anim calcmode="lin" valueType="num">
                                      <p:cBhvr>
                                        <p:cTn id="29" dur="1000" fill="hold"/>
                                        <p:tgtEl>
                                          <p:spTgt spid="28685"/>
                                        </p:tgtEl>
                                        <p:attrNameLst>
                                          <p:attrName>ppt_w</p:attrName>
                                        </p:attrNameLst>
                                      </p:cBhvr>
                                      <p:tavLst>
                                        <p:tav tm="0">
                                          <p:val>
                                            <p:strVal val="#ppt_w*0.70"/>
                                          </p:val>
                                        </p:tav>
                                        <p:tav tm="100000">
                                          <p:val>
                                            <p:strVal val="#ppt_w"/>
                                          </p:val>
                                        </p:tav>
                                      </p:tavLst>
                                    </p:anim>
                                    <p:anim calcmode="lin" valueType="num">
                                      <p:cBhvr>
                                        <p:cTn id="30" dur="1000" fill="hold"/>
                                        <p:tgtEl>
                                          <p:spTgt spid="28685"/>
                                        </p:tgtEl>
                                        <p:attrNameLst>
                                          <p:attrName>ppt_h</p:attrName>
                                        </p:attrNameLst>
                                      </p:cBhvr>
                                      <p:tavLst>
                                        <p:tav tm="0">
                                          <p:val>
                                            <p:strVal val="#ppt_h"/>
                                          </p:val>
                                        </p:tav>
                                        <p:tav tm="100000">
                                          <p:val>
                                            <p:strVal val="#ppt_h"/>
                                          </p:val>
                                        </p:tav>
                                      </p:tavLst>
                                    </p:anim>
                                    <p:animEffect transition="in" filter="fade">
                                      <p:cBhvr>
                                        <p:cTn id="31" dur="1000"/>
                                        <p:tgtEl>
                                          <p:spTgt spid="28685"/>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0"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anim calcmode="lin" valueType="num">
                                      <p:cBhvr>
                                        <p:cTn id="36" dur="500" fill="hold"/>
                                        <p:tgtEl>
                                          <p:spTgt spid="18"/>
                                        </p:tgtEl>
                                        <p:attrNameLst>
                                          <p:attrName>ppt_w</p:attrName>
                                        </p:attrNameLst>
                                      </p:cBhvr>
                                      <p:tavLst>
                                        <p:tav tm="0">
                                          <p:val>
                                            <p:fltVal val="0"/>
                                          </p:val>
                                        </p:tav>
                                        <p:tav tm="100000">
                                          <p:val>
                                            <p:strVal val="#ppt_w"/>
                                          </p:val>
                                        </p:tav>
                                      </p:tavLst>
                                    </p:anim>
                                    <p:anim calcmode="lin" valueType="num">
                                      <p:cBhvr>
                                        <p:cTn id="37" dur="500" fill="hold"/>
                                        <p:tgtEl>
                                          <p:spTgt spid="18"/>
                                        </p:tgtEl>
                                        <p:attrNameLst>
                                          <p:attrName>ppt_h</p:attrName>
                                        </p:attrNameLst>
                                      </p:cBhvr>
                                      <p:tavLst>
                                        <p:tav tm="0">
                                          <p:val>
                                            <p:fltVal val="0"/>
                                          </p:val>
                                        </p:tav>
                                        <p:tav tm="100000">
                                          <p:val>
                                            <p:strVal val="#ppt_h"/>
                                          </p:val>
                                        </p:tav>
                                      </p:tavLst>
                                    </p:anim>
                                    <p:animEffect transition="in" filter="fade">
                                      <p:cBhvr>
                                        <p:cTn id="3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C:\Users\Ptr. Daniel White\Desktop\Bible pictures\war\Military-Gun-13371.jpg"/>
          <p:cNvPicPr>
            <a:picLocks noChangeAspect="1" noChangeArrowheads="1"/>
          </p:cNvPicPr>
          <p:nvPr/>
        </p:nvPicPr>
        <p:blipFill>
          <a:blip r:embed="rId3" cstate="print">
            <a:lum bright="-10000" contrast="10000"/>
          </a:blip>
          <a:srcRect/>
          <a:stretch>
            <a:fillRect/>
          </a:stretch>
        </p:blipFill>
        <p:spPr bwMode="auto">
          <a:xfrm>
            <a:off x="0" y="381000"/>
            <a:ext cx="9144000" cy="6019800"/>
          </a:xfrm>
          <a:prstGeom prst="rect">
            <a:avLst/>
          </a:prstGeom>
          <a:ln>
            <a:noFill/>
          </a:ln>
          <a:effectLst>
            <a:softEdge rad="112500"/>
          </a:effectLst>
        </p:spPr>
      </p:pic>
      <p:pic>
        <p:nvPicPr>
          <p:cNvPr id="1026" name="Picture 2" descr="C:\Users\Ptr. Daniel White\Pictures\Bens Pix\Church\DSCN2846.JPG"/>
          <p:cNvPicPr>
            <a:picLocks noChangeAspect="1" noChangeArrowheads="1"/>
          </p:cNvPicPr>
          <p:nvPr/>
        </p:nvPicPr>
        <p:blipFill>
          <a:blip r:embed="rId4" cstate="print">
            <a:lum bright="10000"/>
          </a:blip>
          <a:srcRect l="8523" t="11364" r="1136"/>
          <a:stretch>
            <a:fillRect/>
          </a:stretch>
        </p:blipFill>
        <p:spPr bwMode="auto">
          <a:xfrm>
            <a:off x="3810000" y="1828800"/>
            <a:ext cx="2778868" cy="2464279"/>
          </a:xfrm>
          <a:prstGeom prst="ellipse">
            <a:avLst/>
          </a:prstGeom>
          <a:ln>
            <a:noFill/>
          </a:ln>
          <a:effectLst>
            <a:softEdge rad="112500"/>
          </a:effectLst>
        </p:spPr>
      </p:pic>
      <p:sp>
        <p:nvSpPr>
          <p:cNvPr id="3" name="Rectangle 2"/>
          <p:cNvSpPr/>
          <p:nvPr/>
        </p:nvSpPr>
        <p:spPr>
          <a:xfrm>
            <a:off x="152400" y="838200"/>
            <a:ext cx="8839200" cy="5078313"/>
          </a:xfrm>
          <a:prstGeom prst="rect">
            <a:avLst/>
          </a:prstGeom>
        </p:spPr>
        <p:txBody>
          <a:bodyPr wrap="square">
            <a:spAutoFit/>
          </a:bodyPr>
          <a:lstStyle/>
          <a:p>
            <a:pPr algn="ctr"/>
            <a:r>
              <a:rPr lang="en-US" sz="3600" i="1" dirty="0" smtClean="0">
                <a:effectLst>
                  <a:glow rad="101600">
                    <a:schemeClr val="bg1">
                      <a:alpha val="60000"/>
                    </a:schemeClr>
                  </a:glow>
                </a:effectLst>
              </a:rPr>
              <a:t>  “Love not the world, neither the things that are in the world. If any man love the world, the love of the Father is not in him. For all that is in the world, the lust of the flesh, and the lust of the eyes, and the pride of life, is not of the Father, but is of the world. And the world passeth away, and the lust thereof: but he that doeth the will of God abideth for ever.” </a:t>
            </a:r>
          </a:p>
          <a:p>
            <a:pPr algn="ctr"/>
            <a:r>
              <a:rPr lang="en-US" sz="3600" i="1" dirty="0" smtClean="0">
                <a:effectLst>
                  <a:glow rad="101600">
                    <a:schemeClr val="bg1">
                      <a:alpha val="60000"/>
                    </a:schemeClr>
                  </a:glow>
                </a:effectLst>
              </a:rPr>
              <a:t>(I John 2:15-17)</a:t>
            </a:r>
            <a:endParaRPr lang="en-US" sz="36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strVal val="#ppt_w*0.70"/>
                                          </p:val>
                                        </p:tav>
                                        <p:tav tm="100000">
                                          <p:val>
                                            <p:strVal val="#ppt_w"/>
                                          </p:val>
                                        </p:tav>
                                      </p:tavLst>
                                    </p:anim>
                                    <p:anim calcmode="lin" valueType="num">
                                      <p:cBhvr>
                                        <p:cTn id="13" dur="1000" fill="hold"/>
                                        <p:tgtEl>
                                          <p:spTgt spid="3"/>
                                        </p:tgtEl>
                                        <p:attrNameLst>
                                          <p:attrName>ppt_h</p:attrName>
                                        </p:attrNameLst>
                                      </p:cBhvr>
                                      <p:tavLst>
                                        <p:tav tm="0">
                                          <p:val>
                                            <p:strVal val="#ppt_h"/>
                                          </p:val>
                                        </p:tav>
                                        <p:tav tm="100000">
                                          <p:val>
                                            <p:strVal val="#ppt_h"/>
                                          </p:val>
                                        </p:tav>
                                      </p:tavLst>
                                    </p:anim>
                                    <p:animEffect transition="in" filter="fade">
                                      <p:cBhvr>
                                        <p:cTn id="14"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7086600" cy="6629400"/>
          </a:xfrm>
        </p:spPr>
        <p:txBody>
          <a:bodyPr>
            <a:normAutofit/>
          </a:bodyPr>
          <a:lstStyle/>
          <a:p>
            <a:r>
              <a:rPr lang="en-US" sz="4000" i="1" u="sng" dirty="0" smtClean="0"/>
              <a:t>Lust of the flesh </a:t>
            </a:r>
            <a:r>
              <a:rPr lang="en-US" sz="4000" dirty="0" smtClean="0"/>
              <a:t>= </a:t>
            </a:r>
            <a:r>
              <a:rPr lang="en-US" sz="4000" dirty="0" smtClean="0">
                <a:solidFill>
                  <a:srgbClr val="FFC000"/>
                </a:solidFill>
              </a:rPr>
              <a:t>Immorality    </a:t>
            </a:r>
            <a:r>
              <a:rPr lang="en-US" sz="4000" i="1" dirty="0" smtClean="0"/>
              <a:t>(I Tim. 5:1-2, 22; II Tim. 2:22;   Prov. 2, 5-7)</a:t>
            </a:r>
          </a:p>
          <a:p>
            <a:r>
              <a:rPr lang="en-US" sz="4000" i="1" u="sng" dirty="0" smtClean="0"/>
              <a:t>Lust of the eyes </a:t>
            </a:r>
            <a:r>
              <a:rPr lang="en-US" sz="4000" i="1" dirty="0" smtClean="0"/>
              <a:t>= </a:t>
            </a:r>
            <a:r>
              <a:rPr lang="en-US" sz="4000" dirty="0" smtClean="0">
                <a:solidFill>
                  <a:srgbClr val="FFC000"/>
                </a:solidFill>
              </a:rPr>
              <a:t>Temporal values</a:t>
            </a:r>
            <a:r>
              <a:rPr lang="en-US" sz="4000" i="1" dirty="0" smtClean="0">
                <a:solidFill>
                  <a:srgbClr val="FFC000"/>
                </a:solidFill>
              </a:rPr>
              <a:t> </a:t>
            </a:r>
            <a:r>
              <a:rPr lang="en-US" sz="4000" i="1" dirty="0" smtClean="0"/>
              <a:t>(Exod. 20:17; I Tim. 6:10; Heb. 13:5; Col. 3:1-2)</a:t>
            </a:r>
          </a:p>
          <a:p>
            <a:r>
              <a:rPr lang="en-US" sz="4000" i="1" u="sng" dirty="0" smtClean="0"/>
              <a:t>Pride of life </a:t>
            </a:r>
            <a:r>
              <a:rPr lang="en-US" sz="4000" i="1" dirty="0" smtClean="0"/>
              <a:t>= </a:t>
            </a:r>
            <a:r>
              <a:rPr lang="en-US" sz="4000" dirty="0" smtClean="0">
                <a:solidFill>
                  <a:srgbClr val="FFC000"/>
                </a:solidFill>
              </a:rPr>
              <a:t>Bitterness</a:t>
            </a:r>
            <a:r>
              <a:rPr lang="en-US" sz="4000" dirty="0" smtClean="0"/>
              <a:t>             </a:t>
            </a:r>
            <a:r>
              <a:rPr lang="en-US" sz="4000" i="1" dirty="0" smtClean="0"/>
              <a:t>(Prov. 13:10; Heb. 12:15;             I Tim. 2:13-14)</a:t>
            </a:r>
          </a:p>
        </p:txBody>
      </p:sp>
      <p:pic>
        <p:nvPicPr>
          <p:cNvPr id="30722" name="Picture 2" descr="C:\Users\Ptr. Daniel White\Desktop\Bible pictures\Courtship Marriage Family\412939.jpg"/>
          <p:cNvPicPr>
            <a:picLocks noChangeAspect="1" noChangeArrowheads="1"/>
          </p:cNvPicPr>
          <p:nvPr/>
        </p:nvPicPr>
        <p:blipFill>
          <a:blip r:embed="rId3" cstate="print"/>
          <a:srcRect/>
          <a:stretch>
            <a:fillRect/>
          </a:stretch>
        </p:blipFill>
        <p:spPr bwMode="auto">
          <a:xfrm>
            <a:off x="6394824" y="228600"/>
            <a:ext cx="2749176" cy="1981200"/>
          </a:xfrm>
          <a:prstGeom prst="rect">
            <a:avLst/>
          </a:prstGeom>
          <a:ln>
            <a:noFill/>
          </a:ln>
          <a:effectLst>
            <a:softEdge rad="112500"/>
          </a:effectLst>
        </p:spPr>
      </p:pic>
      <p:pic>
        <p:nvPicPr>
          <p:cNvPr id="30723" name="Picture 3" descr="C:\Users\Ptr. Daniel White\Desktop\Bible pictures\riches materal pos. plesures, worldly\greed.bmp"/>
          <p:cNvPicPr>
            <a:picLocks noChangeAspect="1" noChangeArrowheads="1"/>
          </p:cNvPicPr>
          <p:nvPr/>
        </p:nvPicPr>
        <p:blipFill>
          <a:blip r:embed="rId4" cstate="print"/>
          <a:srcRect/>
          <a:stretch>
            <a:fillRect/>
          </a:stretch>
        </p:blipFill>
        <p:spPr bwMode="auto">
          <a:xfrm>
            <a:off x="7239000" y="2362200"/>
            <a:ext cx="1905000" cy="2419350"/>
          </a:xfrm>
          <a:prstGeom prst="rect">
            <a:avLst/>
          </a:prstGeom>
          <a:ln>
            <a:noFill/>
          </a:ln>
          <a:effectLst>
            <a:softEdge rad="112500"/>
          </a:effectLst>
        </p:spPr>
      </p:pic>
      <p:pic>
        <p:nvPicPr>
          <p:cNvPr id="30724" name="Picture 4" descr="C:\Users\Ptr. Daniel White\Desktop\Bible pictures\Courtship Marriage Family\Marriage\arguing.jpg"/>
          <p:cNvPicPr>
            <a:picLocks noChangeAspect="1" noChangeArrowheads="1"/>
          </p:cNvPicPr>
          <p:nvPr/>
        </p:nvPicPr>
        <p:blipFill>
          <a:blip r:embed="rId5" cstate="print"/>
          <a:srcRect/>
          <a:stretch>
            <a:fillRect/>
          </a:stretch>
        </p:blipFill>
        <p:spPr bwMode="auto">
          <a:xfrm>
            <a:off x="5715000" y="4876800"/>
            <a:ext cx="2425700" cy="1820743"/>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0722"/>
                                        </p:tgtEl>
                                        <p:attrNameLst>
                                          <p:attrName>style.visibility</p:attrName>
                                        </p:attrNameLst>
                                      </p:cBhvr>
                                      <p:to>
                                        <p:strVal val="visible"/>
                                      </p:to>
                                    </p:set>
                                    <p:anim to="" calcmode="lin" valueType="num">
                                      <p:cBhvr>
                                        <p:cTn id="7" dur="1" fill="hold"/>
                                        <p:tgtEl>
                                          <p:spTgt spid="3072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0723"/>
                                        </p:tgtEl>
                                        <p:attrNameLst>
                                          <p:attrName>style.visibility</p:attrName>
                                        </p:attrNameLst>
                                      </p:cBhvr>
                                      <p:to>
                                        <p:strVal val="visible"/>
                                      </p:to>
                                    </p:set>
                                    <p:anim to="" calcmode="lin" valueType="num">
                                      <p:cBhvr>
                                        <p:cTn id="17" dur="1" fill="hold"/>
                                        <p:tgtEl>
                                          <p:spTgt spid="3072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0724"/>
                                        </p:tgtEl>
                                        <p:attrNameLst>
                                          <p:attrName>style.visibility</p:attrName>
                                        </p:attrNameLst>
                                      </p:cBhvr>
                                      <p:to>
                                        <p:strVal val="visible"/>
                                      </p:to>
                                    </p:set>
                                    <p:anim to="" calcmode="lin" valueType="num">
                                      <p:cBhvr>
                                        <p:cTn id="27" dur="1" fill="hold"/>
                                        <p:tgtEl>
                                          <p:spTgt spid="3072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5"/>
          <p:cNvPicPr>
            <a:picLocks noChangeAspect="1" noChangeArrowheads="1"/>
          </p:cNvPicPr>
          <p:nvPr/>
        </p:nvPicPr>
        <p:blipFill>
          <a:blip r:embed="rId3" cstate="print">
            <a:grayscl/>
          </a:blip>
          <a:srcRect r="198" b="38202"/>
          <a:stretch>
            <a:fillRect/>
          </a:stretch>
        </p:blipFill>
        <p:spPr bwMode="auto">
          <a:xfrm>
            <a:off x="0" y="4962072"/>
            <a:ext cx="9144000" cy="1895928"/>
          </a:xfrm>
          <a:prstGeom prst="rect">
            <a:avLst/>
          </a:prstGeom>
          <a:ln>
            <a:noFill/>
          </a:ln>
          <a:effectLst>
            <a:softEdge rad="112500"/>
          </a:effectLst>
        </p:spPr>
      </p:pic>
      <p:pic>
        <p:nvPicPr>
          <p:cNvPr id="32773" name="Picture 5"/>
          <p:cNvPicPr>
            <a:picLocks noChangeAspect="1" noChangeArrowheads="1"/>
          </p:cNvPicPr>
          <p:nvPr/>
        </p:nvPicPr>
        <p:blipFill>
          <a:blip r:embed="rId3" cstate="print">
            <a:grayscl/>
          </a:blip>
          <a:srcRect r="198" b="38202"/>
          <a:stretch>
            <a:fillRect/>
          </a:stretch>
        </p:blipFill>
        <p:spPr bwMode="auto">
          <a:xfrm>
            <a:off x="0" y="4038600"/>
            <a:ext cx="9144000" cy="2048328"/>
          </a:xfrm>
          <a:prstGeom prst="rect">
            <a:avLst/>
          </a:prstGeom>
          <a:ln>
            <a:noFill/>
          </a:ln>
          <a:effectLst>
            <a:softEdge rad="112500"/>
          </a:effectLst>
        </p:spPr>
      </p:pic>
      <p:pic>
        <p:nvPicPr>
          <p:cNvPr id="3079" name="Picture 7"/>
          <p:cNvPicPr>
            <a:picLocks noChangeAspect="1" noChangeArrowheads="1"/>
          </p:cNvPicPr>
          <p:nvPr/>
        </p:nvPicPr>
        <p:blipFill>
          <a:blip r:embed="rId4" cstate="print"/>
          <a:srcRect t="68644" r="-6866"/>
          <a:stretch>
            <a:fillRect/>
          </a:stretch>
        </p:blipFill>
        <p:spPr bwMode="auto">
          <a:xfrm>
            <a:off x="3276600" y="3276600"/>
            <a:ext cx="3200400" cy="838200"/>
          </a:xfrm>
          <a:prstGeom prst="rect">
            <a:avLst/>
          </a:prstGeom>
          <a:noFill/>
          <a:ln w="9525">
            <a:noFill/>
            <a:miter lim="800000"/>
            <a:headEnd/>
            <a:tailEnd/>
          </a:ln>
        </p:spPr>
      </p:pic>
      <p:pic>
        <p:nvPicPr>
          <p:cNvPr id="2" name="Picture 2"/>
          <p:cNvPicPr>
            <a:picLocks noChangeAspect="1" noChangeArrowheads="1"/>
          </p:cNvPicPr>
          <p:nvPr/>
        </p:nvPicPr>
        <p:blipFill>
          <a:blip r:embed="rId5" cstate="print"/>
          <a:srcRect/>
          <a:stretch>
            <a:fillRect/>
          </a:stretch>
        </p:blipFill>
        <p:spPr bwMode="auto">
          <a:xfrm>
            <a:off x="3352800" y="914400"/>
            <a:ext cx="2680296" cy="2460759"/>
          </a:xfrm>
          <a:prstGeom prst="rect">
            <a:avLst/>
          </a:prstGeom>
          <a:noFill/>
          <a:ln w="9525">
            <a:noFill/>
            <a:miter lim="800000"/>
            <a:headEnd/>
            <a:tailEnd/>
          </a:ln>
        </p:spPr>
      </p:pic>
      <p:sp>
        <p:nvSpPr>
          <p:cNvPr id="3074" name="Rectangle 2"/>
          <p:cNvSpPr>
            <a:spLocks noChangeArrowheads="1"/>
          </p:cNvSpPr>
          <p:nvPr/>
        </p:nvSpPr>
        <p:spPr bwMode="auto">
          <a:xfrm>
            <a:off x="6096000" y="1671820"/>
            <a:ext cx="24384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Ground</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Surrendered</a:t>
            </a:r>
          </a:p>
          <a:p>
            <a:pPr marL="0" marR="0" lvl="0" indent="0" algn="ctr" defTabSz="914400" rtl="0" eaLnBrk="0" fontAlgn="base" latinLnBrk="0" hangingPunct="0">
              <a:lnSpc>
                <a:spcPct val="100000"/>
              </a:lnSpc>
              <a:spcBef>
                <a:spcPct val="0"/>
              </a:spcBef>
              <a:spcAft>
                <a:spcPct val="0"/>
              </a:spcAft>
              <a:buClrTx/>
              <a:buSzTx/>
              <a:buFontTx/>
              <a:buNone/>
              <a:tabLst/>
            </a:pPr>
            <a:r>
              <a:rPr lang="en-US" sz="2400" i="1" dirty="0" smtClean="0">
                <a:latin typeface="Times New Roman" pitchFamily="18" charset="0"/>
                <a:cs typeface="Arial" pitchFamily="34" charset="0"/>
              </a:rPr>
              <a:t>(Eph. 4:26-27)</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3073" name="Rectangle 1"/>
          <p:cNvSpPr>
            <a:spLocks noChangeArrowheads="1"/>
          </p:cNvSpPr>
          <p:nvPr/>
        </p:nvSpPr>
        <p:spPr bwMode="auto">
          <a:xfrm>
            <a:off x="914400" y="803088"/>
            <a:ext cx="2667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Stronghold</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“False Ideas”</a:t>
            </a:r>
          </a:p>
          <a:p>
            <a:pPr marL="0" marR="0" lvl="0" indent="0" algn="ctr" defTabSz="914400" rtl="0" eaLnBrk="0" fontAlgn="base" latinLnBrk="0" hangingPunct="0">
              <a:lnSpc>
                <a:spcPct val="100000"/>
              </a:lnSpc>
              <a:spcBef>
                <a:spcPct val="0"/>
              </a:spcBef>
              <a:spcAft>
                <a:spcPct val="0"/>
              </a:spcAft>
              <a:buClrTx/>
              <a:buSzTx/>
              <a:buFontTx/>
              <a:buNone/>
              <a:tabLst/>
            </a:pPr>
            <a:r>
              <a:rPr lang="en-US" sz="2400" i="1" dirty="0" smtClean="0">
                <a:latin typeface="Times New Roman" pitchFamily="18" charset="0"/>
                <a:cs typeface="Arial" pitchFamily="34" charset="0"/>
              </a:rPr>
              <a:t>(II Cor. 10:3-6)</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Down Arrow 9"/>
          <p:cNvSpPr/>
          <p:nvPr/>
        </p:nvSpPr>
        <p:spPr>
          <a:xfrm rot="3600786">
            <a:off x="6607128" y="2668681"/>
            <a:ext cx="382723" cy="867498"/>
          </a:xfrm>
          <a:prstGeom prst="downArrow">
            <a:avLst/>
          </a:prstGeom>
          <a:solidFill>
            <a:srgbClr val="FFFF00"/>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1" name="Down Arrow 10"/>
          <p:cNvSpPr/>
          <p:nvPr/>
        </p:nvSpPr>
        <p:spPr>
          <a:xfrm rot="19294682">
            <a:off x="2417645" y="2059771"/>
            <a:ext cx="380859" cy="877017"/>
          </a:xfrm>
          <a:prstGeom prst="down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769" name="Rectangle 1"/>
          <p:cNvSpPr>
            <a:spLocks noChangeArrowheads="1"/>
          </p:cNvSpPr>
          <p:nvPr/>
        </p:nvSpPr>
        <p:spPr bwMode="auto">
          <a:xfrm>
            <a:off x="3886199" y="20851"/>
            <a:ext cx="1676401"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Principality</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(Eph.6:12)</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2772" name="Picture 4" descr="C:\Users\Ptr. Daniel White\Desktop\Bible pictures\Satan-Devil and demons\cgberial_2.jpg"/>
          <p:cNvPicPr>
            <a:picLocks noChangeAspect="1" noChangeArrowheads="1"/>
          </p:cNvPicPr>
          <p:nvPr/>
        </p:nvPicPr>
        <p:blipFill>
          <a:blip r:embed="rId6" cstate="print"/>
          <a:srcRect/>
          <a:stretch>
            <a:fillRect/>
          </a:stretch>
        </p:blipFill>
        <p:spPr bwMode="auto">
          <a:xfrm>
            <a:off x="7239000" y="5334000"/>
            <a:ext cx="1676400" cy="1676400"/>
          </a:xfrm>
          <a:prstGeom prst="ellipse">
            <a:avLst/>
          </a:prstGeom>
          <a:ln>
            <a:noFill/>
          </a:ln>
          <a:effectLst>
            <a:softEdge rad="112500"/>
          </a:effectLst>
        </p:spPr>
      </p:pic>
      <p:sp>
        <p:nvSpPr>
          <p:cNvPr id="17" name="Rectangle 3"/>
          <p:cNvSpPr>
            <a:spLocks noChangeArrowheads="1"/>
          </p:cNvSpPr>
          <p:nvPr/>
        </p:nvSpPr>
        <p:spPr bwMode="auto">
          <a:xfrm>
            <a:off x="838200" y="3306126"/>
            <a:ext cx="25908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Immorality</a:t>
            </a:r>
            <a:endParaRPr kumimoji="0" lang="en-US" sz="1800" b="1"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18" name="Rectangle 4"/>
          <p:cNvSpPr>
            <a:spLocks noChangeArrowheads="1"/>
          </p:cNvSpPr>
          <p:nvPr/>
        </p:nvSpPr>
        <p:spPr bwMode="auto">
          <a:xfrm>
            <a:off x="533400" y="3492322"/>
            <a:ext cx="86106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Temporal Values</a:t>
            </a:r>
            <a:endParaRPr kumimoji="0" lang="en-US" sz="1800" b="1"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19" name="Rectangle 5"/>
          <p:cNvSpPr>
            <a:spLocks noChangeArrowheads="1"/>
          </p:cNvSpPr>
          <p:nvPr/>
        </p:nvSpPr>
        <p:spPr bwMode="auto">
          <a:xfrm>
            <a:off x="6019800" y="3320906"/>
            <a:ext cx="28194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Bitterness</a:t>
            </a:r>
            <a:endParaRPr kumimoji="0" lang="en-US" sz="1800" b="1"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32774" name="Rectangle 6"/>
          <p:cNvSpPr>
            <a:spLocks noChangeArrowheads="1"/>
          </p:cNvSpPr>
          <p:nvPr/>
        </p:nvSpPr>
        <p:spPr bwMode="auto">
          <a:xfrm>
            <a:off x="304800" y="4328796"/>
            <a:ext cx="1524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u="none" strike="noStrike" cap="none" normalizeH="0" baseline="0" dirty="0" smtClean="0">
                <a:ln>
                  <a:noFill/>
                </a:ln>
                <a:solidFill>
                  <a:schemeClr val="bg1"/>
                </a:solidFill>
                <a:effectLst/>
                <a:latin typeface="Times New Roman" pitchFamily="18" charset="0"/>
                <a:ea typeface="Times New Roman" pitchFamily="18" charset="0"/>
                <a:cs typeface="Arial" pitchFamily="34" charset="0"/>
              </a:rPr>
              <a:t>Anger</a:t>
            </a:r>
            <a:endParaRPr kumimoji="0" lang="en-US" sz="2800" b="1" u="none" strike="noStrike" cap="none" normalizeH="0" baseline="0" dirty="0" smtClean="0">
              <a:ln>
                <a:noFill/>
              </a:ln>
              <a:solidFill>
                <a:schemeClr val="bg1"/>
              </a:solidFill>
              <a:effectLst/>
              <a:latin typeface="Arial" pitchFamily="34" charset="0"/>
              <a:cs typeface="Arial" pitchFamily="34" charset="0"/>
            </a:endParaRPr>
          </a:p>
        </p:txBody>
      </p:sp>
      <p:sp>
        <p:nvSpPr>
          <p:cNvPr id="32775" name="Rectangle 7"/>
          <p:cNvSpPr>
            <a:spLocks noChangeArrowheads="1"/>
          </p:cNvSpPr>
          <p:nvPr/>
        </p:nvSpPr>
        <p:spPr bwMode="auto">
          <a:xfrm>
            <a:off x="228600" y="5076825"/>
            <a:ext cx="22098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u="none" strike="noStrike" cap="none" normalizeH="0" baseline="0" dirty="0" smtClean="0">
                <a:ln>
                  <a:noFill/>
                </a:ln>
                <a:solidFill>
                  <a:schemeClr val="bg1"/>
                </a:solidFill>
                <a:effectLst/>
                <a:latin typeface="Times New Roman" pitchFamily="18" charset="0"/>
                <a:ea typeface="Times New Roman" pitchFamily="18" charset="0"/>
                <a:cs typeface="Arial" pitchFamily="34" charset="0"/>
              </a:rPr>
              <a:t>Rebellion</a:t>
            </a:r>
            <a:endParaRPr kumimoji="0" lang="en-US" sz="2800" b="1" u="none" strike="noStrike" cap="none" normalizeH="0" baseline="0" dirty="0" smtClean="0">
              <a:ln>
                <a:noFill/>
              </a:ln>
              <a:solidFill>
                <a:schemeClr val="bg1"/>
              </a:solidFill>
              <a:effectLst/>
              <a:latin typeface="Arial" pitchFamily="34" charset="0"/>
              <a:cs typeface="Arial" pitchFamily="34" charset="0"/>
            </a:endParaRPr>
          </a:p>
        </p:txBody>
      </p:sp>
      <p:sp>
        <p:nvSpPr>
          <p:cNvPr id="32776" name="Rectangle 8"/>
          <p:cNvSpPr>
            <a:spLocks noChangeArrowheads="1"/>
          </p:cNvSpPr>
          <p:nvPr/>
        </p:nvSpPr>
        <p:spPr bwMode="auto">
          <a:xfrm>
            <a:off x="7620000" y="5038881"/>
            <a:ext cx="1524000" cy="4924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600" b="1" u="none" strike="noStrike" cap="none" normalizeH="0" baseline="0" dirty="0" smtClean="0">
                <a:ln>
                  <a:noFill/>
                </a:ln>
                <a:solidFill>
                  <a:schemeClr val="bg1"/>
                </a:solidFill>
                <a:effectLst/>
                <a:latin typeface="Times New Roman" pitchFamily="18" charset="0"/>
                <a:ea typeface="Times New Roman" pitchFamily="18" charset="0"/>
                <a:cs typeface="Arial" pitchFamily="34" charset="0"/>
              </a:rPr>
              <a:t>Stealing</a:t>
            </a:r>
            <a:endParaRPr kumimoji="0" lang="en-US" sz="2600" b="1" u="none" strike="noStrike" cap="none" normalizeH="0" baseline="0" dirty="0" smtClean="0">
              <a:ln>
                <a:noFill/>
              </a:ln>
              <a:solidFill>
                <a:schemeClr val="bg1"/>
              </a:solidFill>
              <a:effectLst/>
              <a:latin typeface="Arial" pitchFamily="34" charset="0"/>
              <a:cs typeface="Arial" pitchFamily="34" charset="0"/>
            </a:endParaRPr>
          </a:p>
        </p:txBody>
      </p:sp>
      <p:sp>
        <p:nvSpPr>
          <p:cNvPr id="32777" name="Rectangle 9"/>
          <p:cNvSpPr>
            <a:spLocks noChangeArrowheads="1"/>
          </p:cNvSpPr>
          <p:nvPr/>
        </p:nvSpPr>
        <p:spPr bwMode="auto">
          <a:xfrm>
            <a:off x="7239000" y="4305456"/>
            <a:ext cx="1905000" cy="4924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600" b="1" u="none" strike="noStrike" cap="none" normalizeH="0" baseline="0" dirty="0" smtClean="0">
                <a:ln>
                  <a:noFill/>
                </a:ln>
                <a:solidFill>
                  <a:schemeClr val="bg1"/>
                </a:solidFill>
                <a:effectLst/>
                <a:latin typeface="Times New Roman" pitchFamily="18" charset="0"/>
                <a:ea typeface="Times New Roman" pitchFamily="18" charset="0"/>
                <a:cs typeface="Arial" pitchFamily="34" charset="0"/>
              </a:rPr>
              <a:t>Lying</a:t>
            </a:r>
            <a:endParaRPr kumimoji="0" lang="en-US" sz="2600" b="1" u="none" strike="noStrike" cap="none" normalizeH="0" baseline="0" dirty="0" smtClean="0">
              <a:ln>
                <a:noFill/>
              </a:ln>
              <a:solidFill>
                <a:schemeClr val="bg1"/>
              </a:solidFill>
              <a:effectLst/>
              <a:latin typeface="Arial" pitchFamily="34" charset="0"/>
              <a:cs typeface="Arial" pitchFamily="34" charset="0"/>
            </a:endParaRPr>
          </a:p>
        </p:txBody>
      </p:sp>
      <p:sp>
        <p:nvSpPr>
          <p:cNvPr id="32778" name="Rectangle 10"/>
          <p:cNvSpPr>
            <a:spLocks noChangeArrowheads="1"/>
          </p:cNvSpPr>
          <p:nvPr/>
        </p:nvSpPr>
        <p:spPr bwMode="auto">
          <a:xfrm>
            <a:off x="1600200" y="4003835"/>
            <a:ext cx="14478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u="none" strike="noStrike" cap="none" normalizeH="0" baseline="0" dirty="0" smtClean="0">
                <a:ln>
                  <a:noFill/>
                </a:ln>
                <a:solidFill>
                  <a:schemeClr val="bg1"/>
                </a:solidFill>
                <a:effectLst/>
                <a:latin typeface="Times New Roman" pitchFamily="18" charset="0"/>
                <a:ea typeface="Times New Roman" pitchFamily="18" charset="0"/>
                <a:cs typeface="Arial" pitchFamily="34" charset="0"/>
              </a:rPr>
              <a:t>Strife</a:t>
            </a:r>
            <a:endParaRPr kumimoji="0" lang="en-US" sz="1800" b="1" u="none" strike="noStrike" cap="none" normalizeH="0" baseline="0" dirty="0" smtClean="0">
              <a:ln>
                <a:noFill/>
              </a:ln>
              <a:solidFill>
                <a:schemeClr val="bg1"/>
              </a:solidFill>
              <a:effectLst/>
              <a:latin typeface="Arial" pitchFamily="34" charset="0"/>
              <a:cs typeface="Arial" pitchFamily="34" charset="0"/>
            </a:endParaRPr>
          </a:p>
        </p:txBody>
      </p:sp>
      <p:sp>
        <p:nvSpPr>
          <p:cNvPr id="32779" name="Rectangle 11"/>
          <p:cNvSpPr>
            <a:spLocks noChangeArrowheads="1"/>
          </p:cNvSpPr>
          <p:nvPr/>
        </p:nvSpPr>
        <p:spPr bwMode="auto">
          <a:xfrm>
            <a:off x="5410200" y="5071117"/>
            <a:ext cx="16002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u="none" strike="noStrike" cap="none" normalizeH="0" baseline="0" dirty="0" smtClean="0">
                <a:ln>
                  <a:noFill/>
                </a:ln>
                <a:solidFill>
                  <a:schemeClr val="bg1"/>
                </a:solidFill>
                <a:effectLst/>
                <a:latin typeface="Times New Roman" pitchFamily="18" charset="0"/>
                <a:ea typeface="Times New Roman" pitchFamily="18" charset="0"/>
                <a:cs typeface="Arial" pitchFamily="34" charset="0"/>
              </a:rPr>
              <a:t>Lust</a:t>
            </a:r>
            <a:endParaRPr kumimoji="0" lang="en-US" sz="1800" b="1" u="none" strike="noStrike" cap="none" normalizeH="0" baseline="0" dirty="0" smtClean="0">
              <a:ln>
                <a:noFill/>
              </a:ln>
              <a:solidFill>
                <a:schemeClr val="bg1"/>
              </a:solidFill>
              <a:effectLst/>
              <a:latin typeface="Arial" pitchFamily="34" charset="0"/>
              <a:cs typeface="Arial" pitchFamily="34" charset="0"/>
            </a:endParaRPr>
          </a:p>
        </p:txBody>
      </p:sp>
      <p:sp>
        <p:nvSpPr>
          <p:cNvPr id="32780" name="Rectangle 12"/>
          <p:cNvSpPr>
            <a:spLocks noChangeArrowheads="1"/>
          </p:cNvSpPr>
          <p:nvPr/>
        </p:nvSpPr>
        <p:spPr bwMode="auto">
          <a:xfrm>
            <a:off x="4800600" y="4218370"/>
            <a:ext cx="18288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u="none" strike="noStrike" cap="none" normalizeH="0" baseline="0" dirty="0" smtClean="0">
                <a:ln>
                  <a:noFill/>
                </a:ln>
                <a:solidFill>
                  <a:schemeClr val="bg1"/>
                </a:solidFill>
                <a:effectLst/>
                <a:latin typeface="Times New Roman" pitchFamily="18" charset="0"/>
                <a:ea typeface="Times New Roman" pitchFamily="18" charset="0"/>
                <a:cs typeface="Arial" pitchFamily="34" charset="0"/>
              </a:rPr>
              <a:t> </a:t>
            </a:r>
            <a:endParaRPr kumimoji="0" lang="en-US" sz="800" b="1" u="none" strike="noStrike" cap="none" normalizeH="0" baseline="0" dirty="0" smtClean="0">
              <a:ln>
                <a:noFill/>
              </a:ln>
              <a:solidFill>
                <a:schemeClr val="bg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800" b="1" u="none" strike="noStrike" cap="none" normalizeH="0" baseline="0" dirty="0" smtClean="0">
                <a:ln>
                  <a:noFill/>
                </a:ln>
                <a:solidFill>
                  <a:schemeClr val="bg1"/>
                </a:solidFill>
                <a:effectLst/>
                <a:latin typeface="Times New Roman" pitchFamily="18" charset="0"/>
                <a:ea typeface="Times New Roman" pitchFamily="18" charset="0"/>
                <a:cs typeface="Arial" pitchFamily="34" charset="0"/>
              </a:rPr>
              <a:t> Friends</a:t>
            </a:r>
            <a:endParaRPr kumimoji="0" lang="en-US" sz="1800" b="1" u="none" strike="noStrike" cap="none" normalizeH="0" baseline="0" dirty="0" smtClean="0">
              <a:ln>
                <a:noFill/>
              </a:ln>
              <a:solidFill>
                <a:schemeClr val="bg1"/>
              </a:solidFill>
              <a:effectLst/>
              <a:latin typeface="Arial" pitchFamily="34" charset="0"/>
              <a:cs typeface="Arial" pitchFamily="34" charset="0"/>
            </a:endParaRPr>
          </a:p>
        </p:txBody>
      </p:sp>
      <p:sp>
        <p:nvSpPr>
          <p:cNvPr id="27" name="Rectangle 26"/>
          <p:cNvSpPr/>
          <p:nvPr/>
        </p:nvSpPr>
        <p:spPr>
          <a:xfrm>
            <a:off x="2667000" y="4267200"/>
            <a:ext cx="1143001" cy="523220"/>
          </a:xfrm>
          <a:prstGeom prst="rect">
            <a:avLst/>
          </a:prstGeom>
        </p:spPr>
        <p:txBody>
          <a:bodyPr wrap="square">
            <a:spAutoFit/>
          </a:bodyPr>
          <a:lstStyle/>
          <a:p>
            <a:r>
              <a:rPr lang="en-US" sz="2800" b="1" dirty="0" smtClean="0">
                <a:solidFill>
                  <a:schemeClr val="bg1"/>
                </a:solidFill>
                <a:latin typeface="Times New Roman" pitchFamily="18" charset="0"/>
                <a:cs typeface="Times New Roman" pitchFamily="18" charset="0"/>
              </a:rPr>
              <a:t>Dress</a:t>
            </a:r>
            <a:endParaRPr lang="en-US" sz="2800" b="1" dirty="0">
              <a:solidFill>
                <a:schemeClr val="bg1"/>
              </a:solidFill>
              <a:latin typeface="Times New Roman" pitchFamily="18" charset="0"/>
              <a:cs typeface="Times New Roman" pitchFamily="18" charset="0"/>
            </a:endParaRPr>
          </a:p>
        </p:txBody>
      </p:sp>
      <p:sp>
        <p:nvSpPr>
          <p:cNvPr id="28" name="Rectangle 27"/>
          <p:cNvSpPr/>
          <p:nvPr/>
        </p:nvSpPr>
        <p:spPr>
          <a:xfrm>
            <a:off x="3581400" y="3962400"/>
            <a:ext cx="1386703" cy="523220"/>
          </a:xfrm>
          <a:prstGeom prst="rect">
            <a:avLst/>
          </a:prstGeom>
        </p:spPr>
        <p:txBody>
          <a:bodyPr wrap="square">
            <a:spAutoFit/>
          </a:bodyPr>
          <a:lstStyle/>
          <a:p>
            <a:r>
              <a:rPr lang="en-US" sz="2800" b="1" dirty="0">
                <a:solidFill>
                  <a:schemeClr val="bg1"/>
                </a:solidFill>
                <a:latin typeface="Times New Roman" pitchFamily="18" charset="0"/>
                <a:cs typeface="Times New Roman" pitchFamily="18" charset="0"/>
              </a:rPr>
              <a:t> Music</a:t>
            </a:r>
          </a:p>
        </p:txBody>
      </p:sp>
      <p:sp>
        <p:nvSpPr>
          <p:cNvPr id="32781" name="Rectangle 13"/>
          <p:cNvSpPr>
            <a:spLocks noChangeArrowheads="1"/>
          </p:cNvSpPr>
          <p:nvPr/>
        </p:nvSpPr>
        <p:spPr bwMode="auto">
          <a:xfrm>
            <a:off x="2895600" y="4668004"/>
            <a:ext cx="2438400" cy="4924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600" b="1" u="none" strike="noStrike" cap="none" normalizeH="0" baseline="0" dirty="0" smtClean="0">
                <a:ln>
                  <a:noFill/>
                </a:ln>
                <a:solidFill>
                  <a:schemeClr val="bg1"/>
                </a:solidFill>
                <a:effectLst/>
                <a:latin typeface="Times New Roman" pitchFamily="18" charset="0"/>
                <a:ea typeface="Times New Roman" pitchFamily="18" charset="0"/>
                <a:cs typeface="Arial" pitchFamily="34" charset="0"/>
              </a:rPr>
              <a:t>Worry</a:t>
            </a:r>
            <a:endParaRPr kumimoji="0" lang="en-US" sz="2600" b="1" u="none" strike="noStrike" cap="none" normalizeH="0" baseline="0" dirty="0" smtClean="0">
              <a:ln>
                <a:noFill/>
              </a:ln>
              <a:solidFill>
                <a:schemeClr val="bg1"/>
              </a:solidFill>
              <a:effectLst/>
              <a:latin typeface="Arial" pitchFamily="34" charset="0"/>
              <a:cs typeface="Arial" pitchFamily="34" charset="0"/>
            </a:endParaRPr>
          </a:p>
        </p:txBody>
      </p:sp>
      <p:sp>
        <p:nvSpPr>
          <p:cNvPr id="32782" name="Rectangle 14"/>
          <p:cNvSpPr>
            <a:spLocks noChangeArrowheads="1"/>
          </p:cNvSpPr>
          <p:nvPr/>
        </p:nvSpPr>
        <p:spPr bwMode="auto">
          <a:xfrm>
            <a:off x="228600" y="5065873"/>
            <a:ext cx="55626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u="none" strike="noStrike" cap="none" normalizeH="0" baseline="0" dirty="0" smtClean="0">
                <a:ln>
                  <a:noFill/>
                </a:ln>
                <a:solidFill>
                  <a:schemeClr val="bg1"/>
                </a:solidFill>
                <a:effectLst/>
                <a:latin typeface="Times New Roman" pitchFamily="18" charset="0"/>
                <a:ea typeface="Times New Roman" pitchFamily="18" charset="0"/>
                <a:cs typeface="Arial" pitchFamily="34" charset="0"/>
              </a:rPr>
              <a:t>Fear</a:t>
            </a:r>
            <a:endParaRPr kumimoji="0" lang="en-US" sz="1800" b="1" u="none" strike="noStrike" cap="none" normalizeH="0" baseline="0" dirty="0" smtClean="0">
              <a:ln>
                <a:noFill/>
              </a:ln>
              <a:solidFill>
                <a:schemeClr val="bg1"/>
              </a:solidFill>
              <a:effectLst/>
              <a:latin typeface="Arial" pitchFamily="34" charset="0"/>
              <a:cs typeface="Arial" pitchFamily="34" charset="0"/>
            </a:endParaRPr>
          </a:p>
        </p:txBody>
      </p:sp>
      <p:sp>
        <p:nvSpPr>
          <p:cNvPr id="32783" name="Rectangle 15"/>
          <p:cNvSpPr>
            <a:spLocks noChangeArrowheads="1"/>
          </p:cNvSpPr>
          <p:nvPr/>
        </p:nvSpPr>
        <p:spPr bwMode="auto">
          <a:xfrm>
            <a:off x="762000" y="4627723"/>
            <a:ext cx="33528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u="none" strike="noStrike" cap="none" normalizeH="0" baseline="0" dirty="0" smtClean="0">
                <a:ln>
                  <a:noFill/>
                </a:ln>
                <a:solidFill>
                  <a:schemeClr val="bg1"/>
                </a:solidFill>
                <a:effectLst/>
                <a:latin typeface="Times New Roman" pitchFamily="18" charset="0"/>
                <a:ea typeface="Times New Roman" pitchFamily="18" charset="0"/>
                <a:cs typeface="Arial" pitchFamily="34" charset="0"/>
              </a:rPr>
              <a:t>Depression</a:t>
            </a:r>
            <a:endParaRPr kumimoji="0" lang="en-US" sz="1800" b="1" u="none" strike="noStrike" cap="none" normalizeH="0" baseline="0" dirty="0" smtClean="0">
              <a:ln>
                <a:noFill/>
              </a:ln>
              <a:solidFill>
                <a:schemeClr val="bg1"/>
              </a:solidFill>
              <a:effectLst/>
              <a:latin typeface="Arial" pitchFamily="34" charset="0"/>
              <a:cs typeface="Arial" pitchFamily="34" charset="0"/>
            </a:endParaRPr>
          </a:p>
        </p:txBody>
      </p:sp>
      <p:sp>
        <p:nvSpPr>
          <p:cNvPr id="32784" name="Rectangle 16"/>
          <p:cNvSpPr>
            <a:spLocks noChangeArrowheads="1"/>
          </p:cNvSpPr>
          <p:nvPr/>
        </p:nvSpPr>
        <p:spPr bwMode="auto">
          <a:xfrm>
            <a:off x="4419600" y="3958471"/>
            <a:ext cx="4191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u="none" strike="noStrike" cap="none" normalizeH="0" baseline="0" dirty="0" smtClean="0">
                <a:ln>
                  <a:noFill/>
                </a:ln>
                <a:solidFill>
                  <a:schemeClr val="bg1"/>
                </a:solidFill>
                <a:effectLst/>
                <a:latin typeface="Times New Roman" pitchFamily="18" charset="0"/>
                <a:ea typeface="Times New Roman" pitchFamily="18" charset="0"/>
                <a:cs typeface="Arial" pitchFamily="34" charset="0"/>
              </a:rPr>
              <a:t>Discontent</a:t>
            </a:r>
            <a:endParaRPr kumimoji="0" lang="en-US" sz="1800" b="1" u="none" strike="noStrike" cap="none" normalizeH="0" baseline="0" dirty="0" smtClean="0">
              <a:ln>
                <a:noFill/>
              </a:ln>
              <a:solidFill>
                <a:schemeClr val="bg1"/>
              </a:solidFill>
              <a:effectLst/>
              <a:latin typeface="Arial" pitchFamily="34" charset="0"/>
              <a:cs typeface="Arial" pitchFamily="34" charset="0"/>
            </a:endParaRPr>
          </a:p>
        </p:txBody>
      </p:sp>
      <p:sp>
        <p:nvSpPr>
          <p:cNvPr id="32785" name="Rectangle 17"/>
          <p:cNvSpPr>
            <a:spLocks noChangeArrowheads="1"/>
          </p:cNvSpPr>
          <p:nvPr/>
        </p:nvSpPr>
        <p:spPr bwMode="auto">
          <a:xfrm>
            <a:off x="0" y="5036835"/>
            <a:ext cx="9144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u="none" strike="noStrike" cap="none" normalizeH="0" baseline="0" dirty="0" smtClean="0">
                <a:ln>
                  <a:noFill/>
                </a:ln>
                <a:solidFill>
                  <a:schemeClr val="bg1"/>
                </a:solidFill>
                <a:effectLst/>
                <a:latin typeface="Times New Roman" pitchFamily="18" charset="0"/>
                <a:ea typeface="Times New Roman" pitchFamily="18" charset="0"/>
                <a:cs typeface="Arial" pitchFamily="34" charset="0"/>
              </a:rPr>
              <a:t>Jealousy</a:t>
            </a:r>
            <a:endParaRPr kumimoji="0" lang="en-US" sz="1800" b="1" u="none" strike="noStrike" cap="none" normalizeH="0" baseline="0" dirty="0" smtClean="0">
              <a:ln>
                <a:noFill/>
              </a:ln>
              <a:solidFill>
                <a:schemeClr val="bg1"/>
              </a:solidFill>
              <a:effectLst/>
              <a:latin typeface="Arial" pitchFamily="34" charset="0"/>
              <a:cs typeface="Arial" pitchFamily="34" charset="0"/>
            </a:endParaRPr>
          </a:p>
        </p:txBody>
      </p:sp>
      <p:sp>
        <p:nvSpPr>
          <p:cNvPr id="32786" name="Rectangle 18"/>
          <p:cNvSpPr>
            <a:spLocks noChangeArrowheads="1"/>
          </p:cNvSpPr>
          <p:nvPr/>
        </p:nvSpPr>
        <p:spPr bwMode="auto">
          <a:xfrm>
            <a:off x="2438400" y="4303306"/>
            <a:ext cx="6019800" cy="4924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600" b="1" u="none" strike="noStrike" cap="none" normalizeH="0" baseline="0" dirty="0" smtClean="0">
                <a:ln>
                  <a:noFill/>
                </a:ln>
                <a:solidFill>
                  <a:schemeClr val="bg1"/>
                </a:solidFill>
                <a:effectLst/>
                <a:latin typeface="Times New Roman" pitchFamily="18" charset="0"/>
                <a:ea typeface="Times New Roman" pitchFamily="18" charset="0"/>
                <a:cs typeface="Arial" pitchFamily="34" charset="0"/>
              </a:rPr>
              <a:t>Judging</a:t>
            </a:r>
            <a:endParaRPr kumimoji="0" lang="en-US" sz="2600" b="1" u="none" strike="noStrike" cap="none" normalizeH="0" baseline="0" dirty="0" smtClean="0">
              <a:ln>
                <a:noFill/>
              </a:ln>
              <a:solidFill>
                <a:schemeClr val="bg1"/>
              </a:solidFill>
              <a:effectLst/>
              <a:latin typeface="Arial" pitchFamily="34" charset="0"/>
              <a:cs typeface="Arial" pitchFamily="34" charset="0"/>
            </a:endParaRPr>
          </a:p>
        </p:txBody>
      </p:sp>
      <p:sp>
        <p:nvSpPr>
          <p:cNvPr id="32787" name="Rectangle 19"/>
          <p:cNvSpPr>
            <a:spLocks noChangeArrowheads="1"/>
          </p:cNvSpPr>
          <p:nvPr/>
        </p:nvSpPr>
        <p:spPr bwMode="auto">
          <a:xfrm>
            <a:off x="5486400" y="5057931"/>
            <a:ext cx="3505200" cy="4924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600" b="1" u="none" strike="noStrike" cap="none" normalizeH="0" baseline="0" dirty="0" smtClean="0">
                <a:ln>
                  <a:noFill/>
                </a:ln>
                <a:solidFill>
                  <a:schemeClr val="bg1"/>
                </a:solidFill>
                <a:effectLst/>
                <a:latin typeface="Times New Roman" pitchFamily="18" charset="0"/>
                <a:ea typeface="Times New Roman" pitchFamily="18" charset="0"/>
                <a:cs typeface="Arial" pitchFamily="34" charset="0"/>
              </a:rPr>
              <a:t>Hurt</a:t>
            </a:r>
            <a:endParaRPr kumimoji="0" lang="en-US" sz="2600" b="1" u="none" strike="noStrike" cap="none" normalizeH="0" baseline="0" dirty="0" smtClean="0">
              <a:ln>
                <a:noFill/>
              </a:ln>
              <a:solidFill>
                <a:schemeClr val="bg1"/>
              </a:solidFill>
              <a:effectLst/>
              <a:latin typeface="Arial" pitchFamily="34" charset="0"/>
              <a:cs typeface="Arial" pitchFamily="34" charset="0"/>
            </a:endParaRPr>
          </a:p>
        </p:txBody>
      </p:sp>
      <p:sp>
        <p:nvSpPr>
          <p:cNvPr id="32788" name="Rectangle 20"/>
          <p:cNvSpPr>
            <a:spLocks noChangeArrowheads="1"/>
          </p:cNvSpPr>
          <p:nvPr/>
        </p:nvSpPr>
        <p:spPr bwMode="auto">
          <a:xfrm>
            <a:off x="5334000" y="4306479"/>
            <a:ext cx="3505200" cy="4770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500" b="1" u="none" strike="noStrike" cap="none" normalizeH="0" baseline="0" dirty="0" smtClean="0">
                <a:ln>
                  <a:noFill/>
                </a:ln>
                <a:solidFill>
                  <a:schemeClr val="bg1"/>
                </a:solidFill>
                <a:effectLst/>
                <a:latin typeface="Times New Roman" pitchFamily="18" charset="0"/>
                <a:ea typeface="Times New Roman" pitchFamily="18" charset="0"/>
                <a:cs typeface="Arial" pitchFamily="34" charset="0"/>
              </a:rPr>
              <a:t>Money</a:t>
            </a:r>
            <a:endParaRPr kumimoji="0" lang="en-US" sz="2500" b="1" u="none" strike="noStrike" cap="none" normalizeH="0" baseline="0" dirty="0" smtClean="0">
              <a:ln>
                <a:noFill/>
              </a:ln>
              <a:solidFill>
                <a:schemeClr val="bg1"/>
              </a:solidFill>
              <a:effectLst/>
              <a:latin typeface="Arial" pitchFamily="34" charset="0"/>
              <a:cs typeface="Arial" pitchFamily="34" charset="0"/>
            </a:endParaRPr>
          </a:p>
        </p:txBody>
      </p:sp>
      <p:sp>
        <p:nvSpPr>
          <p:cNvPr id="32789" name="Rectangle 21"/>
          <p:cNvSpPr>
            <a:spLocks noChangeArrowheads="1"/>
          </p:cNvSpPr>
          <p:nvPr/>
        </p:nvSpPr>
        <p:spPr bwMode="auto">
          <a:xfrm>
            <a:off x="6096000" y="4622960"/>
            <a:ext cx="3048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u="none" strike="noStrike" cap="none" normalizeH="0" baseline="0" dirty="0" smtClean="0">
                <a:ln>
                  <a:noFill/>
                </a:ln>
                <a:solidFill>
                  <a:schemeClr val="bg1"/>
                </a:solidFill>
                <a:effectLst/>
                <a:latin typeface="Times New Roman" pitchFamily="18" charset="0"/>
                <a:ea typeface="Times New Roman" pitchFamily="18" charset="0"/>
                <a:cs typeface="Arial" pitchFamily="34" charset="0"/>
              </a:rPr>
              <a:t>Drugs</a:t>
            </a:r>
            <a:endParaRPr kumimoji="0" lang="en-US" sz="1800" b="1" u="none" strike="noStrike" cap="none" normalizeH="0" baseline="0" dirty="0" smtClean="0">
              <a:ln>
                <a:noFill/>
              </a:ln>
              <a:solidFill>
                <a:schemeClr val="bg1"/>
              </a:solidFill>
              <a:effectLst/>
              <a:latin typeface="Arial" pitchFamily="34" charset="0"/>
              <a:cs typeface="Arial" pitchFamily="34" charset="0"/>
            </a:endParaRPr>
          </a:p>
        </p:txBody>
      </p:sp>
      <p:sp>
        <p:nvSpPr>
          <p:cNvPr id="32790" name="Rectangle 22"/>
          <p:cNvSpPr>
            <a:spLocks noChangeArrowheads="1"/>
          </p:cNvSpPr>
          <p:nvPr/>
        </p:nvSpPr>
        <p:spPr bwMode="auto">
          <a:xfrm>
            <a:off x="0" y="5875515"/>
            <a:ext cx="91440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u="none" strike="noStrike" cap="none" normalizeH="0" baseline="0" dirty="0" smtClean="0">
                <a:ln>
                  <a:noFill/>
                </a:ln>
                <a:solidFill>
                  <a:schemeClr val="bg1"/>
                </a:solidFill>
                <a:effectLst>
                  <a:glow rad="101600">
                    <a:srgbClr val="FFFF00">
                      <a:alpha val="60000"/>
                    </a:srgbClr>
                  </a:glow>
                </a:effectLst>
                <a:latin typeface="Times New Roman" pitchFamily="18" charset="0"/>
                <a:ea typeface="Times New Roman" pitchFamily="18" charset="0"/>
                <a:cs typeface="Arial" pitchFamily="34" charset="0"/>
              </a:rPr>
              <a:t>Tormentors – </a:t>
            </a:r>
            <a:r>
              <a:rPr kumimoji="0" lang="en-US" sz="3200" b="1" i="1" u="none" strike="noStrike" cap="none" normalizeH="0" baseline="0" dirty="0" smtClean="0">
                <a:ln>
                  <a:noFill/>
                </a:ln>
                <a:solidFill>
                  <a:schemeClr val="bg1"/>
                </a:solidFill>
                <a:effectLst>
                  <a:glow rad="101600">
                    <a:srgbClr val="FFFF00">
                      <a:alpha val="60000"/>
                    </a:srgbClr>
                  </a:glow>
                </a:effectLst>
                <a:latin typeface="Times New Roman" pitchFamily="18" charset="0"/>
                <a:ea typeface="Times New Roman" pitchFamily="18" charset="0"/>
                <a:cs typeface="Arial" pitchFamily="34" charset="0"/>
              </a:rPr>
              <a:t>Matthew 18:34</a:t>
            </a:r>
            <a:endParaRPr kumimoji="0" lang="en-US" sz="3200" b="1" i="1" u="none" strike="noStrike" cap="none" normalizeH="0" baseline="0" dirty="0" smtClean="0">
              <a:ln>
                <a:noFill/>
              </a:ln>
              <a:solidFill>
                <a:schemeClr val="bg1"/>
              </a:solidFill>
              <a:effectLst>
                <a:glow rad="101600">
                  <a:srgbClr val="FFFF00">
                    <a:alpha val="60000"/>
                  </a:srgbClr>
                </a:glow>
              </a:effectLst>
              <a:latin typeface="Arial" pitchFamily="34" charset="0"/>
              <a:cs typeface="Arial" pitchFamily="34" charset="0"/>
            </a:endParaRPr>
          </a:p>
        </p:txBody>
      </p:sp>
      <p:pic>
        <p:nvPicPr>
          <p:cNvPr id="2050" name="Picture 2" descr="C:\Users\Ptr. Daniel White\Desktop\Bible pictures\Satan-Devil and demons\Satan&amp;Demons\Satan traveling black1194.gif"/>
          <p:cNvPicPr>
            <a:picLocks noChangeAspect="1" noChangeArrowheads="1"/>
          </p:cNvPicPr>
          <p:nvPr/>
        </p:nvPicPr>
        <p:blipFill>
          <a:blip r:embed="rId7" cstate="print">
            <a:lum bright="30000"/>
          </a:blip>
          <a:srcRect/>
          <a:stretch>
            <a:fillRect/>
          </a:stretch>
        </p:blipFill>
        <p:spPr bwMode="auto">
          <a:xfrm rot="21004206">
            <a:off x="5638800" y="228600"/>
            <a:ext cx="1133475" cy="1639618"/>
          </a:xfrm>
          <a:prstGeom prst="rect">
            <a:avLst/>
          </a:prstGeom>
          <a:noFill/>
        </p:spPr>
      </p:pic>
      <p:pic>
        <p:nvPicPr>
          <p:cNvPr id="36" name="Picture 4" descr="C:\Users\Ptr. Daniel White\Desktop\Bible pictures\Satan-Devil and demons\cgberial_2.jpg"/>
          <p:cNvPicPr>
            <a:picLocks noChangeAspect="1" noChangeArrowheads="1"/>
          </p:cNvPicPr>
          <p:nvPr/>
        </p:nvPicPr>
        <p:blipFill>
          <a:blip r:embed="rId6" cstate="print"/>
          <a:srcRect/>
          <a:stretch>
            <a:fillRect/>
          </a:stretch>
        </p:blipFill>
        <p:spPr bwMode="auto">
          <a:xfrm>
            <a:off x="304800" y="5334000"/>
            <a:ext cx="1676400" cy="16764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2769"/>
                                        </p:tgtEl>
                                        <p:attrNameLst>
                                          <p:attrName>style.visibility</p:attrName>
                                        </p:attrNameLst>
                                      </p:cBhvr>
                                      <p:to>
                                        <p:strVal val="visible"/>
                                      </p:to>
                                    </p:set>
                                    <p:animEffect transition="in" filter="fade">
                                      <p:cBhvr>
                                        <p:cTn id="7" dur="1000"/>
                                        <p:tgtEl>
                                          <p:spTgt spid="3276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10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10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2778"/>
                                        </p:tgtEl>
                                        <p:attrNameLst>
                                          <p:attrName>style.visibility</p:attrName>
                                        </p:attrNameLst>
                                      </p:cBhvr>
                                      <p:to>
                                        <p:strVal val="visible"/>
                                      </p:to>
                                    </p:set>
                                    <p:anim to="" calcmode="lin" valueType="num">
                                      <p:cBhvr>
                                        <p:cTn id="27" dur="1" fill="hold"/>
                                        <p:tgtEl>
                                          <p:spTgt spid="3277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2787"/>
                                        </p:tgtEl>
                                        <p:attrNameLst>
                                          <p:attrName>style.visibility</p:attrName>
                                        </p:attrNameLst>
                                      </p:cBhvr>
                                      <p:to>
                                        <p:strVal val="visible"/>
                                      </p:to>
                                    </p:set>
                                    <p:anim to="" calcmode="lin" valueType="num">
                                      <p:cBhvr>
                                        <p:cTn id="32" dur="1" fill="hold"/>
                                        <p:tgtEl>
                                          <p:spTgt spid="32787"/>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2782"/>
                                        </p:tgtEl>
                                        <p:attrNameLst>
                                          <p:attrName>style.visibility</p:attrName>
                                        </p:attrNameLst>
                                      </p:cBhvr>
                                      <p:to>
                                        <p:strVal val="visible"/>
                                      </p:to>
                                    </p:set>
                                    <p:anim to="" calcmode="lin" valueType="num">
                                      <p:cBhvr>
                                        <p:cTn id="37" dur="1" fill="hold"/>
                                        <p:tgtEl>
                                          <p:spTgt spid="32782"/>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2786"/>
                                        </p:tgtEl>
                                        <p:attrNameLst>
                                          <p:attrName>style.visibility</p:attrName>
                                        </p:attrNameLst>
                                      </p:cBhvr>
                                      <p:to>
                                        <p:strVal val="visible"/>
                                      </p:to>
                                    </p:set>
                                    <p:anim to="" calcmode="lin" valueType="num">
                                      <p:cBhvr>
                                        <p:cTn id="42" dur="1" fill="hold"/>
                                        <p:tgtEl>
                                          <p:spTgt spid="32786"/>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2777"/>
                                        </p:tgtEl>
                                        <p:attrNameLst>
                                          <p:attrName>style.visibility</p:attrName>
                                        </p:attrNameLst>
                                      </p:cBhvr>
                                      <p:to>
                                        <p:strVal val="visible"/>
                                      </p:to>
                                    </p:set>
                                    <p:anim to="" calcmode="lin" valueType="num">
                                      <p:cBhvr>
                                        <p:cTn id="47" dur="1" fill="hold"/>
                                        <p:tgtEl>
                                          <p:spTgt spid="32777"/>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32774"/>
                                        </p:tgtEl>
                                        <p:attrNameLst>
                                          <p:attrName>style.visibility</p:attrName>
                                        </p:attrNameLst>
                                      </p:cBhvr>
                                      <p:to>
                                        <p:strVal val="visible"/>
                                      </p:to>
                                    </p:set>
                                    <p:anim to="" calcmode="lin" valueType="num">
                                      <p:cBhvr>
                                        <p:cTn id="52" dur="1" fill="hold"/>
                                        <p:tgtEl>
                                          <p:spTgt spid="32774"/>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32781"/>
                                        </p:tgtEl>
                                        <p:attrNameLst>
                                          <p:attrName>style.visibility</p:attrName>
                                        </p:attrNameLst>
                                      </p:cBhvr>
                                      <p:to>
                                        <p:strVal val="visible"/>
                                      </p:to>
                                    </p:set>
                                    <p:anim to="" calcmode="lin" valueType="num">
                                      <p:cBhvr>
                                        <p:cTn id="57" dur="1" fill="hold"/>
                                        <p:tgtEl>
                                          <p:spTgt spid="32781"/>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28"/>
                                        </p:tgtEl>
                                        <p:attrNameLst>
                                          <p:attrName>style.visibility</p:attrName>
                                        </p:attrNameLst>
                                      </p:cBhvr>
                                      <p:to>
                                        <p:strVal val="visible"/>
                                      </p:to>
                                    </p:set>
                                    <p:anim to="" calcmode="lin" valueType="num">
                                      <p:cBhvr>
                                        <p:cTn id="62" dur="1" fill="hold"/>
                                        <p:tgtEl>
                                          <p:spTgt spid="28"/>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32785"/>
                                        </p:tgtEl>
                                        <p:attrNameLst>
                                          <p:attrName>style.visibility</p:attrName>
                                        </p:attrNameLst>
                                      </p:cBhvr>
                                      <p:to>
                                        <p:strVal val="visible"/>
                                      </p:to>
                                    </p:set>
                                    <p:anim to="" calcmode="lin" valueType="num">
                                      <p:cBhvr>
                                        <p:cTn id="67" dur="1" fill="hold"/>
                                        <p:tgtEl>
                                          <p:spTgt spid="32785"/>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32784"/>
                                        </p:tgtEl>
                                        <p:attrNameLst>
                                          <p:attrName>style.visibility</p:attrName>
                                        </p:attrNameLst>
                                      </p:cBhvr>
                                      <p:to>
                                        <p:strVal val="visible"/>
                                      </p:to>
                                    </p:set>
                                    <p:anim to="" calcmode="lin" valueType="num">
                                      <p:cBhvr>
                                        <p:cTn id="72" dur="1" fill="hold"/>
                                        <p:tgtEl>
                                          <p:spTgt spid="32784"/>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32775"/>
                                        </p:tgtEl>
                                        <p:attrNameLst>
                                          <p:attrName>style.visibility</p:attrName>
                                        </p:attrNameLst>
                                      </p:cBhvr>
                                      <p:to>
                                        <p:strVal val="visible"/>
                                      </p:to>
                                    </p:set>
                                    <p:anim to="" calcmode="lin" valueType="num">
                                      <p:cBhvr>
                                        <p:cTn id="77" dur="1" fill="hold"/>
                                        <p:tgtEl>
                                          <p:spTgt spid="32775"/>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32776"/>
                                        </p:tgtEl>
                                        <p:attrNameLst>
                                          <p:attrName>style.visibility</p:attrName>
                                        </p:attrNameLst>
                                      </p:cBhvr>
                                      <p:to>
                                        <p:strVal val="visible"/>
                                      </p:to>
                                    </p:set>
                                    <p:anim to="" calcmode="lin" valueType="num">
                                      <p:cBhvr>
                                        <p:cTn id="82" dur="1" fill="hold"/>
                                        <p:tgtEl>
                                          <p:spTgt spid="32776"/>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32783"/>
                                        </p:tgtEl>
                                        <p:attrNameLst>
                                          <p:attrName>style.visibility</p:attrName>
                                        </p:attrNameLst>
                                      </p:cBhvr>
                                      <p:to>
                                        <p:strVal val="visible"/>
                                      </p:to>
                                    </p:set>
                                    <p:anim to="" calcmode="lin" valueType="num">
                                      <p:cBhvr>
                                        <p:cTn id="87" dur="1" fill="hold"/>
                                        <p:tgtEl>
                                          <p:spTgt spid="32783"/>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grpId="0" nodeType="clickEffect">
                                  <p:stCondLst>
                                    <p:cond delay="0"/>
                                  </p:stCondLst>
                                  <p:childTnLst>
                                    <p:set>
                                      <p:cBhvr>
                                        <p:cTn id="91" dur="1" fill="hold">
                                          <p:stCondLst>
                                            <p:cond delay="0"/>
                                          </p:stCondLst>
                                        </p:cTn>
                                        <p:tgtEl>
                                          <p:spTgt spid="27"/>
                                        </p:tgtEl>
                                        <p:attrNameLst>
                                          <p:attrName>style.visibility</p:attrName>
                                        </p:attrNameLst>
                                      </p:cBhvr>
                                      <p:to>
                                        <p:strVal val="visible"/>
                                      </p:to>
                                    </p:set>
                                    <p:anim to="" calcmode="lin" valueType="num">
                                      <p:cBhvr>
                                        <p:cTn id="92" dur="1" fill="hold"/>
                                        <p:tgtEl>
                                          <p:spTgt spid="27"/>
                                        </p:tgtEl>
                                        <p:attrNameLst>
                                          <p:attrName/>
                                        </p:attrNameLst>
                                      </p:cBhvr>
                                    </p:anim>
                                  </p:childTnLst>
                                </p:cTn>
                              </p:par>
                            </p:childTnLst>
                          </p:cTn>
                        </p:par>
                      </p:childTnLst>
                    </p:cTn>
                  </p:par>
                  <p:par>
                    <p:cTn id="93" fill="hold">
                      <p:stCondLst>
                        <p:cond delay="indefinite"/>
                      </p:stCondLst>
                      <p:childTnLst>
                        <p:par>
                          <p:cTn id="94" fill="hold">
                            <p:stCondLst>
                              <p:cond delay="0"/>
                            </p:stCondLst>
                            <p:childTnLst>
                              <p:par>
                                <p:cTn id="95" presetID="24" presetClass="entr" presetSubtype="0" fill="hold" grpId="0" nodeType="clickEffect">
                                  <p:stCondLst>
                                    <p:cond delay="0"/>
                                  </p:stCondLst>
                                  <p:childTnLst>
                                    <p:set>
                                      <p:cBhvr>
                                        <p:cTn id="96" dur="1" fill="hold">
                                          <p:stCondLst>
                                            <p:cond delay="0"/>
                                          </p:stCondLst>
                                        </p:cTn>
                                        <p:tgtEl>
                                          <p:spTgt spid="32779"/>
                                        </p:tgtEl>
                                        <p:attrNameLst>
                                          <p:attrName>style.visibility</p:attrName>
                                        </p:attrNameLst>
                                      </p:cBhvr>
                                      <p:to>
                                        <p:strVal val="visible"/>
                                      </p:to>
                                    </p:set>
                                    <p:anim to="" calcmode="lin" valueType="num">
                                      <p:cBhvr>
                                        <p:cTn id="97" dur="1" fill="hold"/>
                                        <p:tgtEl>
                                          <p:spTgt spid="32779"/>
                                        </p:tgtEl>
                                        <p:attrNameLst>
                                          <p:attrName/>
                                        </p:attrNameLst>
                                      </p:cBhvr>
                                    </p:anim>
                                  </p:childTnLst>
                                </p:cTn>
                              </p:par>
                            </p:childTnLst>
                          </p:cTn>
                        </p:par>
                      </p:childTnLst>
                    </p:cTn>
                  </p:par>
                  <p:par>
                    <p:cTn id="98" fill="hold">
                      <p:stCondLst>
                        <p:cond delay="indefinite"/>
                      </p:stCondLst>
                      <p:childTnLst>
                        <p:par>
                          <p:cTn id="99" fill="hold">
                            <p:stCondLst>
                              <p:cond delay="0"/>
                            </p:stCondLst>
                            <p:childTnLst>
                              <p:par>
                                <p:cTn id="100" presetID="24" presetClass="entr" presetSubtype="0" fill="hold" grpId="0" nodeType="clickEffect">
                                  <p:stCondLst>
                                    <p:cond delay="0"/>
                                  </p:stCondLst>
                                  <p:childTnLst>
                                    <p:set>
                                      <p:cBhvr>
                                        <p:cTn id="101" dur="1" fill="hold">
                                          <p:stCondLst>
                                            <p:cond delay="0"/>
                                          </p:stCondLst>
                                        </p:cTn>
                                        <p:tgtEl>
                                          <p:spTgt spid="32788"/>
                                        </p:tgtEl>
                                        <p:attrNameLst>
                                          <p:attrName>style.visibility</p:attrName>
                                        </p:attrNameLst>
                                      </p:cBhvr>
                                      <p:to>
                                        <p:strVal val="visible"/>
                                      </p:to>
                                    </p:set>
                                    <p:anim to="" calcmode="lin" valueType="num">
                                      <p:cBhvr>
                                        <p:cTn id="102" dur="1" fill="hold"/>
                                        <p:tgtEl>
                                          <p:spTgt spid="32788"/>
                                        </p:tgtEl>
                                        <p:attrNameLst>
                                          <p:attrName/>
                                        </p:attrNameLst>
                                      </p:cBhvr>
                                    </p:anim>
                                  </p:childTnLst>
                                </p:cTn>
                              </p:par>
                            </p:childTnLst>
                          </p:cTn>
                        </p:par>
                      </p:childTnLst>
                    </p:cTn>
                  </p:par>
                  <p:par>
                    <p:cTn id="103" fill="hold">
                      <p:stCondLst>
                        <p:cond delay="indefinite"/>
                      </p:stCondLst>
                      <p:childTnLst>
                        <p:par>
                          <p:cTn id="104" fill="hold">
                            <p:stCondLst>
                              <p:cond delay="0"/>
                            </p:stCondLst>
                            <p:childTnLst>
                              <p:par>
                                <p:cTn id="105" presetID="24" presetClass="entr" presetSubtype="0" fill="hold" grpId="0" nodeType="clickEffect">
                                  <p:stCondLst>
                                    <p:cond delay="0"/>
                                  </p:stCondLst>
                                  <p:childTnLst>
                                    <p:set>
                                      <p:cBhvr>
                                        <p:cTn id="106" dur="1" fill="hold">
                                          <p:stCondLst>
                                            <p:cond delay="0"/>
                                          </p:stCondLst>
                                        </p:cTn>
                                        <p:tgtEl>
                                          <p:spTgt spid="32780"/>
                                        </p:tgtEl>
                                        <p:attrNameLst>
                                          <p:attrName>style.visibility</p:attrName>
                                        </p:attrNameLst>
                                      </p:cBhvr>
                                      <p:to>
                                        <p:strVal val="visible"/>
                                      </p:to>
                                    </p:set>
                                    <p:anim to="" calcmode="lin" valueType="num">
                                      <p:cBhvr>
                                        <p:cTn id="107" dur="1" fill="hold"/>
                                        <p:tgtEl>
                                          <p:spTgt spid="32780"/>
                                        </p:tgtEl>
                                        <p:attrNameLst>
                                          <p:attrName/>
                                        </p:attrNameLst>
                                      </p:cBhvr>
                                    </p:anim>
                                  </p:childTnLst>
                                </p:cTn>
                              </p:par>
                            </p:childTnLst>
                          </p:cTn>
                        </p:par>
                      </p:childTnLst>
                    </p:cTn>
                  </p:par>
                  <p:par>
                    <p:cTn id="108" fill="hold">
                      <p:stCondLst>
                        <p:cond delay="indefinite"/>
                      </p:stCondLst>
                      <p:childTnLst>
                        <p:par>
                          <p:cTn id="109" fill="hold">
                            <p:stCondLst>
                              <p:cond delay="0"/>
                            </p:stCondLst>
                            <p:childTnLst>
                              <p:par>
                                <p:cTn id="110" presetID="24" presetClass="entr" presetSubtype="0" fill="hold" grpId="0" nodeType="clickEffect">
                                  <p:stCondLst>
                                    <p:cond delay="0"/>
                                  </p:stCondLst>
                                  <p:childTnLst>
                                    <p:set>
                                      <p:cBhvr>
                                        <p:cTn id="111" dur="1" fill="hold">
                                          <p:stCondLst>
                                            <p:cond delay="0"/>
                                          </p:stCondLst>
                                        </p:cTn>
                                        <p:tgtEl>
                                          <p:spTgt spid="32789"/>
                                        </p:tgtEl>
                                        <p:attrNameLst>
                                          <p:attrName>style.visibility</p:attrName>
                                        </p:attrNameLst>
                                      </p:cBhvr>
                                      <p:to>
                                        <p:strVal val="visible"/>
                                      </p:to>
                                    </p:set>
                                    <p:anim to="" calcmode="lin" valueType="num">
                                      <p:cBhvr>
                                        <p:cTn id="112" dur="1" fill="hold"/>
                                        <p:tgtEl>
                                          <p:spTgt spid="32789"/>
                                        </p:tgtEl>
                                        <p:attrNameLst>
                                          <p:attrName/>
                                        </p:attrNameLst>
                                      </p:cBhvr>
                                    </p:anim>
                                  </p:childTnLst>
                                </p:cTn>
                              </p:par>
                            </p:childTnLst>
                          </p:cTn>
                        </p:par>
                      </p:childTnLst>
                    </p:cTn>
                  </p:par>
                  <p:par>
                    <p:cTn id="113" fill="hold">
                      <p:stCondLst>
                        <p:cond delay="indefinite"/>
                      </p:stCondLst>
                      <p:childTnLst>
                        <p:par>
                          <p:cTn id="114" fill="hold">
                            <p:stCondLst>
                              <p:cond delay="0"/>
                            </p:stCondLst>
                            <p:childTnLst>
                              <p:par>
                                <p:cTn id="115" presetID="55" presetClass="entr" presetSubtype="0" fill="hold" grpId="0" nodeType="clickEffect">
                                  <p:stCondLst>
                                    <p:cond delay="0"/>
                                  </p:stCondLst>
                                  <p:childTnLst>
                                    <p:set>
                                      <p:cBhvr>
                                        <p:cTn id="116" dur="1" fill="hold">
                                          <p:stCondLst>
                                            <p:cond delay="0"/>
                                          </p:stCondLst>
                                        </p:cTn>
                                        <p:tgtEl>
                                          <p:spTgt spid="32790"/>
                                        </p:tgtEl>
                                        <p:attrNameLst>
                                          <p:attrName>style.visibility</p:attrName>
                                        </p:attrNameLst>
                                      </p:cBhvr>
                                      <p:to>
                                        <p:strVal val="visible"/>
                                      </p:to>
                                    </p:set>
                                    <p:anim calcmode="lin" valueType="num">
                                      <p:cBhvr>
                                        <p:cTn id="117" dur="1000" fill="hold"/>
                                        <p:tgtEl>
                                          <p:spTgt spid="32790"/>
                                        </p:tgtEl>
                                        <p:attrNameLst>
                                          <p:attrName>ppt_w</p:attrName>
                                        </p:attrNameLst>
                                      </p:cBhvr>
                                      <p:tavLst>
                                        <p:tav tm="0">
                                          <p:val>
                                            <p:strVal val="#ppt_w*0.70"/>
                                          </p:val>
                                        </p:tav>
                                        <p:tav tm="100000">
                                          <p:val>
                                            <p:strVal val="#ppt_w"/>
                                          </p:val>
                                        </p:tav>
                                      </p:tavLst>
                                    </p:anim>
                                    <p:anim calcmode="lin" valueType="num">
                                      <p:cBhvr>
                                        <p:cTn id="118" dur="1000" fill="hold"/>
                                        <p:tgtEl>
                                          <p:spTgt spid="32790"/>
                                        </p:tgtEl>
                                        <p:attrNameLst>
                                          <p:attrName>ppt_h</p:attrName>
                                        </p:attrNameLst>
                                      </p:cBhvr>
                                      <p:tavLst>
                                        <p:tav tm="0">
                                          <p:val>
                                            <p:strVal val="#ppt_h"/>
                                          </p:val>
                                        </p:tav>
                                        <p:tav tm="100000">
                                          <p:val>
                                            <p:strVal val="#ppt_h"/>
                                          </p:val>
                                        </p:tav>
                                      </p:tavLst>
                                    </p:anim>
                                    <p:animEffect transition="in" filter="fade">
                                      <p:cBhvr>
                                        <p:cTn id="119" dur="1000"/>
                                        <p:tgtEl>
                                          <p:spTgt spid="32790"/>
                                        </p:tgtEl>
                                      </p:cBhvr>
                                    </p:animEffect>
                                  </p:childTnLst>
                                </p:cTn>
                              </p:par>
                            </p:childTnLst>
                          </p:cTn>
                        </p:par>
                      </p:childTnLst>
                    </p:cTn>
                  </p:par>
                  <p:par>
                    <p:cTn id="120" fill="hold">
                      <p:stCondLst>
                        <p:cond delay="indefinite"/>
                      </p:stCondLst>
                      <p:childTnLst>
                        <p:par>
                          <p:cTn id="121" fill="hold">
                            <p:stCondLst>
                              <p:cond delay="0"/>
                            </p:stCondLst>
                            <p:childTnLst>
                              <p:par>
                                <p:cTn id="122" presetID="10" presetClass="entr" presetSubtype="0" fill="hold" nodeType="clickEffect">
                                  <p:stCondLst>
                                    <p:cond delay="0"/>
                                  </p:stCondLst>
                                  <p:childTnLst>
                                    <p:set>
                                      <p:cBhvr>
                                        <p:cTn id="123" dur="1" fill="hold">
                                          <p:stCondLst>
                                            <p:cond delay="0"/>
                                          </p:stCondLst>
                                        </p:cTn>
                                        <p:tgtEl>
                                          <p:spTgt spid="32772"/>
                                        </p:tgtEl>
                                        <p:attrNameLst>
                                          <p:attrName>style.visibility</p:attrName>
                                        </p:attrNameLst>
                                      </p:cBhvr>
                                      <p:to>
                                        <p:strVal val="visible"/>
                                      </p:to>
                                    </p:set>
                                    <p:animEffect transition="in" filter="fade">
                                      <p:cBhvr>
                                        <p:cTn id="124" dur="2000"/>
                                        <p:tgtEl>
                                          <p:spTgt spid="32772"/>
                                        </p:tgtEl>
                                      </p:cBhvr>
                                    </p:animEffect>
                                  </p:childTnLst>
                                </p:cTn>
                              </p:par>
                            </p:childTnLst>
                          </p:cTn>
                        </p:par>
                      </p:childTnLst>
                    </p:cTn>
                  </p:par>
                  <p:par>
                    <p:cTn id="125" fill="hold">
                      <p:stCondLst>
                        <p:cond delay="indefinite"/>
                      </p:stCondLst>
                      <p:childTnLst>
                        <p:par>
                          <p:cTn id="126" fill="hold">
                            <p:stCondLst>
                              <p:cond delay="0"/>
                            </p:stCondLst>
                            <p:childTnLst>
                              <p:par>
                                <p:cTn id="127" presetID="10" presetClass="entr" presetSubtype="0" fill="hold" nodeType="clickEffect">
                                  <p:stCondLst>
                                    <p:cond delay="0"/>
                                  </p:stCondLst>
                                  <p:childTnLst>
                                    <p:set>
                                      <p:cBhvr>
                                        <p:cTn id="128" dur="1" fill="hold">
                                          <p:stCondLst>
                                            <p:cond delay="0"/>
                                          </p:stCondLst>
                                        </p:cTn>
                                        <p:tgtEl>
                                          <p:spTgt spid="36"/>
                                        </p:tgtEl>
                                        <p:attrNameLst>
                                          <p:attrName>style.visibility</p:attrName>
                                        </p:attrNameLst>
                                      </p:cBhvr>
                                      <p:to>
                                        <p:strVal val="visible"/>
                                      </p:to>
                                    </p:set>
                                    <p:animEffect transition="in" filter="fade">
                                      <p:cBhvr>
                                        <p:cTn id="129" dur="2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69" grpId="0"/>
      <p:bldP spid="17" grpId="0"/>
      <p:bldP spid="18" grpId="0"/>
      <p:bldP spid="19" grpId="0"/>
      <p:bldP spid="32774" grpId="0"/>
      <p:bldP spid="32775" grpId="0"/>
      <p:bldP spid="32776" grpId="0"/>
      <p:bldP spid="32777" grpId="0"/>
      <p:bldP spid="32778" grpId="0"/>
      <p:bldP spid="32779" grpId="0"/>
      <p:bldP spid="32780" grpId="0"/>
      <p:bldP spid="27" grpId="0"/>
      <p:bldP spid="28" grpId="0"/>
      <p:bldP spid="32781" grpId="0"/>
      <p:bldP spid="32782" grpId="0"/>
      <p:bldP spid="32783" grpId="0"/>
      <p:bldP spid="32784" grpId="0"/>
      <p:bldP spid="32785" grpId="0"/>
      <p:bldP spid="32786" grpId="0"/>
      <p:bldP spid="32787" grpId="0"/>
      <p:bldP spid="32788" grpId="0"/>
      <p:bldP spid="32789" grpId="0"/>
      <p:bldP spid="3279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C:\Users\Ptr. Daniel White\Desktop\Bible pictures\Satan-Devil and demons\dragon_2.jpg"/>
          <p:cNvPicPr>
            <a:picLocks noChangeAspect="1" noChangeArrowheads="1"/>
          </p:cNvPicPr>
          <p:nvPr/>
        </p:nvPicPr>
        <p:blipFill>
          <a:blip r:embed="rId3" cstate="print"/>
          <a:srcRect/>
          <a:stretch>
            <a:fillRect/>
          </a:stretch>
        </p:blipFill>
        <p:spPr bwMode="auto">
          <a:xfrm>
            <a:off x="6076950" y="914400"/>
            <a:ext cx="3067050" cy="2971800"/>
          </a:xfrm>
          <a:prstGeom prst="rect">
            <a:avLst/>
          </a:prstGeom>
          <a:ln>
            <a:noFill/>
          </a:ln>
          <a:effectLst>
            <a:softEdge rad="112500"/>
          </a:effectLst>
        </p:spPr>
      </p:pic>
      <p:sp>
        <p:nvSpPr>
          <p:cNvPr id="3" name="Content Placeholder 2"/>
          <p:cNvSpPr>
            <a:spLocks noGrp="1"/>
          </p:cNvSpPr>
          <p:nvPr>
            <p:ph idx="1"/>
          </p:nvPr>
        </p:nvSpPr>
        <p:spPr>
          <a:xfrm>
            <a:off x="0" y="1371600"/>
            <a:ext cx="7543800" cy="4754563"/>
          </a:xfrm>
        </p:spPr>
        <p:txBody>
          <a:bodyPr>
            <a:noAutofit/>
          </a:bodyPr>
          <a:lstStyle/>
          <a:p>
            <a:pPr>
              <a:buFont typeface="Wingdings" pitchFamily="2" charset="2"/>
              <a:buChar char="Ø"/>
            </a:pPr>
            <a:r>
              <a:rPr lang="en-US" sz="3600" dirty="0" smtClean="0"/>
              <a:t> Deception – </a:t>
            </a:r>
            <a:r>
              <a:rPr lang="en-US" sz="3600" i="1" dirty="0" smtClean="0"/>
              <a:t>Rev. 12:9</a:t>
            </a:r>
          </a:p>
          <a:p>
            <a:pPr>
              <a:buFont typeface="Wingdings" pitchFamily="2" charset="2"/>
              <a:buChar char="Ø"/>
            </a:pPr>
            <a:r>
              <a:rPr lang="en-US" sz="3600" dirty="0" smtClean="0"/>
              <a:t> Temptation – </a:t>
            </a:r>
            <a:r>
              <a:rPr lang="en-US" sz="3600" i="1" dirty="0" smtClean="0"/>
              <a:t>I Thess. 3:5</a:t>
            </a:r>
          </a:p>
          <a:p>
            <a:r>
              <a:rPr lang="en-US" sz="3600" dirty="0" smtClean="0"/>
              <a:t>When we believe </a:t>
            </a:r>
            <a:r>
              <a:rPr lang="en-US" sz="3600" dirty="0" smtClean="0">
                <a:solidFill>
                  <a:srgbClr val="FFFF00"/>
                </a:solidFill>
              </a:rPr>
              <a:t>Satan’s lies </a:t>
            </a:r>
            <a:r>
              <a:rPr lang="en-US" sz="3600" dirty="0" smtClean="0"/>
              <a:t>and yield to his </a:t>
            </a:r>
            <a:r>
              <a:rPr lang="en-US" sz="3600" dirty="0" smtClean="0">
                <a:solidFill>
                  <a:srgbClr val="FFFF00"/>
                </a:solidFill>
              </a:rPr>
              <a:t>temptations</a:t>
            </a:r>
            <a:r>
              <a:rPr lang="en-US" sz="3600" dirty="0" smtClean="0"/>
              <a:t> we give him ground </a:t>
            </a:r>
            <a:r>
              <a:rPr lang="en-US" sz="3600" i="1" dirty="0" smtClean="0"/>
              <a:t>(place in our soul) </a:t>
            </a:r>
            <a:r>
              <a:rPr lang="en-US" sz="3600" dirty="0" smtClean="0"/>
              <a:t>upon which he builds his </a:t>
            </a:r>
            <a:r>
              <a:rPr lang="en-US" sz="3600" dirty="0" smtClean="0">
                <a:solidFill>
                  <a:srgbClr val="FFFF00"/>
                </a:solidFill>
              </a:rPr>
              <a:t>strongholds</a:t>
            </a:r>
            <a:r>
              <a:rPr lang="en-US" sz="3600" dirty="0" smtClean="0"/>
              <a:t>.</a:t>
            </a:r>
          </a:p>
          <a:p>
            <a:r>
              <a:rPr lang="en-US" sz="3600" dirty="0" smtClean="0"/>
              <a:t>From </a:t>
            </a:r>
            <a:r>
              <a:rPr lang="en-US" sz="3600" i="1" dirty="0" smtClean="0">
                <a:solidFill>
                  <a:srgbClr val="FFFF00"/>
                </a:solidFill>
              </a:rPr>
              <a:t>“Strongholds” </a:t>
            </a:r>
            <a:r>
              <a:rPr lang="en-US" sz="3600" dirty="0" smtClean="0"/>
              <a:t>Satan seeks to conquer and control every area of our soul.</a:t>
            </a:r>
            <a:endParaRPr lang="en-US" sz="3600" dirty="0"/>
          </a:p>
        </p:txBody>
      </p:sp>
      <p:sp>
        <p:nvSpPr>
          <p:cNvPr id="4" name="Title 3"/>
          <p:cNvSpPr>
            <a:spLocks noGrp="1"/>
          </p:cNvSpPr>
          <p:nvPr>
            <p:ph type="title"/>
          </p:nvPr>
        </p:nvSpPr>
        <p:spPr>
          <a:xfrm>
            <a:off x="457200" y="838200"/>
            <a:ext cx="8229600" cy="838200"/>
          </a:xfrm>
        </p:spPr>
        <p:txBody>
          <a:bodyPr>
            <a:noAutofit/>
          </a:bodyPr>
          <a:lstStyle/>
          <a:p>
            <a:r>
              <a:rPr lang="en-US" sz="4800" dirty="0" smtClean="0"/>
              <a:t>Satan’s Greatest Weapons </a:t>
            </a:r>
            <a:r>
              <a:rPr lang="en-US" dirty="0" smtClean="0"/>
              <a:t/>
            </a:r>
            <a:br>
              <a:rPr lang="en-US" dirty="0" smtClean="0"/>
            </a:br>
            <a:r>
              <a:rPr lang="en-US" dirty="0" smtClean="0"/>
              <a:t/>
            </a:r>
            <a:br>
              <a:rPr lang="en-US" dirty="0" smtClean="0"/>
            </a:br>
            <a:endParaRPr lang="en-US" dirty="0"/>
          </a:p>
        </p:txBody>
      </p:sp>
      <p:pic>
        <p:nvPicPr>
          <p:cNvPr id="5" name="Picture 2"/>
          <p:cNvPicPr>
            <a:picLocks noChangeAspect="1" noChangeArrowheads="1"/>
          </p:cNvPicPr>
          <p:nvPr/>
        </p:nvPicPr>
        <p:blipFill>
          <a:blip r:embed="rId4" cstate="print"/>
          <a:srcRect/>
          <a:stretch>
            <a:fillRect/>
          </a:stretch>
        </p:blipFill>
        <p:spPr bwMode="auto">
          <a:xfrm>
            <a:off x="6934200" y="4829200"/>
            <a:ext cx="2209800" cy="2028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990600" y="0"/>
            <a:ext cx="7086600" cy="6858000"/>
          </a:xfrm>
          <a:prstGeom prst="ellips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val 1"/>
          <p:cNvSpPr/>
          <p:nvPr/>
        </p:nvSpPr>
        <p:spPr>
          <a:xfrm>
            <a:off x="3048000" y="2057400"/>
            <a:ext cx="2971800" cy="2819400"/>
          </a:xfrm>
          <a:prstGeom prst="ellipse">
            <a:avLst/>
          </a:prstGeom>
          <a:solidFill>
            <a:srgbClr val="FFFF0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Straight Connector 9"/>
          <p:cNvCxnSpPr>
            <a:stCxn id="2" idx="0"/>
            <a:endCxn id="3" idx="0"/>
          </p:cNvCxnSpPr>
          <p:nvPr/>
        </p:nvCxnSpPr>
        <p:spPr>
          <a:xfrm rot="5400000" flipH="1" flipV="1">
            <a:off x="3505200" y="1028700"/>
            <a:ext cx="2057400"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0800000" flipV="1">
            <a:off x="1371600" y="4038602"/>
            <a:ext cx="1828800" cy="1066798"/>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5943600" y="3962400"/>
            <a:ext cx="1981200" cy="83820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41985" name="Rectangle 1"/>
          <p:cNvSpPr>
            <a:spLocks noChangeArrowheads="1"/>
          </p:cNvSpPr>
          <p:nvPr/>
        </p:nvSpPr>
        <p:spPr bwMode="auto">
          <a:xfrm>
            <a:off x="0" y="2747918"/>
            <a:ext cx="9144000" cy="11387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Soul</a:t>
            </a:r>
            <a:endParaRPr kumimoji="0" lang="en-US" sz="3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(Hebrews 4:12)</a:t>
            </a:r>
            <a:endParaRPr kumimoji="0" lang="en-US"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41986" name="Rectangle 2"/>
          <p:cNvSpPr>
            <a:spLocks noChangeArrowheads="1"/>
          </p:cNvSpPr>
          <p:nvPr/>
        </p:nvSpPr>
        <p:spPr bwMode="auto">
          <a:xfrm rot="18377878">
            <a:off x="297258" y="1804936"/>
            <a:ext cx="4206496"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Mind</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(Romans 8:7)</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41987" name="Rectangle 3"/>
          <p:cNvSpPr>
            <a:spLocks noChangeArrowheads="1"/>
          </p:cNvSpPr>
          <p:nvPr/>
        </p:nvSpPr>
        <p:spPr bwMode="auto">
          <a:xfrm rot="3284317">
            <a:off x="4288391" y="1580609"/>
            <a:ext cx="44958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Will</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(Hebrews 10:26)</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41988" name="Rectangle 4"/>
          <p:cNvSpPr>
            <a:spLocks noChangeArrowheads="1"/>
          </p:cNvSpPr>
          <p:nvPr/>
        </p:nvSpPr>
        <p:spPr bwMode="auto">
          <a:xfrm>
            <a:off x="0" y="4873693"/>
            <a:ext cx="9144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Emotion</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(II Corinthians 6:11-13)</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1986"/>
                                        </p:tgtEl>
                                        <p:attrNameLst>
                                          <p:attrName>style.visibility</p:attrName>
                                        </p:attrNameLst>
                                      </p:cBhvr>
                                      <p:to>
                                        <p:strVal val="visible"/>
                                      </p:to>
                                    </p:set>
                                    <p:anim calcmode="lin" valueType="num">
                                      <p:cBhvr>
                                        <p:cTn id="7" dur="500" fill="hold"/>
                                        <p:tgtEl>
                                          <p:spTgt spid="41986"/>
                                        </p:tgtEl>
                                        <p:attrNameLst>
                                          <p:attrName>ppt_w</p:attrName>
                                        </p:attrNameLst>
                                      </p:cBhvr>
                                      <p:tavLst>
                                        <p:tav tm="0">
                                          <p:val>
                                            <p:fltVal val="0"/>
                                          </p:val>
                                        </p:tav>
                                        <p:tav tm="100000">
                                          <p:val>
                                            <p:strVal val="#ppt_w"/>
                                          </p:val>
                                        </p:tav>
                                      </p:tavLst>
                                    </p:anim>
                                    <p:anim calcmode="lin" valueType="num">
                                      <p:cBhvr>
                                        <p:cTn id="8" dur="500" fill="hold"/>
                                        <p:tgtEl>
                                          <p:spTgt spid="41986"/>
                                        </p:tgtEl>
                                        <p:attrNameLst>
                                          <p:attrName>ppt_h</p:attrName>
                                        </p:attrNameLst>
                                      </p:cBhvr>
                                      <p:tavLst>
                                        <p:tav tm="0">
                                          <p:val>
                                            <p:fltVal val="0"/>
                                          </p:val>
                                        </p:tav>
                                        <p:tav tm="100000">
                                          <p:val>
                                            <p:strVal val="#ppt_h"/>
                                          </p:val>
                                        </p:tav>
                                      </p:tavLst>
                                    </p:anim>
                                    <p:animEffect transition="in" filter="fade">
                                      <p:cBhvr>
                                        <p:cTn id="9" dur="500"/>
                                        <p:tgtEl>
                                          <p:spTgt spid="4198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41987"/>
                                        </p:tgtEl>
                                        <p:attrNameLst>
                                          <p:attrName>style.visibility</p:attrName>
                                        </p:attrNameLst>
                                      </p:cBhvr>
                                      <p:to>
                                        <p:strVal val="visible"/>
                                      </p:to>
                                    </p:set>
                                    <p:anim calcmode="lin" valueType="num">
                                      <p:cBhvr>
                                        <p:cTn id="14" dur="500" fill="hold"/>
                                        <p:tgtEl>
                                          <p:spTgt spid="41987"/>
                                        </p:tgtEl>
                                        <p:attrNameLst>
                                          <p:attrName>ppt_w</p:attrName>
                                        </p:attrNameLst>
                                      </p:cBhvr>
                                      <p:tavLst>
                                        <p:tav tm="0">
                                          <p:val>
                                            <p:fltVal val="0"/>
                                          </p:val>
                                        </p:tav>
                                        <p:tav tm="100000">
                                          <p:val>
                                            <p:strVal val="#ppt_w"/>
                                          </p:val>
                                        </p:tav>
                                      </p:tavLst>
                                    </p:anim>
                                    <p:anim calcmode="lin" valueType="num">
                                      <p:cBhvr>
                                        <p:cTn id="15" dur="500" fill="hold"/>
                                        <p:tgtEl>
                                          <p:spTgt spid="41987"/>
                                        </p:tgtEl>
                                        <p:attrNameLst>
                                          <p:attrName>ppt_h</p:attrName>
                                        </p:attrNameLst>
                                      </p:cBhvr>
                                      <p:tavLst>
                                        <p:tav tm="0">
                                          <p:val>
                                            <p:fltVal val="0"/>
                                          </p:val>
                                        </p:tav>
                                        <p:tav tm="100000">
                                          <p:val>
                                            <p:strVal val="#ppt_h"/>
                                          </p:val>
                                        </p:tav>
                                      </p:tavLst>
                                    </p:anim>
                                    <p:animEffect transition="in" filter="fade">
                                      <p:cBhvr>
                                        <p:cTn id="16" dur="500"/>
                                        <p:tgtEl>
                                          <p:spTgt spid="4198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41988"/>
                                        </p:tgtEl>
                                        <p:attrNameLst>
                                          <p:attrName>style.visibility</p:attrName>
                                        </p:attrNameLst>
                                      </p:cBhvr>
                                      <p:to>
                                        <p:strVal val="visible"/>
                                      </p:to>
                                    </p:set>
                                    <p:anim calcmode="lin" valueType="num">
                                      <p:cBhvr>
                                        <p:cTn id="21" dur="500" fill="hold"/>
                                        <p:tgtEl>
                                          <p:spTgt spid="41988"/>
                                        </p:tgtEl>
                                        <p:attrNameLst>
                                          <p:attrName>ppt_w</p:attrName>
                                        </p:attrNameLst>
                                      </p:cBhvr>
                                      <p:tavLst>
                                        <p:tav tm="0">
                                          <p:val>
                                            <p:fltVal val="0"/>
                                          </p:val>
                                        </p:tav>
                                        <p:tav tm="100000">
                                          <p:val>
                                            <p:strVal val="#ppt_w"/>
                                          </p:val>
                                        </p:tav>
                                      </p:tavLst>
                                    </p:anim>
                                    <p:anim calcmode="lin" valueType="num">
                                      <p:cBhvr>
                                        <p:cTn id="22" dur="500" fill="hold"/>
                                        <p:tgtEl>
                                          <p:spTgt spid="41988"/>
                                        </p:tgtEl>
                                        <p:attrNameLst>
                                          <p:attrName>ppt_h</p:attrName>
                                        </p:attrNameLst>
                                      </p:cBhvr>
                                      <p:tavLst>
                                        <p:tav tm="0">
                                          <p:val>
                                            <p:fltVal val="0"/>
                                          </p:val>
                                        </p:tav>
                                        <p:tav tm="100000">
                                          <p:val>
                                            <p:strVal val="#ppt_h"/>
                                          </p:val>
                                        </p:tav>
                                      </p:tavLst>
                                    </p:anim>
                                    <p:animEffect transition="in" filter="fade">
                                      <p:cBhvr>
                                        <p:cTn id="23" dur="500"/>
                                        <p:tgtEl>
                                          <p:spTgt spid="419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p:bldP spid="41987" grpId="0"/>
      <p:bldP spid="4198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dirty="0" smtClean="0">
                <a:effectLst>
                  <a:glow rad="101600">
                    <a:srgbClr val="FFC000">
                      <a:alpha val="60000"/>
                    </a:srgbClr>
                  </a:glow>
                </a:effectLst>
              </a:rPr>
              <a:t>Steps to Regain Surrendered Ground</a:t>
            </a:r>
            <a:endParaRPr lang="en-US" dirty="0">
              <a:effectLst>
                <a:glow rad="101600">
                  <a:srgbClr val="FFC000">
                    <a:alpha val="60000"/>
                  </a:srgbClr>
                </a:glow>
              </a:effectLst>
            </a:endParaRPr>
          </a:p>
        </p:txBody>
      </p:sp>
      <p:sp>
        <p:nvSpPr>
          <p:cNvPr id="3" name="Content Placeholder 2"/>
          <p:cNvSpPr>
            <a:spLocks noGrp="1"/>
          </p:cNvSpPr>
          <p:nvPr>
            <p:ph idx="1"/>
          </p:nvPr>
        </p:nvSpPr>
        <p:spPr>
          <a:xfrm>
            <a:off x="0" y="1447800"/>
            <a:ext cx="9144000" cy="5410200"/>
          </a:xfrm>
        </p:spPr>
        <p:txBody>
          <a:bodyPr>
            <a:normAutofit/>
          </a:bodyPr>
          <a:lstStyle/>
          <a:p>
            <a:pPr marL="514350" indent="-514350">
              <a:buAutoNum type="arabicPeriod"/>
            </a:pPr>
            <a:r>
              <a:rPr lang="en-US" sz="3600" dirty="0" smtClean="0"/>
              <a:t>Confess each sin of surrendered ground that God brings to your mind – </a:t>
            </a:r>
            <a:r>
              <a:rPr lang="en-US" sz="3600" i="1" dirty="0" smtClean="0"/>
              <a:t>Prov. 28:13</a:t>
            </a:r>
          </a:p>
          <a:p>
            <a:pPr marL="514350" indent="-514350">
              <a:buAutoNum type="arabicPeriod"/>
            </a:pPr>
            <a:r>
              <a:rPr lang="en-US" sz="3600" dirty="0" smtClean="0"/>
              <a:t>Claim the blood of Christ for cleansing and victory over those sins – </a:t>
            </a:r>
            <a:r>
              <a:rPr lang="en-US" sz="3600" i="1" dirty="0" smtClean="0"/>
              <a:t>I John 1:9; Rev. 12:9</a:t>
            </a:r>
          </a:p>
          <a:p>
            <a:pPr marL="514350" indent="-514350">
              <a:buAutoNum type="arabicPeriod"/>
            </a:pPr>
            <a:r>
              <a:rPr lang="en-US" sz="3600" dirty="0" smtClean="0"/>
              <a:t>Ask God to take back the ground surrendered to Satan </a:t>
            </a:r>
            <a:r>
              <a:rPr lang="en-US" sz="3600" i="1" dirty="0" smtClean="0"/>
              <a:t>– Ps. 23:3; Rom. 6</a:t>
            </a:r>
          </a:p>
          <a:p>
            <a:pPr marL="514350" indent="-514350">
              <a:buAutoNum type="arabicPeriod"/>
            </a:pPr>
            <a:r>
              <a:rPr lang="en-US" sz="3600" dirty="0" smtClean="0"/>
              <a:t>Tear down strongholds </a:t>
            </a:r>
            <a:r>
              <a:rPr lang="en-US" sz="3600" i="1" dirty="0" smtClean="0">
                <a:solidFill>
                  <a:srgbClr val="FFC000"/>
                </a:solidFill>
              </a:rPr>
              <a:t>(false ideas) </a:t>
            </a:r>
            <a:r>
              <a:rPr lang="en-US" sz="3600" dirty="0" smtClean="0"/>
              <a:t>with the truth of Scripture – </a:t>
            </a:r>
            <a:r>
              <a:rPr lang="en-US" sz="3600" i="1" dirty="0" smtClean="0"/>
              <a:t>II Cor. 10:4-5; John 17:17</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print"/>
          <a:srcRect/>
          <a:stretch>
            <a:fillRect/>
          </a:stretch>
        </p:blipFill>
        <p:spPr bwMode="auto">
          <a:xfrm>
            <a:off x="6463704" y="4397241"/>
            <a:ext cx="2680296" cy="2460759"/>
          </a:xfrm>
          <a:prstGeom prst="rect">
            <a:avLst/>
          </a:prstGeom>
          <a:noFill/>
          <a:ln w="9525">
            <a:noFill/>
            <a:miter lim="800000"/>
            <a:headEnd/>
            <a:tailEnd/>
          </a:ln>
        </p:spPr>
      </p:pic>
      <p:sp>
        <p:nvSpPr>
          <p:cNvPr id="3" name="Content Placeholder 2"/>
          <p:cNvSpPr>
            <a:spLocks noGrp="1"/>
          </p:cNvSpPr>
          <p:nvPr>
            <p:ph idx="1"/>
          </p:nvPr>
        </p:nvSpPr>
        <p:spPr>
          <a:xfrm>
            <a:off x="0" y="609600"/>
            <a:ext cx="9144000" cy="6248400"/>
          </a:xfrm>
        </p:spPr>
        <p:txBody>
          <a:bodyPr>
            <a:noAutofit/>
          </a:bodyPr>
          <a:lstStyle/>
          <a:p>
            <a:pPr>
              <a:buNone/>
            </a:pPr>
            <a:r>
              <a:rPr lang="en-US" sz="3600" dirty="0"/>
              <a:t>5</a:t>
            </a:r>
            <a:r>
              <a:rPr lang="en-US" sz="3600" dirty="0" smtClean="0"/>
              <a:t>. Transform your mind with the truth of God’s Word – </a:t>
            </a:r>
            <a:r>
              <a:rPr lang="en-US" sz="3600" i="1" dirty="0" smtClean="0"/>
              <a:t>Rom. 12:1-2</a:t>
            </a:r>
          </a:p>
          <a:p>
            <a:pPr>
              <a:buNone/>
            </a:pPr>
            <a:r>
              <a:rPr lang="en-US" sz="3600" dirty="0" smtClean="0"/>
              <a:t>6. Fully forgive your offenders </a:t>
            </a:r>
            <a:r>
              <a:rPr lang="en-US" sz="3600" i="1" dirty="0" smtClean="0"/>
              <a:t>– Matt. 6:10-15</a:t>
            </a:r>
          </a:p>
          <a:p>
            <a:pPr>
              <a:buNone/>
            </a:pPr>
            <a:r>
              <a:rPr lang="en-US" sz="3600" dirty="0" smtClean="0"/>
              <a:t>7. Revenge all disobedience </a:t>
            </a:r>
            <a:r>
              <a:rPr lang="en-US" sz="3600" i="1" dirty="0" smtClean="0"/>
              <a:t>– II Cor. 10:6-7</a:t>
            </a:r>
          </a:p>
          <a:p>
            <a:pPr>
              <a:buFont typeface="Wingdings" pitchFamily="2" charset="2"/>
              <a:buChar char="Ø"/>
            </a:pPr>
            <a:r>
              <a:rPr lang="en-US" sz="3600" i="1" dirty="0" smtClean="0"/>
              <a:t> Clear your conscience – Acts 24:16</a:t>
            </a:r>
          </a:p>
          <a:p>
            <a:pPr>
              <a:buFont typeface="Wingdings" pitchFamily="2" charset="2"/>
              <a:buChar char="Ø"/>
            </a:pPr>
            <a:r>
              <a:rPr lang="en-US" sz="3600" i="1" dirty="0" smtClean="0"/>
              <a:t> Make restitution  – Luke 19:1-10</a:t>
            </a:r>
          </a:p>
          <a:p>
            <a:pPr>
              <a:buFont typeface="Wingdings" pitchFamily="2" charset="2"/>
              <a:buChar char="Ø"/>
            </a:pPr>
            <a:r>
              <a:rPr lang="en-US" sz="3600" i="1" dirty="0" smtClean="0"/>
              <a:t> Ask forgiveness – </a:t>
            </a:r>
            <a:r>
              <a:rPr lang="en-US" sz="3600" i="1" dirty="0" smtClean="0">
                <a:solidFill>
                  <a:srgbClr val="FFC000"/>
                </a:solidFill>
              </a:rPr>
              <a:t>“Forgive me this  wrong…”  </a:t>
            </a:r>
            <a:r>
              <a:rPr lang="en-US" sz="3600" i="1" dirty="0" smtClean="0"/>
              <a:t>(II Cor. 12:13)</a:t>
            </a:r>
          </a:p>
          <a:p>
            <a:pPr>
              <a:buNone/>
            </a:pPr>
            <a:endParaRPr lang="en-US" sz="3600" dirty="0" smtClean="0"/>
          </a:p>
          <a:p>
            <a:pPr>
              <a:buNone/>
            </a:pPr>
            <a:endParaRPr lang="en-US" sz="3600" i="1" dirty="0" smtClean="0"/>
          </a:p>
          <a:p>
            <a:pPr>
              <a:buNone/>
            </a:pPr>
            <a:r>
              <a:rPr lang="en-US" sz="3600" dirty="0" smtClean="0"/>
              <a:t> </a:t>
            </a: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to="" calcmode="lin" valueType="num">
                                      <p:cBhvr>
                                        <p:cTn id="37" dur="1" fill="hold"/>
                                        <p:tgtEl>
                                          <p:spTgt spid="3">
                                            <p:txEl>
                                              <p:pRg st="8" end="8"/>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9" name="Picture 7"/>
          <p:cNvPicPr>
            <a:picLocks noChangeAspect="1" noChangeArrowheads="1"/>
          </p:cNvPicPr>
          <p:nvPr/>
        </p:nvPicPr>
        <p:blipFill>
          <a:blip r:embed="rId3" cstate="print"/>
          <a:srcRect t="68644" r="-6866"/>
          <a:stretch>
            <a:fillRect/>
          </a:stretch>
        </p:blipFill>
        <p:spPr bwMode="auto">
          <a:xfrm>
            <a:off x="2286000" y="4267200"/>
            <a:ext cx="5638800" cy="1905000"/>
          </a:xfrm>
          <a:prstGeom prst="rect">
            <a:avLst/>
          </a:prstGeom>
          <a:noFill/>
          <a:ln w="9525">
            <a:noFill/>
            <a:miter lim="800000"/>
            <a:headEnd/>
            <a:tailEnd/>
          </a:ln>
        </p:spPr>
      </p:pic>
      <p:sp>
        <p:nvSpPr>
          <p:cNvPr id="3075" name="Rectangle 3"/>
          <p:cNvSpPr>
            <a:spLocks noChangeArrowheads="1"/>
          </p:cNvSpPr>
          <p:nvPr/>
        </p:nvSpPr>
        <p:spPr bwMode="auto">
          <a:xfrm>
            <a:off x="0" y="4996563"/>
            <a:ext cx="3429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3200" b="1" i="1" dirty="0" smtClean="0">
                <a:effectLst>
                  <a:glow rad="101600">
                    <a:schemeClr val="bg1">
                      <a:alpha val="60000"/>
                    </a:schemeClr>
                  </a:glow>
                </a:effectLst>
                <a:latin typeface="Times New Roman" pitchFamily="18" charset="0"/>
                <a:ea typeface="Times New Roman" pitchFamily="18" charset="0"/>
                <a:cs typeface="Arial" pitchFamily="34" charset="0"/>
              </a:rPr>
              <a:t>Holiness</a:t>
            </a:r>
            <a:endParaRPr kumimoji="0" lang="en-US" sz="32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lang="en-US" sz="2800" b="1" i="1" dirty="0" smtClean="0">
                <a:effectLst>
                  <a:glow rad="101600">
                    <a:schemeClr val="bg1">
                      <a:alpha val="60000"/>
                    </a:schemeClr>
                  </a:glow>
                </a:effectLst>
                <a:latin typeface="Times New Roman" pitchFamily="18" charset="0"/>
                <a:cs typeface="Arial" pitchFamily="34" charset="0"/>
              </a:rPr>
              <a:t>(I Thess. 4:1-8)</a:t>
            </a:r>
            <a:endParaRPr kumimoji="0" lang="en-US" sz="2800" b="1"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3076" name="Rectangle 4"/>
          <p:cNvSpPr>
            <a:spLocks noChangeArrowheads="1"/>
          </p:cNvSpPr>
          <p:nvPr/>
        </p:nvSpPr>
        <p:spPr bwMode="auto">
          <a:xfrm>
            <a:off x="381000" y="5423356"/>
            <a:ext cx="8763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3200" b="1" i="1" dirty="0" smtClean="0">
                <a:effectLst>
                  <a:glow rad="101600">
                    <a:schemeClr val="bg1">
                      <a:alpha val="60000"/>
                    </a:schemeClr>
                  </a:glow>
                </a:effectLst>
                <a:latin typeface="Times New Roman" pitchFamily="18" charset="0"/>
                <a:ea typeface="Times New Roman" pitchFamily="18" charset="0"/>
                <a:cs typeface="Arial" pitchFamily="34" charset="0"/>
              </a:rPr>
              <a:t>Sacrificial Giving</a:t>
            </a:r>
            <a:endParaRPr kumimoji="0" lang="en-US" sz="32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lang="en-US" sz="2800" b="1" i="1" dirty="0" smtClean="0">
                <a:effectLst>
                  <a:glow rad="101600">
                    <a:schemeClr val="bg1">
                      <a:alpha val="60000"/>
                    </a:schemeClr>
                  </a:glow>
                </a:effectLst>
                <a:latin typeface="Times New Roman" pitchFamily="18" charset="0"/>
                <a:cs typeface="Arial" pitchFamily="34" charset="0"/>
              </a:rPr>
              <a:t>(Luke 6:38)</a:t>
            </a:r>
            <a:endParaRPr kumimoji="0" lang="en-US" sz="2800" b="1"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3077" name="Rectangle 5"/>
          <p:cNvSpPr>
            <a:spLocks noChangeArrowheads="1"/>
          </p:cNvSpPr>
          <p:nvPr/>
        </p:nvSpPr>
        <p:spPr bwMode="auto">
          <a:xfrm>
            <a:off x="6019800" y="5075479"/>
            <a:ext cx="3124200" cy="12926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3200" b="1" i="1" dirty="0" smtClean="0">
                <a:effectLst>
                  <a:glow rad="101600">
                    <a:schemeClr val="bg1">
                      <a:alpha val="60000"/>
                    </a:schemeClr>
                  </a:glow>
                </a:effectLst>
                <a:latin typeface="Times New Roman" pitchFamily="18" charset="0"/>
                <a:ea typeface="Times New Roman" pitchFamily="18" charset="0"/>
                <a:cs typeface="Arial" pitchFamily="34" charset="0"/>
              </a:rPr>
              <a:t>Forgiveness</a:t>
            </a:r>
            <a:endParaRPr kumimoji="0" lang="en-US" sz="32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lang="en-US" sz="2800" b="1" i="1" dirty="0" smtClean="0">
                <a:effectLst>
                  <a:glow rad="101600">
                    <a:schemeClr val="bg1">
                      <a:alpha val="60000"/>
                    </a:schemeClr>
                  </a:glow>
                </a:effectLst>
                <a:latin typeface="Times New Roman" pitchFamily="18" charset="0"/>
                <a:ea typeface="Times New Roman" pitchFamily="18" charset="0"/>
                <a:cs typeface="Arial" pitchFamily="34" charset="0"/>
              </a:rPr>
              <a:t>(Matt. 6:14)</a:t>
            </a:r>
            <a:endParaRPr kumimoji="0" lang="en-US" sz="28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3078" name="Rectangle 6"/>
          <p:cNvSpPr>
            <a:spLocks noChangeArrowheads="1"/>
          </p:cNvSpPr>
          <p:nvPr/>
        </p:nvSpPr>
        <p:spPr bwMode="auto">
          <a:xfrm>
            <a:off x="685800" y="4698479"/>
            <a:ext cx="84582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3600" i="1" u="sng" dirty="0" smtClean="0">
                <a:effectLst>
                  <a:glow rad="139700">
                    <a:schemeClr val="bg1">
                      <a:alpha val="40000"/>
                    </a:schemeClr>
                  </a:glow>
                </a:effectLst>
                <a:latin typeface="Times New Roman" pitchFamily="18" charset="0"/>
                <a:cs typeface="Arial" pitchFamily="34" charset="0"/>
              </a:rPr>
              <a:t>Humility</a:t>
            </a:r>
            <a:endParaRPr kumimoji="0" lang="en-US" sz="3600" i="0" u="sng" strike="noStrike" cap="none" normalizeH="0" baseline="0" dirty="0" smtClean="0">
              <a:ln>
                <a:noFill/>
              </a:ln>
              <a:solidFill>
                <a:schemeClr val="tx1"/>
              </a:solidFill>
              <a:effectLst>
                <a:glow rad="139700">
                  <a:schemeClr val="bg1">
                    <a:alpha val="40000"/>
                  </a:schemeClr>
                </a:glow>
              </a:effectLst>
              <a:latin typeface="Arial" pitchFamily="34" charset="0"/>
              <a:cs typeface="Arial" pitchFamily="34" charset="0"/>
            </a:endParaRPr>
          </a:p>
        </p:txBody>
      </p:sp>
      <p:pic>
        <p:nvPicPr>
          <p:cNvPr id="2" name="Picture 2"/>
          <p:cNvPicPr>
            <a:picLocks noChangeAspect="1" noChangeArrowheads="1"/>
          </p:cNvPicPr>
          <p:nvPr/>
        </p:nvPicPr>
        <p:blipFill>
          <a:blip r:embed="rId4" cstate="print"/>
          <a:srcRect/>
          <a:stretch>
            <a:fillRect/>
          </a:stretch>
        </p:blipFill>
        <p:spPr bwMode="auto">
          <a:xfrm>
            <a:off x="2286000" y="152400"/>
            <a:ext cx="4813896" cy="4419600"/>
          </a:xfrm>
          <a:prstGeom prst="rect">
            <a:avLst/>
          </a:prstGeom>
          <a:noFill/>
          <a:ln w="9525">
            <a:noFill/>
            <a:miter lim="800000"/>
            <a:headEnd/>
            <a:tailEnd/>
          </a:ln>
        </p:spPr>
      </p:pic>
      <p:sp>
        <p:nvSpPr>
          <p:cNvPr id="3074" name="Rectangle 2"/>
          <p:cNvSpPr>
            <a:spLocks noChangeArrowheads="1"/>
          </p:cNvSpPr>
          <p:nvPr/>
        </p:nvSpPr>
        <p:spPr bwMode="auto">
          <a:xfrm>
            <a:off x="6705600" y="1832388"/>
            <a:ext cx="2438400" cy="15081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Ground</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Surrendered</a:t>
            </a:r>
          </a:p>
          <a:p>
            <a:pPr marL="0" marR="0" lvl="0" indent="0" algn="ctr" defTabSz="914400" rtl="0" eaLnBrk="0" fontAlgn="base" latinLnBrk="0" hangingPunct="0">
              <a:lnSpc>
                <a:spcPct val="100000"/>
              </a:lnSpc>
              <a:spcBef>
                <a:spcPct val="0"/>
              </a:spcBef>
              <a:spcAft>
                <a:spcPct val="0"/>
              </a:spcAft>
              <a:buClrTx/>
              <a:buSzTx/>
              <a:buFontTx/>
              <a:buNone/>
              <a:tabLst/>
            </a:pPr>
            <a:r>
              <a:rPr lang="en-US" sz="2800" i="1" dirty="0" smtClean="0">
                <a:latin typeface="Times New Roman" pitchFamily="18" charset="0"/>
                <a:cs typeface="Arial" pitchFamily="34" charset="0"/>
              </a:rPr>
              <a:t>(Rom. 6:16-19)</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3073" name="Rectangle 1"/>
          <p:cNvSpPr>
            <a:spLocks noChangeArrowheads="1"/>
          </p:cNvSpPr>
          <p:nvPr/>
        </p:nvSpPr>
        <p:spPr bwMode="auto">
          <a:xfrm>
            <a:off x="0" y="233195"/>
            <a:ext cx="35814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Stronghold</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algn="ctr" eaLnBrk="0" fontAlgn="base" hangingPunct="0">
              <a:spcBef>
                <a:spcPct val="0"/>
              </a:spcBef>
              <a:spcAft>
                <a:spcPct val="0"/>
              </a:spcAft>
            </a:pPr>
            <a:r>
              <a:rPr kumimoji="0" lang="en-US" sz="32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a:t>
            </a:r>
            <a:r>
              <a:rPr lang="en-US" sz="3200" i="1" dirty="0" smtClean="0">
                <a:latin typeface="Times New Roman" pitchFamily="18" charset="0"/>
                <a:ea typeface="Times New Roman" pitchFamily="18" charset="0"/>
                <a:cs typeface="Arial" pitchFamily="34" charset="0"/>
              </a:rPr>
              <a:t>Truth of Scripture”</a:t>
            </a:r>
          </a:p>
          <a:p>
            <a:pPr algn="ctr" eaLnBrk="0" fontAlgn="base" hangingPunct="0">
              <a:spcBef>
                <a:spcPct val="0"/>
              </a:spcBef>
              <a:spcAft>
                <a:spcPct val="0"/>
              </a:spcAft>
            </a:pPr>
            <a:r>
              <a:rPr lang="en-US" sz="3200" i="1" dirty="0" smtClean="0">
                <a:latin typeface="Times New Roman" pitchFamily="18" charset="0"/>
                <a:ea typeface="Times New Roman" pitchFamily="18" charset="0"/>
                <a:cs typeface="Arial" pitchFamily="34" charset="0"/>
              </a:rPr>
              <a:t>(John 17:17)</a:t>
            </a:r>
          </a:p>
          <a:p>
            <a:pPr marL="0" marR="0" lvl="0" indent="0" algn="ctr" defTabSz="914400" rtl="0" eaLnBrk="0" fontAlgn="base" latinLnBrk="0" hangingPunct="0">
              <a:lnSpc>
                <a:spcPct val="100000"/>
              </a:lnSpc>
              <a:spcBef>
                <a:spcPct val="0"/>
              </a:spcBef>
              <a:spcAft>
                <a:spcPct val="0"/>
              </a:spcAft>
              <a:buClrTx/>
              <a:buSzTx/>
              <a:buFontTx/>
              <a:buNone/>
              <a:tabLst/>
            </a:pPr>
            <a:endParaRPr lang="en-US" sz="3200" i="1" dirty="0" smtClean="0">
              <a:latin typeface="Times New Roman" pitchFamily="18"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Down Arrow 9"/>
          <p:cNvSpPr/>
          <p:nvPr/>
        </p:nvSpPr>
        <p:spPr>
          <a:xfrm rot="1858111">
            <a:off x="7577613" y="3471423"/>
            <a:ext cx="484632" cy="1154199"/>
          </a:xfrm>
          <a:prstGeom prst="downArrow">
            <a:avLst/>
          </a:prstGeom>
          <a:solidFill>
            <a:srgbClr val="FFFF00"/>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1" name="Down Arrow 10"/>
          <p:cNvSpPr/>
          <p:nvPr/>
        </p:nvSpPr>
        <p:spPr>
          <a:xfrm rot="19294682">
            <a:off x="1657360" y="1834978"/>
            <a:ext cx="484632" cy="1333763"/>
          </a:xfrm>
          <a:prstGeom prst="down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C:\Users\Ptr. Daniel White\Desktop\Bible pictures\Jesus\00 Faces of Jesus\scan0022.jpg"/>
          <p:cNvPicPr>
            <a:picLocks noChangeAspect="1" noChangeArrowheads="1"/>
          </p:cNvPicPr>
          <p:nvPr/>
        </p:nvPicPr>
        <p:blipFill>
          <a:blip r:embed="rId5" cstate="print"/>
          <a:srcRect/>
          <a:stretch>
            <a:fillRect/>
          </a:stretch>
        </p:blipFill>
        <p:spPr bwMode="auto">
          <a:xfrm>
            <a:off x="5029200" y="2514600"/>
            <a:ext cx="1407666" cy="2057500"/>
          </a:xfrm>
          <a:prstGeom prst="ellipse">
            <a:avLst/>
          </a:prstGeom>
          <a:ln>
            <a:noFill/>
          </a:ln>
          <a:effectLst>
            <a:softEdge rad="112500"/>
          </a:effectLst>
        </p:spPr>
      </p:pic>
      <p:sp>
        <p:nvSpPr>
          <p:cNvPr id="15" name="Rectangle 8"/>
          <p:cNvSpPr>
            <a:spLocks noChangeArrowheads="1"/>
          </p:cNvSpPr>
          <p:nvPr/>
        </p:nvSpPr>
        <p:spPr bwMode="auto">
          <a:xfrm>
            <a:off x="5257800" y="431512"/>
            <a:ext cx="38862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3200" i="1" dirty="0" smtClean="0">
                <a:latin typeface="Times New Roman" pitchFamily="18" charset="0"/>
                <a:cs typeface="Arial" pitchFamily="34" charset="0"/>
              </a:rPr>
              <a:t>Romans 6-8</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073"/>
                                        </p:tgtEl>
                                        <p:attrNameLst>
                                          <p:attrName>style.visibility</p:attrName>
                                        </p:attrNameLst>
                                      </p:cBhvr>
                                      <p:to>
                                        <p:strVal val="visible"/>
                                      </p:to>
                                    </p:set>
                                    <p:anim to="" calcmode="lin" valueType="num">
                                      <p:cBhvr>
                                        <p:cTn id="7" dur="1" fill="hold"/>
                                        <p:tgtEl>
                                          <p:spTgt spid="307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074"/>
                                        </p:tgtEl>
                                        <p:attrNameLst>
                                          <p:attrName>style.visibility</p:attrName>
                                        </p:attrNameLst>
                                      </p:cBhvr>
                                      <p:to>
                                        <p:strVal val="visible"/>
                                      </p:to>
                                    </p:set>
                                    <p:anim to="" calcmode="lin" valueType="num">
                                      <p:cBhvr>
                                        <p:cTn id="17" dur="1" fill="hold"/>
                                        <p:tgtEl>
                                          <p:spTgt spid="307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078"/>
                                        </p:tgtEl>
                                        <p:attrNameLst>
                                          <p:attrName>style.visibility</p:attrName>
                                        </p:attrNameLst>
                                      </p:cBhvr>
                                      <p:to>
                                        <p:strVal val="visible"/>
                                      </p:to>
                                    </p:set>
                                    <p:anim to="" calcmode="lin" valueType="num">
                                      <p:cBhvr>
                                        <p:cTn id="27" dur="1" fill="hold"/>
                                        <p:tgtEl>
                                          <p:spTgt spid="307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1" nodeType="clickEffect">
                                  <p:stCondLst>
                                    <p:cond delay="0"/>
                                  </p:stCondLst>
                                  <p:childTnLst>
                                    <p:set>
                                      <p:cBhvr>
                                        <p:cTn id="31" dur="1" fill="hold">
                                          <p:stCondLst>
                                            <p:cond delay="0"/>
                                          </p:stCondLst>
                                        </p:cTn>
                                        <p:tgtEl>
                                          <p:spTgt spid="3075"/>
                                        </p:tgtEl>
                                        <p:attrNameLst>
                                          <p:attrName>style.visibility</p:attrName>
                                        </p:attrNameLst>
                                      </p:cBhvr>
                                      <p:to>
                                        <p:strVal val="visible"/>
                                      </p:to>
                                    </p:set>
                                    <p:anim to="" calcmode="lin" valueType="num">
                                      <p:cBhvr>
                                        <p:cTn id="32" dur="1" fill="hold"/>
                                        <p:tgtEl>
                                          <p:spTgt spid="3075"/>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076"/>
                                        </p:tgtEl>
                                        <p:attrNameLst>
                                          <p:attrName>style.visibility</p:attrName>
                                        </p:attrNameLst>
                                      </p:cBhvr>
                                      <p:to>
                                        <p:strVal val="visible"/>
                                      </p:to>
                                    </p:set>
                                    <p:anim to="" calcmode="lin" valueType="num">
                                      <p:cBhvr>
                                        <p:cTn id="37" dur="1" fill="hold"/>
                                        <p:tgtEl>
                                          <p:spTgt spid="3076"/>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077"/>
                                        </p:tgtEl>
                                        <p:attrNameLst>
                                          <p:attrName>style.visibility</p:attrName>
                                        </p:attrNameLst>
                                      </p:cBhvr>
                                      <p:to>
                                        <p:strVal val="visible"/>
                                      </p:to>
                                    </p:set>
                                    <p:anim to="" calcmode="lin" valueType="num">
                                      <p:cBhvr>
                                        <p:cTn id="42" dur="1" fill="hold"/>
                                        <p:tgtEl>
                                          <p:spTgt spid="3077"/>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fade">
                                      <p:cBhvr>
                                        <p:cTn id="4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1"/>
      <p:bldP spid="3076" grpId="0"/>
      <p:bldP spid="3077" grpId="0"/>
      <p:bldP spid="3078" grpId="0"/>
      <p:bldP spid="3074" grpId="0"/>
      <p:bldP spid="3073" grpId="0"/>
      <p:bldP spid="10"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9" name="Picture 7"/>
          <p:cNvPicPr>
            <a:picLocks noChangeAspect="1" noChangeArrowheads="1"/>
          </p:cNvPicPr>
          <p:nvPr/>
        </p:nvPicPr>
        <p:blipFill>
          <a:blip r:embed="rId3" cstate="print"/>
          <a:srcRect t="68644" r="-6866"/>
          <a:stretch>
            <a:fillRect/>
          </a:stretch>
        </p:blipFill>
        <p:spPr bwMode="auto">
          <a:xfrm>
            <a:off x="2286000" y="4267200"/>
            <a:ext cx="5638800" cy="1905000"/>
          </a:xfrm>
          <a:prstGeom prst="rect">
            <a:avLst/>
          </a:prstGeom>
          <a:noFill/>
          <a:ln w="9525">
            <a:noFill/>
            <a:miter lim="800000"/>
            <a:headEnd/>
            <a:tailEnd/>
          </a:ln>
        </p:spPr>
      </p:pic>
      <p:sp>
        <p:nvSpPr>
          <p:cNvPr id="3078" name="Rectangle 6"/>
          <p:cNvSpPr>
            <a:spLocks noChangeArrowheads="1"/>
          </p:cNvSpPr>
          <p:nvPr/>
        </p:nvSpPr>
        <p:spPr bwMode="auto">
          <a:xfrm>
            <a:off x="685800" y="4698479"/>
            <a:ext cx="84582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i="1" u="sng" strike="noStrike" cap="none" normalizeH="0" baseline="0" dirty="0" smtClean="0">
                <a:ln>
                  <a:noFill/>
                </a:ln>
                <a:solidFill>
                  <a:schemeClr val="tx1"/>
                </a:solidFill>
                <a:effectLst>
                  <a:glow rad="139700">
                    <a:schemeClr val="bg1">
                      <a:alpha val="40000"/>
                    </a:schemeClr>
                  </a:glow>
                </a:effectLst>
                <a:latin typeface="Times New Roman" pitchFamily="18" charset="0"/>
                <a:ea typeface="Times New Roman" pitchFamily="18" charset="0"/>
                <a:cs typeface="Arial" pitchFamily="34" charset="0"/>
              </a:rPr>
              <a:t>Pride of Life</a:t>
            </a:r>
            <a:endParaRPr kumimoji="0" lang="en-US" sz="3600" i="0" u="sng" strike="noStrike" cap="none" normalizeH="0" baseline="0" dirty="0" smtClean="0">
              <a:ln>
                <a:noFill/>
              </a:ln>
              <a:solidFill>
                <a:schemeClr val="tx1"/>
              </a:solidFill>
              <a:effectLst>
                <a:glow rad="139700">
                  <a:schemeClr val="bg1">
                    <a:alpha val="40000"/>
                  </a:schemeClr>
                </a:glow>
              </a:effectLst>
              <a:latin typeface="Arial" pitchFamily="34" charset="0"/>
              <a:cs typeface="Arial" pitchFamily="34" charset="0"/>
            </a:endParaRPr>
          </a:p>
        </p:txBody>
      </p:sp>
      <p:pic>
        <p:nvPicPr>
          <p:cNvPr id="2" name="Picture 2"/>
          <p:cNvPicPr>
            <a:picLocks noChangeAspect="1" noChangeArrowheads="1"/>
          </p:cNvPicPr>
          <p:nvPr/>
        </p:nvPicPr>
        <p:blipFill>
          <a:blip r:embed="rId4" cstate="print"/>
          <a:srcRect/>
          <a:stretch>
            <a:fillRect/>
          </a:stretch>
        </p:blipFill>
        <p:spPr bwMode="auto">
          <a:xfrm>
            <a:off x="2286000" y="152400"/>
            <a:ext cx="4813896" cy="4419600"/>
          </a:xfrm>
          <a:prstGeom prst="rect">
            <a:avLst/>
          </a:prstGeom>
          <a:noFill/>
          <a:ln w="9525">
            <a:noFill/>
            <a:miter lim="800000"/>
            <a:headEnd/>
            <a:tailEnd/>
          </a:ln>
        </p:spPr>
      </p:pic>
      <p:sp>
        <p:nvSpPr>
          <p:cNvPr id="3074" name="Rectangle 2"/>
          <p:cNvSpPr>
            <a:spLocks noChangeArrowheads="1"/>
          </p:cNvSpPr>
          <p:nvPr/>
        </p:nvSpPr>
        <p:spPr bwMode="auto">
          <a:xfrm>
            <a:off x="6705600" y="2226182"/>
            <a:ext cx="2438400" cy="178510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Ground</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algn="ctr" eaLnBrk="0" fontAlgn="base" hangingPunct="0">
              <a:spcBef>
                <a:spcPct val="0"/>
              </a:spcBef>
              <a:spcAft>
                <a:spcPct val="0"/>
              </a:spcAft>
            </a:pPr>
            <a:r>
              <a:rPr kumimoji="0" lang="en-US" sz="32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Surrendered   </a:t>
            </a:r>
            <a:r>
              <a:rPr lang="en-US" sz="2800" i="1" dirty="0" smtClean="0">
                <a:latin typeface="Times New Roman" pitchFamily="18" charset="0"/>
                <a:cs typeface="Arial" pitchFamily="34" charset="0"/>
              </a:rPr>
              <a:t>(Eph. 4:27)</a:t>
            </a:r>
            <a:endParaRPr lang="en-US" sz="2800" dirty="0" smtClean="0">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073" name="Rectangle 1"/>
          <p:cNvSpPr>
            <a:spLocks noChangeArrowheads="1"/>
          </p:cNvSpPr>
          <p:nvPr/>
        </p:nvSpPr>
        <p:spPr bwMode="auto">
          <a:xfrm>
            <a:off x="0" y="590742"/>
            <a:ext cx="2819400" cy="178510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Stronghold</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algn="ctr" eaLnBrk="0" fontAlgn="base" hangingPunct="0">
              <a:spcBef>
                <a:spcPct val="0"/>
              </a:spcBef>
              <a:spcAft>
                <a:spcPct val="0"/>
              </a:spcAft>
            </a:pPr>
            <a:r>
              <a:rPr kumimoji="0" lang="en-US" sz="32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“False Ideas”</a:t>
            </a:r>
            <a:r>
              <a:rPr lang="en-US" i="1" dirty="0" smtClean="0">
                <a:latin typeface="Times New Roman" pitchFamily="18" charset="0"/>
                <a:cs typeface="Arial" pitchFamily="34" charset="0"/>
              </a:rPr>
              <a:t> </a:t>
            </a:r>
            <a:r>
              <a:rPr lang="en-US" sz="2800" i="1" dirty="0" smtClean="0">
                <a:latin typeface="Times New Roman" pitchFamily="18" charset="0"/>
                <a:cs typeface="Arial" pitchFamily="34" charset="0"/>
              </a:rPr>
              <a:t>(John 8:44)</a:t>
            </a:r>
            <a:endParaRPr lang="en-US" sz="2800" dirty="0" smtClean="0">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Down Arrow 9"/>
          <p:cNvSpPr/>
          <p:nvPr/>
        </p:nvSpPr>
        <p:spPr>
          <a:xfrm rot="2496267">
            <a:off x="7637260" y="3693871"/>
            <a:ext cx="484632" cy="1154199"/>
          </a:xfrm>
          <a:prstGeom prst="downArrow">
            <a:avLst/>
          </a:prstGeom>
          <a:solidFill>
            <a:srgbClr val="FFFF00"/>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1" name="Down Arrow 10"/>
          <p:cNvSpPr/>
          <p:nvPr/>
        </p:nvSpPr>
        <p:spPr>
          <a:xfrm rot="19294682">
            <a:off x="1665126" y="2166172"/>
            <a:ext cx="484632" cy="1333763"/>
          </a:xfrm>
          <a:prstGeom prst="down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80" name="Rectangle 8"/>
          <p:cNvSpPr>
            <a:spLocks noChangeArrowheads="1"/>
          </p:cNvSpPr>
          <p:nvPr/>
        </p:nvSpPr>
        <p:spPr bwMode="auto">
          <a:xfrm>
            <a:off x="5257800" y="431512"/>
            <a:ext cx="38862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II Corinthians 10:3-6</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3" name="Picture 2" descr="C:\Users\Ptr. Daniel White\Desktop\Bible pictures\Satan-Devil and demons\Dragon.gif"/>
          <p:cNvPicPr>
            <a:picLocks noChangeAspect="1" noChangeArrowheads="1"/>
          </p:cNvPicPr>
          <p:nvPr/>
        </p:nvPicPr>
        <p:blipFill>
          <a:blip r:embed="rId5" cstate="print"/>
          <a:srcRect/>
          <a:stretch>
            <a:fillRect/>
          </a:stretch>
        </p:blipFill>
        <p:spPr bwMode="auto">
          <a:xfrm>
            <a:off x="5181600" y="3048000"/>
            <a:ext cx="1388793" cy="1471819"/>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73"/>
                                        </p:tgtEl>
                                        <p:attrNameLst>
                                          <p:attrName>style.visibility</p:attrName>
                                        </p:attrNameLst>
                                      </p:cBhvr>
                                      <p:to>
                                        <p:strVal val="visible"/>
                                      </p:to>
                                    </p:set>
                                    <p:animEffect transition="in" filter="fade">
                                      <p:cBhvr>
                                        <p:cTn id="7" dur="1000"/>
                                        <p:tgtEl>
                                          <p:spTgt spid="307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074"/>
                                        </p:tgtEl>
                                        <p:attrNameLst>
                                          <p:attrName>style.visibility</p:attrName>
                                        </p:attrNameLst>
                                      </p:cBhvr>
                                      <p:to>
                                        <p:strVal val="visible"/>
                                      </p:to>
                                    </p:set>
                                    <p:animEffect transition="in" filter="fade">
                                      <p:cBhvr>
                                        <p:cTn id="17" dur="1000"/>
                                        <p:tgtEl>
                                          <p:spTgt spid="307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55" presetClass="entr" presetSubtype="0" fill="hold" nodeType="clickEffect">
                                  <p:stCondLst>
                                    <p:cond delay="0"/>
                                  </p:stCondLst>
                                  <p:childTnLst>
                                    <p:set>
                                      <p:cBhvr>
                                        <p:cTn id="26" dur="1" fill="hold">
                                          <p:stCondLst>
                                            <p:cond delay="0"/>
                                          </p:stCondLst>
                                        </p:cTn>
                                        <p:tgtEl>
                                          <p:spTgt spid="3079"/>
                                        </p:tgtEl>
                                        <p:attrNameLst>
                                          <p:attrName>style.visibility</p:attrName>
                                        </p:attrNameLst>
                                      </p:cBhvr>
                                      <p:to>
                                        <p:strVal val="visible"/>
                                      </p:to>
                                    </p:set>
                                    <p:anim calcmode="lin" valueType="num">
                                      <p:cBhvr>
                                        <p:cTn id="27" dur="1000" fill="hold"/>
                                        <p:tgtEl>
                                          <p:spTgt spid="3079"/>
                                        </p:tgtEl>
                                        <p:attrNameLst>
                                          <p:attrName>ppt_w</p:attrName>
                                        </p:attrNameLst>
                                      </p:cBhvr>
                                      <p:tavLst>
                                        <p:tav tm="0">
                                          <p:val>
                                            <p:strVal val="#ppt_w*0.70"/>
                                          </p:val>
                                        </p:tav>
                                        <p:tav tm="100000">
                                          <p:val>
                                            <p:strVal val="#ppt_w"/>
                                          </p:val>
                                        </p:tav>
                                      </p:tavLst>
                                    </p:anim>
                                    <p:anim calcmode="lin" valueType="num">
                                      <p:cBhvr>
                                        <p:cTn id="28" dur="1000" fill="hold"/>
                                        <p:tgtEl>
                                          <p:spTgt spid="3079"/>
                                        </p:tgtEl>
                                        <p:attrNameLst>
                                          <p:attrName>ppt_h</p:attrName>
                                        </p:attrNameLst>
                                      </p:cBhvr>
                                      <p:tavLst>
                                        <p:tav tm="0">
                                          <p:val>
                                            <p:strVal val="#ppt_h"/>
                                          </p:val>
                                        </p:tav>
                                        <p:tav tm="100000">
                                          <p:val>
                                            <p:strVal val="#ppt_h"/>
                                          </p:val>
                                        </p:tav>
                                      </p:tavLst>
                                    </p:anim>
                                    <p:animEffect transition="in" filter="fade">
                                      <p:cBhvr>
                                        <p:cTn id="29" dur="1000"/>
                                        <p:tgtEl>
                                          <p:spTgt spid="3079"/>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3078"/>
                                        </p:tgtEl>
                                        <p:attrNameLst>
                                          <p:attrName>style.visibility</p:attrName>
                                        </p:attrNameLst>
                                      </p:cBhvr>
                                      <p:to>
                                        <p:strVal val="visible"/>
                                      </p:to>
                                    </p:set>
                                    <p:animEffect transition="in" filter="fade">
                                      <p:cBhvr>
                                        <p:cTn id="34" dur="1000"/>
                                        <p:tgtEl>
                                          <p:spTgt spid="307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8" grpId="0"/>
      <p:bldP spid="3074" grpId="0"/>
      <p:bldP spid="3073" grpId="0"/>
      <p:bldP spid="10" grpId="0" animBg="1"/>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C:\Users\Ptr. Daniel White\Desktop\Bible pictures\Jesus\scan0049.jpg"/>
          <p:cNvPicPr>
            <a:picLocks noChangeAspect="1" noChangeArrowheads="1"/>
          </p:cNvPicPr>
          <p:nvPr/>
        </p:nvPicPr>
        <p:blipFill>
          <a:blip r:embed="rId3" cstate="print">
            <a:lum bright="-10000"/>
          </a:blip>
          <a:srcRect/>
          <a:stretch>
            <a:fillRect/>
          </a:stretch>
        </p:blipFill>
        <p:spPr bwMode="auto">
          <a:xfrm>
            <a:off x="1447800" y="0"/>
            <a:ext cx="6477000" cy="6858000"/>
          </a:xfrm>
          <a:prstGeom prst="rect">
            <a:avLst/>
          </a:prstGeom>
          <a:ln>
            <a:noFill/>
          </a:ln>
          <a:effectLst>
            <a:softEdge rad="112500"/>
          </a:effectLst>
        </p:spPr>
      </p:pic>
      <p:pic>
        <p:nvPicPr>
          <p:cNvPr id="17" name="Picture 2" descr="C:\Users\Ptr. Daniel White\Desktop\Bible pictures\Satan-Devil and demons\dragon_2.jpg"/>
          <p:cNvPicPr>
            <a:picLocks noChangeAspect="1" noChangeArrowheads="1"/>
          </p:cNvPicPr>
          <p:nvPr/>
        </p:nvPicPr>
        <p:blipFill>
          <a:blip r:embed="rId4" cstate="print"/>
          <a:srcRect/>
          <a:stretch>
            <a:fillRect/>
          </a:stretch>
        </p:blipFill>
        <p:spPr bwMode="auto">
          <a:xfrm>
            <a:off x="3581400" y="2895600"/>
            <a:ext cx="2437910" cy="2362199"/>
          </a:xfrm>
          <a:prstGeom prst="ellipse">
            <a:avLst/>
          </a:prstGeom>
          <a:ln>
            <a:noFill/>
          </a:ln>
          <a:effectLst>
            <a:softEdge rad="112500"/>
          </a:effectLst>
        </p:spPr>
      </p:pic>
      <p:sp>
        <p:nvSpPr>
          <p:cNvPr id="4" name="Rectangle 3"/>
          <p:cNvSpPr/>
          <p:nvPr/>
        </p:nvSpPr>
        <p:spPr>
          <a:xfrm>
            <a:off x="1524000" y="4953000"/>
            <a:ext cx="6248400" cy="1754326"/>
          </a:xfrm>
          <a:prstGeom prst="rect">
            <a:avLst/>
          </a:prstGeom>
        </p:spPr>
        <p:txBody>
          <a:bodyPr wrap="square">
            <a:spAutoFit/>
          </a:bodyPr>
          <a:lstStyle/>
          <a:p>
            <a:pPr algn="ctr"/>
            <a:r>
              <a:rPr lang="en-US" sz="3600" i="1" dirty="0" smtClean="0">
                <a:effectLst>
                  <a:glow rad="101600">
                    <a:schemeClr val="bg1">
                      <a:alpha val="60000"/>
                    </a:schemeClr>
                  </a:glow>
                </a:effectLst>
              </a:rPr>
              <a:t> “…to whom ye yield yourselves servants to obey, his servants ye are to whom ye obey…”</a:t>
            </a:r>
            <a:endParaRPr lang="en-US" sz="36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53" presetClass="exit" presetSubtype="0" fill="hold" nodeType="clickEffect">
                                  <p:stCondLst>
                                    <p:cond delay="0"/>
                                  </p:stCondLst>
                                  <p:childTnLst>
                                    <p:anim calcmode="lin" valueType="num">
                                      <p:cBhvr>
                                        <p:cTn id="11" dur="1000"/>
                                        <p:tgtEl>
                                          <p:spTgt spid="17"/>
                                        </p:tgtEl>
                                        <p:attrNameLst>
                                          <p:attrName>ppt_w</p:attrName>
                                        </p:attrNameLst>
                                      </p:cBhvr>
                                      <p:tavLst>
                                        <p:tav tm="0">
                                          <p:val>
                                            <p:strVal val="ppt_w"/>
                                          </p:val>
                                        </p:tav>
                                        <p:tav tm="100000">
                                          <p:val>
                                            <p:fltVal val="0"/>
                                          </p:val>
                                        </p:tav>
                                      </p:tavLst>
                                    </p:anim>
                                    <p:anim calcmode="lin" valueType="num">
                                      <p:cBhvr>
                                        <p:cTn id="12" dur="1000"/>
                                        <p:tgtEl>
                                          <p:spTgt spid="17"/>
                                        </p:tgtEl>
                                        <p:attrNameLst>
                                          <p:attrName>ppt_h</p:attrName>
                                        </p:attrNameLst>
                                      </p:cBhvr>
                                      <p:tavLst>
                                        <p:tav tm="0">
                                          <p:val>
                                            <p:strVal val="ppt_h"/>
                                          </p:val>
                                        </p:tav>
                                        <p:tav tm="100000">
                                          <p:val>
                                            <p:fltVal val="0"/>
                                          </p:val>
                                        </p:tav>
                                      </p:tavLst>
                                    </p:anim>
                                    <p:animEffect transition="out" filter="fade">
                                      <p:cBhvr>
                                        <p:cTn id="13" dur="1000"/>
                                        <p:tgtEl>
                                          <p:spTgt spid="17"/>
                                        </p:tgtEl>
                                      </p:cBhvr>
                                    </p:animEffect>
                                    <p:set>
                                      <p:cBhvr>
                                        <p:cTn id="14" dur="1" fill="hold">
                                          <p:stCondLst>
                                            <p:cond delay="9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Heart 6"/>
          <p:cNvSpPr/>
          <p:nvPr/>
        </p:nvSpPr>
        <p:spPr>
          <a:xfrm>
            <a:off x="457200" y="2057400"/>
            <a:ext cx="6477000" cy="4800600"/>
          </a:xfrm>
          <a:prstGeom prst="heart">
            <a:avLst/>
          </a:prstGeom>
          <a:solidFill>
            <a:srgbClr val="C00000"/>
          </a:solidFill>
          <a:ln>
            <a:solidFill>
              <a:schemeClr val="bg1"/>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00000"/>
              </a:solidFill>
            </a:endParaRPr>
          </a:p>
        </p:txBody>
      </p:sp>
      <p:sp>
        <p:nvSpPr>
          <p:cNvPr id="2" name="Title 1"/>
          <p:cNvSpPr>
            <a:spLocks noGrp="1"/>
          </p:cNvSpPr>
          <p:nvPr>
            <p:ph type="title"/>
          </p:nvPr>
        </p:nvSpPr>
        <p:spPr>
          <a:xfrm>
            <a:off x="0" y="0"/>
            <a:ext cx="7848600" cy="1981200"/>
          </a:xfrm>
        </p:spPr>
        <p:txBody>
          <a:bodyPr>
            <a:normAutofit/>
          </a:bodyPr>
          <a:lstStyle/>
          <a:p>
            <a:r>
              <a:rPr lang="en-US" sz="4800" i="1" dirty="0" smtClean="0"/>
              <a:t>Three Ways “Ground” </a:t>
            </a:r>
            <a:br>
              <a:rPr lang="en-US" sz="4800" i="1" dirty="0" smtClean="0"/>
            </a:br>
            <a:r>
              <a:rPr lang="en-US" sz="4800" i="1" dirty="0" smtClean="0"/>
              <a:t>is Surrendered to Satan</a:t>
            </a:r>
            <a:endParaRPr lang="en-US" sz="4800" i="1" dirty="0"/>
          </a:p>
        </p:txBody>
      </p:sp>
      <p:pic>
        <p:nvPicPr>
          <p:cNvPr id="18435" name="Picture 3" descr="C:\Users\Ptr. Daniel White\Desktop\Bible pictures\Satan-Devil and demons\600-Fierce%20Dragon%20Face.jpg"/>
          <p:cNvPicPr>
            <a:picLocks noChangeAspect="1" noChangeArrowheads="1"/>
          </p:cNvPicPr>
          <p:nvPr/>
        </p:nvPicPr>
        <p:blipFill>
          <a:blip r:embed="rId3" cstate="print"/>
          <a:srcRect/>
          <a:stretch>
            <a:fillRect/>
          </a:stretch>
        </p:blipFill>
        <p:spPr bwMode="auto">
          <a:xfrm>
            <a:off x="7239000" y="228600"/>
            <a:ext cx="1905000" cy="2562242"/>
          </a:xfrm>
          <a:prstGeom prst="rect">
            <a:avLst/>
          </a:prstGeom>
          <a:ln>
            <a:noFill/>
          </a:ln>
          <a:effectLst>
            <a:softEdge rad="112500"/>
          </a:effectLst>
        </p:spPr>
      </p:pic>
      <p:pic>
        <p:nvPicPr>
          <p:cNvPr id="18437" name="Picture 5"/>
          <p:cNvPicPr>
            <a:picLocks noChangeAspect="1" noChangeArrowheads="1"/>
          </p:cNvPicPr>
          <p:nvPr/>
        </p:nvPicPr>
        <p:blipFill>
          <a:blip r:embed="rId4" cstate="print"/>
          <a:srcRect t="69324" r="779"/>
          <a:stretch>
            <a:fillRect/>
          </a:stretch>
        </p:blipFill>
        <p:spPr bwMode="auto">
          <a:xfrm>
            <a:off x="2743200" y="5410200"/>
            <a:ext cx="2133600" cy="685800"/>
          </a:xfrm>
          <a:prstGeom prst="rect">
            <a:avLst/>
          </a:prstGeom>
          <a:noFill/>
          <a:ln w="9525">
            <a:noFill/>
            <a:miter lim="800000"/>
            <a:headEnd/>
            <a:tailEnd/>
          </a:ln>
        </p:spPr>
      </p:pic>
      <p:pic>
        <p:nvPicPr>
          <p:cNvPr id="18436" name="Picture 4"/>
          <p:cNvPicPr>
            <a:picLocks noChangeAspect="1" noChangeArrowheads="1"/>
          </p:cNvPicPr>
          <p:nvPr/>
        </p:nvPicPr>
        <p:blipFill>
          <a:blip r:embed="rId5" cstate="print"/>
          <a:srcRect/>
          <a:stretch>
            <a:fillRect/>
          </a:stretch>
        </p:blipFill>
        <p:spPr bwMode="auto">
          <a:xfrm>
            <a:off x="2743200" y="3352800"/>
            <a:ext cx="1943100" cy="2122279"/>
          </a:xfrm>
          <a:prstGeom prst="rect">
            <a:avLst/>
          </a:prstGeom>
          <a:noFill/>
          <a:ln w="9525">
            <a:noFill/>
            <a:miter lim="800000"/>
            <a:headEnd/>
            <a:tailEnd/>
          </a:ln>
        </p:spPr>
      </p:pic>
      <p:sp>
        <p:nvSpPr>
          <p:cNvPr id="9" name="Rectangle 3"/>
          <p:cNvSpPr>
            <a:spLocks noChangeArrowheads="1"/>
          </p:cNvSpPr>
          <p:nvPr/>
        </p:nvSpPr>
        <p:spPr bwMode="auto">
          <a:xfrm rot="431778">
            <a:off x="0" y="2813207"/>
            <a:ext cx="34290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Immorality</a:t>
            </a:r>
            <a:endParaRPr kumimoji="0" lang="en-US" sz="1800" b="1"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11" name="Rectangle 4"/>
          <p:cNvSpPr>
            <a:spLocks noChangeArrowheads="1"/>
          </p:cNvSpPr>
          <p:nvPr/>
        </p:nvSpPr>
        <p:spPr bwMode="auto">
          <a:xfrm rot="961642">
            <a:off x="4139059" y="3240866"/>
            <a:ext cx="26670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Temporal Values</a:t>
            </a:r>
            <a:endParaRPr kumimoji="0" lang="en-US" sz="1800" b="1"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12" name="Rectangle 5"/>
          <p:cNvSpPr>
            <a:spLocks noChangeArrowheads="1"/>
          </p:cNvSpPr>
          <p:nvPr/>
        </p:nvSpPr>
        <p:spPr bwMode="auto">
          <a:xfrm rot="20742414">
            <a:off x="531487" y="4099548"/>
            <a:ext cx="2790562"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Bitterness</a:t>
            </a:r>
            <a:endParaRPr kumimoji="0" lang="en-US" sz="1800" b="1"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436"/>
                                        </p:tgtEl>
                                        <p:attrNameLst>
                                          <p:attrName>style.visibility</p:attrName>
                                        </p:attrNameLst>
                                      </p:cBhvr>
                                      <p:to>
                                        <p:strVal val="visible"/>
                                      </p:to>
                                    </p:set>
                                    <p:animEffect transition="in" filter="fade">
                                      <p:cBhvr>
                                        <p:cTn id="7" dur="2000"/>
                                        <p:tgtEl>
                                          <p:spTgt spid="18436"/>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18437"/>
                                        </p:tgtEl>
                                        <p:attrNameLst>
                                          <p:attrName>style.visibility</p:attrName>
                                        </p:attrNameLst>
                                      </p:cBhvr>
                                      <p:to>
                                        <p:strVal val="visible"/>
                                      </p:to>
                                    </p:set>
                                    <p:anim calcmode="lin" valueType="num">
                                      <p:cBhvr>
                                        <p:cTn id="12" dur="1000" fill="hold"/>
                                        <p:tgtEl>
                                          <p:spTgt spid="18437"/>
                                        </p:tgtEl>
                                        <p:attrNameLst>
                                          <p:attrName>ppt_w</p:attrName>
                                        </p:attrNameLst>
                                      </p:cBhvr>
                                      <p:tavLst>
                                        <p:tav tm="0">
                                          <p:val>
                                            <p:strVal val="#ppt_w*0.70"/>
                                          </p:val>
                                        </p:tav>
                                        <p:tav tm="100000">
                                          <p:val>
                                            <p:strVal val="#ppt_w"/>
                                          </p:val>
                                        </p:tav>
                                      </p:tavLst>
                                    </p:anim>
                                    <p:anim calcmode="lin" valueType="num">
                                      <p:cBhvr>
                                        <p:cTn id="13" dur="1000" fill="hold"/>
                                        <p:tgtEl>
                                          <p:spTgt spid="18437"/>
                                        </p:tgtEl>
                                        <p:attrNameLst>
                                          <p:attrName>ppt_h</p:attrName>
                                        </p:attrNameLst>
                                      </p:cBhvr>
                                      <p:tavLst>
                                        <p:tav tm="0">
                                          <p:val>
                                            <p:strVal val="#ppt_h"/>
                                          </p:val>
                                        </p:tav>
                                        <p:tav tm="100000">
                                          <p:val>
                                            <p:strVal val="#ppt_h"/>
                                          </p:val>
                                        </p:tav>
                                      </p:tavLst>
                                    </p:anim>
                                    <p:animEffect transition="in" filter="fade">
                                      <p:cBhvr>
                                        <p:cTn id="14" dur="1000"/>
                                        <p:tgtEl>
                                          <p:spTgt spid="18437"/>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9" name="Picture 7"/>
          <p:cNvPicPr>
            <a:picLocks noChangeAspect="1" noChangeArrowheads="1"/>
          </p:cNvPicPr>
          <p:nvPr/>
        </p:nvPicPr>
        <p:blipFill>
          <a:blip r:embed="rId3" cstate="print"/>
          <a:srcRect t="68644" r="-6866"/>
          <a:stretch>
            <a:fillRect/>
          </a:stretch>
        </p:blipFill>
        <p:spPr bwMode="auto">
          <a:xfrm>
            <a:off x="2286000" y="4267200"/>
            <a:ext cx="5638800" cy="1905000"/>
          </a:xfrm>
          <a:prstGeom prst="rect">
            <a:avLst/>
          </a:prstGeom>
          <a:noFill/>
          <a:ln w="9525">
            <a:noFill/>
            <a:miter lim="800000"/>
            <a:headEnd/>
            <a:tailEnd/>
          </a:ln>
        </p:spPr>
      </p:pic>
      <p:sp>
        <p:nvSpPr>
          <p:cNvPr id="3075" name="Rectangle 3"/>
          <p:cNvSpPr>
            <a:spLocks noChangeArrowheads="1"/>
          </p:cNvSpPr>
          <p:nvPr/>
        </p:nvSpPr>
        <p:spPr bwMode="auto">
          <a:xfrm>
            <a:off x="0" y="4996563"/>
            <a:ext cx="3429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Immorality</a:t>
            </a:r>
          </a:p>
          <a:p>
            <a:pPr marL="0" marR="0" lvl="0" indent="0" algn="ctr" defTabSz="914400" rtl="0" eaLnBrk="1" fontAlgn="base" latinLnBrk="0" hangingPunct="1">
              <a:lnSpc>
                <a:spcPct val="100000"/>
              </a:lnSpc>
              <a:spcBef>
                <a:spcPct val="0"/>
              </a:spcBef>
              <a:spcAft>
                <a:spcPct val="0"/>
              </a:spcAft>
              <a:buClrTx/>
              <a:buSzTx/>
              <a:buFontTx/>
              <a:buNone/>
              <a:tabLst/>
            </a:pPr>
            <a:r>
              <a:rPr lang="en-US" sz="2800" b="1" i="1" dirty="0" smtClean="0">
                <a:effectLst>
                  <a:glow rad="101600">
                    <a:schemeClr val="bg1">
                      <a:alpha val="60000"/>
                    </a:schemeClr>
                  </a:glow>
                </a:effectLst>
                <a:latin typeface="Times New Roman" pitchFamily="18" charset="0"/>
                <a:cs typeface="Arial" pitchFamily="34" charset="0"/>
              </a:rPr>
              <a:t>(I Thess. 4:1-8)</a:t>
            </a:r>
            <a:endParaRPr kumimoji="0" lang="en-US" sz="2800" b="1"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3076" name="Rectangle 4"/>
          <p:cNvSpPr>
            <a:spLocks noChangeArrowheads="1"/>
          </p:cNvSpPr>
          <p:nvPr/>
        </p:nvSpPr>
        <p:spPr bwMode="auto">
          <a:xfrm>
            <a:off x="381000" y="5423356"/>
            <a:ext cx="8763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Temporal Values</a:t>
            </a:r>
          </a:p>
          <a:p>
            <a:pPr marL="0" marR="0" lvl="0" indent="0" algn="ctr" defTabSz="914400" rtl="0" eaLnBrk="1" fontAlgn="base" latinLnBrk="0" hangingPunct="1">
              <a:lnSpc>
                <a:spcPct val="100000"/>
              </a:lnSpc>
              <a:spcBef>
                <a:spcPct val="0"/>
              </a:spcBef>
              <a:spcAft>
                <a:spcPct val="0"/>
              </a:spcAft>
              <a:buClrTx/>
              <a:buSzTx/>
              <a:buFontTx/>
              <a:buNone/>
              <a:tabLst/>
            </a:pPr>
            <a:r>
              <a:rPr lang="en-US" sz="2800" b="1" i="1" dirty="0" smtClean="0">
                <a:effectLst>
                  <a:glow rad="101600">
                    <a:schemeClr val="bg1">
                      <a:alpha val="60000"/>
                    </a:schemeClr>
                  </a:glow>
                </a:effectLst>
                <a:latin typeface="Times New Roman" pitchFamily="18" charset="0"/>
                <a:cs typeface="Arial" pitchFamily="34" charset="0"/>
              </a:rPr>
              <a:t>(I Tim. 6:10)</a:t>
            </a:r>
            <a:endParaRPr kumimoji="0" lang="en-US" sz="2800" b="1"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3077" name="Rectangle 5"/>
          <p:cNvSpPr>
            <a:spLocks noChangeArrowheads="1"/>
          </p:cNvSpPr>
          <p:nvPr/>
        </p:nvSpPr>
        <p:spPr bwMode="auto">
          <a:xfrm>
            <a:off x="6019800" y="5075479"/>
            <a:ext cx="3124200" cy="12926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Bitterness</a:t>
            </a:r>
          </a:p>
          <a:p>
            <a:pPr marL="0" marR="0" lvl="0" indent="0" algn="ctr" defTabSz="914400" rtl="0" eaLnBrk="1" fontAlgn="base" latinLnBrk="0" hangingPunct="1">
              <a:lnSpc>
                <a:spcPct val="100000"/>
              </a:lnSpc>
              <a:spcBef>
                <a:spcPct val="0"/>
              </a:spcBef>
              <a:spcAft>
                <a:spcPct val="0"/>
              </a:spcAft>
              <a:buClrTx/>
              <a:buSzTx/>
              <a:buFontTx/>
              <a:buNone/>
              <a:tabLst/>
            </a:pPr>
            <a:r>
              <a:rPr lang="en-US" sz="2800" b="1" i="1" dirty="0" smtClean="0">
                <a:effectLst>
                  <a:glow rad="101600">
                    <a:schemeClr val="bg1">
                      <a:alpha val="60000"/>
                    </a:schemeClr>
                  </a:glow>
                </a:effectLst>
                <a:latin typeface="Times New Roman" pitchFamily="18" charset="0"/>
                <a:ea typeface="Times New Roman" pitchFamily="18" charset="0"/>
                <a:cs typeface="Arial" pitchFamily="34" charset="0"/>
              </a:rPr>
              <a:t>(Heb. 12:15)</a:t>
            </a:r>
            <a:endParaRPr kumimoji="0" lang="en-US" sz="28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3078" name="Rectangle 6"/>
          <p:cNvSpPr>
            <a:spLocks noChangeArrowheads="1"/>
          </p:cNvSpPr>
          <p:nvPr/>
        </p:nvSpPr>
        <p:spPr bwMode="auto">
          <a:xfrm>
            <a:off x="685800" y="4698479"/>
            <a:ext cx="84582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i="1" u="sng" strike="noStrike" cap="none" normalizeH="0" baseline="0" dirty="0" smtClean="0">
                <a:ln>
                  <a:noFill/>
                </a:ln>
                <a:solidFill>
                  <a:schemeClr val="tx1"/>
                </a:solidFill>
                <a:effectLst>
                  <a:glow rad="139700">
                    <a:schemeClr val="bg1">
                      <a:alpha val="40000"/>
                    </a:schemeClr>
                  </a:glow>
                </a:effectLst>
                <a:latin typeface="Times New Roman" pitchFamily="18" charset="0"/>
                <a:ea typeface="Times New Roman" pitchFamily="18" charset="0"/>
                <a:cs typeface="Arial" pitchFamily="34" charset="0"/>
              </a:rPr>
              <a:t>Pride of Life</a:t>
            </a:r>
            <a:endParaRPr kumimoji="0" lang="en-US" sz="3600" i="0" u="sng" strike="noStrike" cap="none" normalizeH="0" baseline="0" dirty="0" smtClean="0">
              <a:ln>
                <a:noFill/>
              </a:ln>
              <a:solidFill>
                <a:schemeClr val="tx1"/>
              </a:solidFill>
              <a:effectLst>
                <a:glow rad="139700">
                  <a:schemeClr val="bg1">
                    <a:alpha val="40000"/>
                  </a:schemeClr>
                </a:glow>
              </a:effectLst>
              <a:latin typeface="Arial" pitchFamily="34" charset="0"/>
              <a:cs typeface="Arial" pitchFamily="34" charset="0"/>
            </a:endParaRPr>
          </a:p>
        </p:txBody>
      </p:sp>
      <p:pic>
        <p:nvPicPr>
          <p:cNvPr id="2" name="Picture 2"/>
          <p:cNvPicPr>
            <a:picLocks noChangeAspect="1" noChangeArrowheads="1"/>
          </p:cNvPicPr>
          <p:nvPr/>
        </p:nvPicPr>
        <p:blipFill>
          <a:blip r:embed="rId4" cstate="print"/>
          <a:srcRect/>
          <a:stretch>
            <a:fillRect/>
          </a:stretch>
        </p:blipFill>
        <p:spPr bwMode="auto">
          <a:xfrm>
            <a:off x="2286000" y="152400"/>
            <a:ext cx="4813896" cy="4419600"/>
          </a:xfrm>
          <a:prstGeom prst="rect">
            <a:avLst/>
          </a:prstGeom>
          <a:noFill/>
          <a:ln w="9525">
            <a:noFill/>
            <a:miter lim="800000"/>
            <a:headEnd/>
            <a:tailEnd/>
          </a:ln>
        </p:spPr>
      </p:pic>
      <p:sp>
        <p:nvSpPr>
          <p:cNvPr id="3074" name="Rectangle 2"/>
          <p:cNvSpPr>
            <a:spLocks noChangeArrowheads="1"/>
          </p:cNvSpPr>
          <p:nvPr/>
        </p:nvSpPr>
        <p:spPr bwMode="auto">
          <a:xfrm>
            <a:off x="6705600" y="2206703"/>
            <a:ext cx="2438400" cy="15081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Ground</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Surrendered</a:t>
            </a:r>
          </a:p>
          <a:p>
            <a:pPr marL="0" marR="0" lvl="0" indent="0" algn="ctr" defTabSz="914400" rtl="0" eaLnBrk="0" fontAlgn="base" latinLnBrk="0" hangingPunct="0">
              <a:lnSpc>
                <a:spcPct val="100000"/>
              </a:lnSpc>
              <a:spcBef>
                <a:spcPct val="0"/>
              </a:spcBef>
              <a:spcAft>
                <a:spcPct val="0"/>
              </a:spcAft>
              <a:buClrTx/>
              <a:buSzTx/>
              <a:buFontTx/>
              <a:buNone/>
              <a:tabLst/>
            </a:pPr>
            <a:r>
              <a:rPr lang="en-US" sz="2800" i="1" dirty="0" smtClean="0">
                <a:latin typeface="Times New Roman" pitchFamily="18" charset="0"/>
                <a:cs typeface="Arial" pitchFamily="34" charset="0"/>
              </a:rPr>
              <a:t>(Eph. 4:27)</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3073" name="Rectangle 1"/>
          <p:cNvSpPr>
            <a:spLocks noChangeArrowheads="1"/>
          </p:cNvSpPr>
          <p:nvPr/>
        </p:nvSpPr>
        <p:spPr bwMode="auto">
          <a:xfrm>
            <a:off x="0" y="577832"/>
            <a:ext cx="28194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Stronghold</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“False Ideas”</a:t>
            </a:r>
          </a:p>
          <a:p>
            <a:pPr marL="0" marR="0" lvl="0" indent="0" algn="ctr" defTabSz="914400" rtl="0" eaLnBrk="0" fontAlgn="base" latinLnBrk="0" hangingPunct="0">
              <a:lnSpc>
                <a:spcPct val="100000"/>
              </a:lnSpc>
              <a:spcBef>
                <a:spcPct val="0"/>
              </a:spcBef>
              <a:spcAft>
                <a:spcPct val="0"/>
              </a:spcAft>
              <a:buClrTx/>
              <a:buSzTx/>
              <a:buFontTx/>
              <a:buNone/>
              <a:tabLst/>
            </a:pPr>
            <a:r>
              <a:rPr lang="en-US" sz="3200" i="1" dirty="0" smtClean="0">
                <a:latin typeface="Times New Roman" pitchFamily="18" charset="0"/>
                <a:cs typeface="Arial" pitchFamily="34" charset="0"/>
              </a:rPr>
              <a:t>(John 8:44)</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Down Arrow 9"/>
          <p:cNvSpPr/>
          <p:nvPr/>
        </p:nvSpPr>
        <p:spPr>
          <a:xfrm rot="2496267">
            <a:off x="7637260" y="3693871"/>
            <a:ext cx="484632" cy="1154199"/>
          </a:xfrm>
          <a:prstGeom prst="downArrow">
            <a:avLst/>
          </a:prstGeom>
          <a:solidFill>
            <a:srgbClr val="FFFF00"/>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1" name="Down Arrow 10"/>
          <p:cNvSpPr/>
          <p:nvPr/>
        </p:nvSpPr>
        <p:spPr>
          <a:xfrm rot="19294682">
            <a:off x="1665126" y="2166172"/>
            <a:ext cx="484632" cy="1333763"/>
          </a:xfrm>
          <a:prstGeom prst="down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80" name="Rectangle 8"/>
          <p:cNvSpPr>
            <a:spLocks noChangeArrowheads="1"/>
          </p:cNvSpPr>
          <p:nvPr/>
        </p:nvSpPr>
        <p:spPr bwMode="auto">
          <a:xfrm>
            <a:off x="5257800" y="431512"/>
            <a:ext cx="38862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II Corinthians 10:3-6</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3" name="Picture 2" descr="C:\Users\Ptr. Daniel White\Desktop\Bible pictures\Satan-Devil and demons\Dragon.gif"/>
          <p:cNvPicPr>
            <a:picLocks noChangeAspect="1" noChangeArrowheads="1"/>
          </p:cNvPicPr>
          <p:nvPr/>
        </p:nvPicPr>
        <p:blipFill>
          <a:blip r:embed="rId5" cstate="print"/>
          <a:srcRect/>
          <a:stretch>
            <a:fillRect/>
          </a:stretch>
        </p:blipFill>
        <p:spPr bwMode="auto">
          <a:xfrm>
            <a:off x="5181600" y="3048000"/>
            <a:ext cx="1384495" cy="1467264"/>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fade">
                                      <p:cBhvr>
                                        <p:cTn id="7" dur="1000"/>
                                        <p:tgtEl>
                                          <p:spTgt spid="307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077"/>
                                        </p:tgtEl>
                                        <p:attrNameLst>
                                          <p:attrName>style.visibility</p:attrName>
                                        </p:attrNameLst>
                                      </p:cBhvr>
                                      <p:to>
                                        <p:strVal val="visible"/>
                                      </p:to>
                                    </p:set>
                                    <p:animEffect transition="in" filter="fade">
                                      <p:cBhvr>
                                        <p:cTn id="12" dur="1000"/>
                                        <p:tgtEl>
                                          <p:spTgt spid="307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076"/>
                                        </p:tgtEl>
                                        <p:attrNameLst>
                                          <p:attrName>style.visibility</p:attrName>
                                        </p:attrNameLst>
                                      </p:cBhvr>
                                      <p:to>
                                        <p:strVal val="visible"/>
                                      </p:to>
                                    </p:set>
                                    <p:animEffect transition="in" filter="fade">
                                      <p:cBhvr>
                                        <p:cTn id="17" dur="1000"/>
                                        <p:tgtEl>
                                          <p:spTgt spid="3076"/>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1000" fill="hold"/>
                                        <p:tgtEl>
                                          <p:spTgt spid="13"/>
                                        </p:tgtEl>
                                        <p:attrNameLst>
                                          <p:attrName>ppt_w</p:attrName>
                                        </p:attrNameLst>
                                      </p:cBhvr>
                                      <p:tavLst>
                                        <p:tav tm="0">
                                          <p:val>
                                            <p:fltVal val="0"/>
                                          </p:val>
                                        </p:tav>
                                        <p:tav tm="100000">
                                          <p:val>
                                            <p:strVal val="#ppt_w"/>
                                          </p:val>
                                        </p:tav>
                                      </p:tavLst>
                                    </p:anim>
                                    <p:anim calcmode="lin" valueType="num">
                                      <p:cBhvr>
                                        <p:cTn id="23" dur="1000" fill="hold"/>
                                        <p:tgtEl>
                                          <p:spTgt spid="13"/>
                                        </p:tgtEl>
                                        <p:attrNameLst>
                                          <p:attrName>ppt_h</p:attrName>
                                        </p:attrNameLst>
                                      </p:cBhvr>
                                      <p:tavLst>
                                        <p:tav tm="0">
                                          <p:val>
                                            <p:fltVal val="0"/>
                                          </p:val>
                                        </p:tav>
                                        <p:tav tm="100000">
                                          <p:val>
                                            <p:strVal val="#ppt_h"/>
                                          </p:val>
                                        </p:tav>
                                      </p:tavLst>
                                    </p:anim>
                                    <p:animEffect transition="in" filter="fade">
                                      <p:cBhvr>
                                        <p:cTn id="24"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p:bldP spid="3076" grpId="0"/>
      <p:bldP spid="307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1" descr="C:\Users\Ptr. Daniel White\Desktop\Bible pictures\Armor of God\scan0032.jpg"/>
          <p:cNvPicPr>
            <a:picLocks noChangeAspect="1" noChangeArrowheads="1"/>
          </p:cNvPicPr>
          <p:nvPr/>
        </p:nvPicPr>
        <p:blipFill>
          <a:blip r:embed="rId3" cstate="print">
            <a:lum bright="-20000"/>
          </a:blip>
          <a:srcRect/>
          <a:stretch>
            <a:fillRect/>
          </a:stretch>
        </p:blipFill>
        <p:spPr bwMode="auto">
          <a:xfrm>
            <a:off x="-152400" y="-61387"/>
            <a:ext cx="9296400" cy="6919387"/>
          </a:xfrm>
          <a:prstGeom prst="rect">
            <a:avLst/>
          </a:prstGeom>
          <a:noFill/>
        </p:spPr>
      </p:pic>
      <p:sp>
        <p:nvSpPr>
          <p:cNvPr id="3" name="Rectangle 2"/>
          <p:cNvSpPr/>
          <p:nvPr/>
        </p:nvSpPr>
        <p:spPr>
          <a:xfrm>
            <a:off x="304800" y="685800"/>
            <a:ext cx="3886200" cy="2585323"/>
          </a:xfrm>
          <a:prstGeom prst="rect">
            <a:avLst/>
          </a:prstGeom>
        </p:spPr>
        <p:txBody>
          <a:bodyPr wrap="square">
            <a:spAutoFit/>
          </a:bodyPr>
          <a:lstStyle/>
          <a:p>
            <a:pPr algn="ctr"/>
            <a:r>
              <a:rPr lang="en-US" sz="5400" b="1" i="1" dirty="0" smtClean="0">
                <a:effectLst>
                  <a:glow rad="101600">
                    <a:schemeClr val="bg1">
                      <a:alpha val="60000"/>
                    </a:schemeClr>
                  </a:glow>
                </a:effectLst>
              </a:rPr>
              <a:t>Spiritual Warfare</a:t>
            </a:r>
            <a:endParaRPr lang="en-US" sz="5400" b="1" i="1" dirty="0">
              <a:effectLst>
                <a:glow rad="101600">
                  <a:schemeClr val="bg1">
                    <a:alpha val="60000"/>
                  </a:schemeClr>
                </a:glow>
              </a:effectLst>
            </a:endParaRPr>
          </a:p>
          <a:p>
            <a:pPr algn="ctr"/>
            <a:endParaRPr lang="en-US" sz="5400" i="1" dirty="0" smtClean="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1" descr="C:\Users\Ptr. Daniel White\Desktop\Bible pictures\war\20templej.jpg"/>
          <p:cNvPicPr>
            <a:picLocks noChangeAspect="1" noChangeArrowheads="1"/>
          </p:cNvPicPr>
          <p:nvPr/>
        </p:nvPicPr>
        <p:blipFill>
          <a:blip r:embed="rId3" cstate="print">
            <a:lum bright="-10000" contrast="10000"/>
          </a:blip>
          <a:srcRect/>
          <a:stretch>
            <a:fillRect/>
          </a:stretch>
        </p:blipFill>
        <p:spPr bwMode="auto">
          <a:xfrm>
            <a:off x="-270533" y="0"/>
            <a:ext cx="9414533" cy="6858000"/>
          </a:xfrm>
          <a:prstGeom prst="rect">
            <a:avLst/>
          </a:prstGeom>
          <a:noFill/>
        </p:spPr>
      </p:pic>
      <p:sp>
        <p:nvSpPr>
          <p:cNvPr id="2" name="Title 1"/>
          <p:cNvSpPr>
            <a:spLocks noGrp="1"/>
          </p:cNvSpPr>
          <p:nvPr>
            <p:ph type="title"/>
          </p:nvPr>
        </p:nvSpPr>
        <p:spPr>
          <a:xfrm>
            <a:off x="0" y="0"/>
            <a:ext cx="8991600" cy="1417638"/>
          </a:xfrm>
        </p:spPr>
        <p:txBody>
          <a:bodyPr>
            <a:noAutofit/>
          </a:bodyPr>
          <a:lstStyle/>
          <a:p>
            <a:r>
              <a:rPr lang="en-US" i="1" dirty="0" smtClean="0">
                <a:effectLst>
                  <a:glow rad="101600">
                    <a:schemeClr val="bg1">
                      <a:alpha val="60000"/>
                    </a:schemeClr>
                  </a:glow>
                </a:effectLst>
              </a:rPr>
              <a:t>“Do not give place to the devil…”</a:t>
            </a:r>
            <a:r>
              <a:rPr lang="en-US" sz="4800" i="1" dirty="0" smtClean="0">
                <a:effectLst>
                  <a:glow rad="101600">
                    <a:schemeClr val="bg1">
                      <a:alpha val="60000"/>
                    </a:schemeClr>
                  </a:glow>
                </a:effectLst>
              </a:rPr>
              <a:t/>
            </a:r>
            <a:br>
              <a:rPr lang="en-US" sz="4800" i="1" dirty="0" smtClean="0">
                <a:effectLst>
                  <a:glow rad="101600">
                    <a:schemeClr val="bg1">
                      <a:alpha val="60000"/>
                    </a:schemeClr>
                  </a:glow>
                </a:effectLst>
              </a:rPr>
            </a:br>
            <a:r>
              <a:rPr lang="en-US" sz="4000" i="1" dirty="0" smtClean="0">
                <a:effectLst>
                  <a:glow rad="101600">
                    <a:schemeClr val="bg1">
                      <a:alpha val="60000"/>
                    </a:schemeClr>
                  </a:glow>
                </a:effectLst>
              </a:rPr>
              <a:t>(Ephesians  4:27)</a:t>
            </a:r>
            <a:endParaRPr lang="en-US" sz="4000" i="1" dirty="0">
              <a:effectLst>
                <a:glow rad="101600">
                  <a:schemeClr val="bg1">
                    <a:alpha val="60000"/>
                  </a:schemeClr>
                </a:glow>
              </a:effectLst>
            </a:endParaRPr>
          </a:p>
        </p:txBody>
      </p:sp>
      <p:sp>
        <p:nvSpPr>
          <p:cNvPr id="3" name="Content Placeholder 2"/>
          <p:cNvSpPr>
            <a:spLocks noGrp="1"/>
          </p:cNvSpPr>
          <p:nvPr>
            <p:ph idx="1"/>
          </p:nvPr>
        </p:nvSpPr>
        <p:spPr>
          <a:xfrm>
            <a:off x="0" y="1371600"/>
            <a:ext cx="9144000" cy="5257800"/>
          </a:xfrm>
        </p:spPr>
        <p:txBody>
          <a:bodyPr>
            <a:noAutofit/>
          </a:bodyPr>
          <a:lstStyle/>
          <a:p>
            <a:r>
              <a:rPr lang="en-US" sz="4000" u="sng" dirty="0" smtClean="0">
                <a:effectLst>
                  <a:glow rad="101600">
                    <a:schemeClr val="bg1">
                      <a:alpha val="60000"/>
                    </a:schemeClr>
                  </a:glow>
                </a:effectLst>
              </a:rPr>
              <a:t>Place</a:t>
            </a:r>
            <a:r>
              <a:rPr lang="en-US" sz="4000" dirty="0" smtClean="0">
                <a:effectLst>
                  <a:glow rad="101600">
                    <a:schemeClr val="bg1">
                      <a:alpha val="60000"/>
                    </a:schemeClr>
                  </a:glow>
                </a:effectLst>
              </a:rPr>
              <a:t> = An area of jurisdiction.</a:t>
            </a:r>
          </a:p>
          <a:p>
            <a:r>
              <a:rPr lang="en-US" sz="4000" u="sng" dirty="0" smtClean="0">
                <a:effectLst>
                  <a:glow rad="101600">
                    <a:schemeClr val="bg1">
                      <a:alpha val="60000"/>
                    </a:schemeClr>
                  </a:glow>
                </a:effectLst>
              </a:rPr>
              <a:t>Ground</a:t>
            </a:r>
            <a:r>
              <a:rPr lang="en-US" sz="4000" dirty="0" smtClean="0">
                <a:effectLst>
                  <a:glow rad="101600">
                    <a:schemeClr val="bg1">
                      <a:alpha val="60000"/>
                    </a:schemeClr>
                  </a:glow>
                </a:effectLst>
              </a:rPr>
              <a:t> = Jurisdictional area in the soul.</a:t>
            </a:r>
          </a:p>
          <a:p>
            <a:r>
              <a:rPr lang="en-US" sz="4000" u="sng" dirty="0" smtClean="0">
                <a:effectLst>
                  <a:glow rad="101600">
                    <a:schemeClr val="bg1">
                      <a:alpha val="60000"/>
                    </a:schemeClr>
                  </a:glow>
                </a:effectLst>
              </a:rPr>
              <a:t>Warfare</a:t>
            </a:r>
            <a:r>
              <a:rPr lang="en-US" sz="4000" dirty="0" smtClean="0">
                <a:effectLst>
                  <a:glow rad="101600">
                    <a:schemeClr val="bg1">
                      <a:alpha val="60000"/>
                    </a:schemeClr>
                  </a:glow>
                </a:effectLst>
              </a:rPr>
              <a:t> = Opposing sides fight for jurisdictional area (ground). Whoever gains </a:t>
            </a:r>
            <a:r>
              <a:rPr lang="en-US" sz="4000" i="1" dirty="0" smtClean="0">
                <a:effectLst>
                  <a:glow rad="101600">
                    <a:schemeClr val="bg1">
                      <a:alpha val="60000"/>
                    </a:schemeClr>
                  </a:glow>
                </a:effectLst>
              </a:rPr>
              <a:t>“ground” </a:t>
            </a:r>
            <a:r>
              <a:rPr lang="en-US" sz="4000" dirty="0" smtClean="0">
                <a:effectLst>
                  <a:glow rad="101600">
                    <a:schemeClr val="bg1">
                      <a:alpha val="60000"/>
                    </a:schemeClr>
                  </a:glow>
                </a:effectLst>
              </a:rPr>
              <a:t>controls that area of the soul.</a:t>
            </a:r>
          </a:p>
          <a:p>
            <a:r>
              <a:rPr lang="en-US" sz="4000" u="sng" dirty="0" smtClean="0">
                <a:effectLst>
                  <a:glow rad="101600">
                    <a:schemeClr val="bg1">
                      <a:alpha val="60000"/>
                    </a:schemeClr>
                  </a:glow>
                </a:effectLst>
              </a:rPr>
              <a:t>Command</a:t>
            </a:r>
            <a:r>
              <a:rPr lang="en-US" sz="4000" dirty="0" smtClean="0">
                <a:effectLst>
                  <a:glow rad="101600">
                    <a:schemeClr val="bg1">
                      <a:alpha val="60000"/>
                    </a:schemeClr>
                  </a:glow>
                </a:effectLst>
              </a:rPr>
              <a:t> – </a:t>
            </a:r>
            <a:r>
              <a:rPr lang="en-US" sz="4000" i="1" dirty="0" smtClean="0">
                <a:solidFill>
                  <a:srgbClr val="FFC000"/>
                </a:solidFill>
                <a:effectLst>
                  <a:glow rad="101600">
                    <a:schemeClr val="bg1">
                      <a:alpha val="60000"/>
                    </a:schemeClr>
                  </a:glow>
                </a:effectLst>
              </a:rPr>
              <a:t>“Do not surrender ground to the enemy (Satan).”</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5897563"/>
          </a:xfrm>
        </p:spPr>
        <p:txBody>
          <a:bodyPr>
            <a:noAutofit/>
          </a:bodyPr>
          <a:lstStyle/>
          <a:p>
            <a:pPr hangingPunct="0"/>
            <a:r>
              <a:rPr lang="en-US" sz="3400" dirty="0" smtClean="0">
                <a:solidFill>
                  <a:srgbClr val="FFFF00"/>
                </a:solidFill>
              </a:rPr>
              <a:t>Warfare</a:t>
            </a:r>
            <a:r>
              <a:rPr lang="en-US" sz="3400" dirty="0" smtClean="0"/>
              <a:t> (</a:t>
            </a:r>
            <a:r>
              <a:rPr lang="en-US" sz="3400" b="1" cap="small" dirty="0" smtClean="0"/>
              <a:t>strateia</a:t>
            </a:r>
            <a:r>
              <a:rPr lang="en-US" sz="3400" dirty="0" smtClean="0"/>
              <a:t>) - To carry on hostilities; to engage in battle; to contend, to strive; to be in a state of hostile contention  -  </a:t>
            </a:r>
            <a:r>
              <a:rPr lang="en-US" sz="3400" i="1" dirty="0" smtClean="0"/>
              <a:t>II Cor. 10:3-6;  I Tim. 1:18;  II Tim. 2:1-3; James 4:1-2;  I Peter 2:11</a:t>
            </a:r>
          </a:p>
          <a:p>
            <a:pPr hangingPunct="0"/>
            <a:r>
              <a:rPr lang="en-US" sz="3400" dirty="0" smtClean="0">
                <a:solidFill>
                  <a:srgbClr val="FFFF00"/>
                </a:solidFill>
              </a:rPr>
              <a:t>Fight </a:t>
            </a:r>
            <a:r>
              <a:rPr lang="en-US" sz="3400" dirty="0" smtClean="0"/>
              <a:t>(</a:t>
            </a:r>
            <a:r>
              <a:rPr lang="en-US" sz="3400" b="1" cap="small" dirty="0" smtClean="0"/>
              <a:t>agonizomai</a:t>
            </a:r>
            <a:r>
              <a:rPr lang="en-US" sz="3400" dirty="0" smtClean="0"/>
              <a:t>) - To gain control through struggle; to attempt to defeat; subdue or destroy in order to gain victory  - </a:t>
            </a:r>
            <a:r>
              <a:rPr lang="en-US" sz="3400" i="1" dirty="0" smtClean="0"/>
              <a:t>I Cor. 9:26;  I Tim. 6:12;  II Tim. 4:7</a:t>
            </a:r>
          </a:p>
          <a:p>
            <a:pPr hangingPunct="0"/>
            <a:r>
              <a:rPr lang="en-US" sz="3400" dirty="0" smtClean="0">
                <a:solidFill>
                  <a:srgbClr val="FFFF00"/>
                </a:solidFill>
              </a:rPr>
              <a:t>Wrestle</a:t>
            </a:r>
            <a:r>
              <a:rPr lang="en-US" sz="3400" dirty="0" smtClean="0"/>
              <a:t> (</a:t>
            </a:r>
            <a:r>
              <a:rPr lang="en-US" sz="3400" b="1" cap="small" dirty="0" smtClean="0"/>
              <a:t>pale</a:t>
            </a:r>
            <a:r>
              <a:rPr lang="en-US" sz="3400" dirty="0" smtClean="0"/>
              <a:t>) - To struggle in hand to hand combat with an opponent in an attempt to throw or force him to the ground  -  </a:t>
            </a:r>
            <a:r>
              <a:rPr lang="en-US" sz="3400" i="1" dirty="0" smtClean="0"/>
              <a:t>Eph. 6:10-18</a:t>
            </a:r>
          </a:p>
          <a:p>
            <a:pPr hangingPunct="0">
              <a:buNone/>
            </a:pPr>
            <a:endParaRPr lang="en-US" sz="3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2000"/>
            <a:ext cx="9144000" cy="5364163"/>
          </a:xfrm>
        </p:spPr>
        <p:txBody>
          <a:bodyPr>
            <a:noAutofit/>
          </a:bodyPr>
          <a:lstStyle/>
          <a:p>
            <a:pPr hangingPunct="0"/>
            <a:r>
              <a:rPr lang="en-US" sz="3600" dirty="0" smtClean="0">
                <a:solidFill>
                  <a:srgbClr val="FFFF00"/>
                </a:solidFill>
              </a:rPr>
              <a:t>Strive</a:t>
            </a:r>
            <a:r>
              <a:rPr lang="en-US" sz="3600" dirty="0" smtClean="0"/>
              <a:t> (</a:t>
            </a:r>
            <a:r>
              <a:rPr lang="en-US" sz="3600" b="1" cap="small" dirty="0" smtClean="0"/>
              <a:t>sunathleo</a:t>
            </a:r>
            <a:r>
              <a:rPr lang="en-US" sz="3600" dirty="0" smtClean="0"/>
              <a:t>) - To make great effort to do ones best; strenuous exertion; earnest effort  -  </a:t>
            </a:r>
            <a:r>
              <a:rPr lang="en-US" sz="3600" i="1" dirty="0" smtClean="0"/>
              <a:t>I Cor. 9:24-25;  II Tim. 2:5</a:t>
            </a:r>
          </a:p>
          <a:p>
            <a:pPr hangingPunct="0"/>
            <a:r>
              <a:rPr lang="en-US" sz="3600" dirty="0" smtClean="0">
                <a:solidFill>
                  <a:srgbClr val="FFFF00"/>
                </a:solidFill>
              </a:rPr>
              <a:t>Soldier</a:t>
            </a:r>
            <a:r>
              <a:rPr lang="en-US" sz="3600" dirty="0" smtClean="0"/>
              <a:t> (</a:t>
            </a:r>
            <a:r>
              <a:rPr lang="en-US" sz="3600" b="1" cap="small" dirty="0" smtClean="0"/>
              <a:t>stratiotes</a:t>
            </a:r>
            <a:r>
              <a:rPr lang="en-US" sz="3600" dirty="0" smtClean="0"/>
              <a:t>) - One engaged in military service; one who fights for a specified cause  -  </a:t>
            </a:r>
            <a:r>
              <a:rPr lang="en-US" sz="3600" i="1" dirty="0" smtClean="0"/>
              <a:t>II Tim. 2:3-4</a:t>
            </a:r>
          </a:p>
          <a:p>
            <a:pPr hangingPunct="0"/>
            <a:r>
              <a:rPr lang="en-US" sz="3600" dirty="0" smtClean="0">
                <a:solidFill>
                  <a:srgbClr val="FFFF00"/>
                </a:solidFill>
              </a:rPr>
              <a:t>Contend</a:t>
            </a:r>
            <a:r>
              <a:rPr lang="en-US" sz="3600" dirty="0" smtClean="0"/>
              <a:t> (</a:t>
            </a:r>
            <a:r>
              <a:rPr lang="en-US" sz="3600" b="1" cap="small" dirty="0" smtClean="0"/>
              <a:t>epagonizomai</a:t>
            </a:r>
            <a:r>
              <a:rPr lang="en-US" sz="3600" dirty="0" smtClean="0"/>
              <a:t>) - To hold firm to the truth; to strive in debate  -  </a:t>
            </a:r>
            <a:r>
              <a:rPr lang="en-US" sz="3600" i="1" dirty="0" smtClean="0"/>
              <a:t>Jude 3-9</a:t>
            </a:r>
          </a:p>
          <a:p>
            <a:endParaRPr lang="en-US" sz="3600" dirty="0" smtClean="0"/>
          </a:p>
          <a:p>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4" name="Picture 4" descr="C:\Users\Ptr. Daniel White\Desktop\Bible pictures\war\Battle of Armageddon5.jpg"/>
          <p:cNvPicPr>
            <a:picLocks noChangeAspect="1" noChangeArrowheads="1"/>
          </p:cNvPicPr>
          <p:nvPr/>
        </p:nvPicPr>
        <p:blipFill>
          <a:blip r:embed="rId3" cstate="print">
            <a:lum bright="-10000"/>
          </a:blip>
          <a:srcRect/>
          <a:stretch>
            <a:fillRect/>
          </a:stretch>
        </p:blipFill>
        <p:spPr bwMode="auto">
          <a:xfrm>
            <a:off x="-21167" y="0"/>
            <a:ext cx="9165167" cy="6873875"/>
          </a:xfrm>
          <a:prstGeom prst="rect">
            <a:avLst/>
          </a:prstGeom>
          <a:noFill/>
        </p:spPr>
      </p:pic>
      <p:sp>
        <p:nvSpPr>
          <p:cNvPr id="6" name="Content Placeholder 5"/>
          <p:cNvSpPr>
            <a:spLocks noGrp="1"/>
          </p:cNvSpPr>
          <p:nvPr>
            <p:ph idx="1"/>
          </p:nvPr>
        </p:nvSpPr>
        <p:spPr>
          <a:xfrm>
            <a:off x="0" y="0"/>
            <a:ext cx="9144000" cy="6858000"/>
          </a:xfrm>
        </p:spPr>
        <p:txBody>
          <a:bodyPr>
            <a:normAutofit fontScale="92500" lnSpcReduction="10000"/>
          </a:bodyPr>
          <a:lstStyle/>
          <a:p>
            <a:pPr algn="ctr">
              <a:buNone/>
            </a:pPr>
            <a:r>
              <a:rPr lang="en-US" sz="4800" i="1" dirty="0" smtClean="0">
                <a:effectLst>
                  <a:glow rad="101600">
                    <a:schemeClr val="bg1">
                      <a:alpha val="60000"/>
                    </a:schemeClr>
                  </a:glow>
                </a:effectLst>
              </a:rPr>
              <a:t>Strongholds</a:t>
            </a:r>
          </a:p>
          <a:p>
            <a:pPr algn="ctr">
              <a:buNone/>
            </a:pPr>
            <a:r>
              <a:rPr lang="en-US" sz="3900" i="1" dirty="0" smtClean="0">
                <a:effectLst>
                  <a:glow rad="101600">
                    <a:schemeClr val="bg1">
                      <a:alpha val="60000"/>
                    </a:schemeClr>
                  </a:glow>
                </a:effectLst>
              </a:rPr>
              <a:t>(Ephesians 4:19, 28, 31)</a:t>
            </a:r>
          </a:p>
          <a:p>
            <a:pPr algn="ctr">
              <a:buNone/>
            </a:pPr>
            <a:endParaRPr lang="en-US" sz="4000" i="1" dirty="0" smtClean="0">
              <a:effectLst>
                <a:glow rad="101600">
                  <a:schemeClr val="bg1">
                    <a:alpha val="60000"/>
                  </a:schemeClr>
                </a:glow>
              </a:effectLst>
            </a:endParaRPr>
          </a:p>
          <a:p>
            <a:pPr marL="742950" indent="-742950">
              <a:buAutoNum type="arabicPeriod"/>
            </a:pPr>
            <a:r>
              <a:rPr lang="en-US" sz="3600" u="sng" dirty="0" smtClean="0">
                <a:effectLst>
                  <a:glow rad="101600">
                    <a:schemeClr val="bg1">
                      <a:alpha val="60000"/>
                    </a:schemeClr>
                  </a:glow>
                </a:effectLst>
              </a:rPr>
              <a:t>Immorality</a:t>
            </a:r>
            <a:r>
              <a:rPr lang="en-US" sz="3600" dirty="0" smtClean="0">
                <a:effectLst>
                  <a:glow rad="101600">
                    <a:schemeClr val="bg1">
                      <a:alpha val="60000"/>
                    </a:schemeClr>
                  </a:glow>
                </a:effectLst>
              </a:rPr>
              <a:t> – </a:t>
            </a:r>
            <a:r>
              <a:rPr lang="en-US" sz="3600" i="1" dirty="0" smtClean="0">
                <a:effectLst>
                  <a:glow rad="101600">
                    <a:schemeClr val="bg1">
                      <a:alpha val="60000"/>
                    </a:schemeClr>
                  </a:glow>
                </a:effectLst>
              </a:rPr>
              <a:t>“They have given themselves over unto </a:t>
            </a:r>
            <a:r>
              <a:rPr lang="en-US" sz="3600" i="1" dirty="0" smtClean="0">
                <a:solidFill>
                  <a:srgbClr val="FFFF00"/>
                </a:solidFill>
                <a:effectLst>
                  <a:glow rad="101600">
                    <a:schemeClr val="bg1">
                      <a:alpha val="60000"/>
                    </a:schemeClr>
                  </a:glow>
                </a:effectLst>
              </a:rPr>
              <a:t>lasciviousness</a:t>
            </a:r>
            <a:r>
              <a:rPr lang="en-US" sz="3600" i="1" dirty="0" smtClean="0">
                <a:effectLst>
                  <a:glow rad="101600">
                    <a:schemeClr val="bg1">
                      <a:alpha val="60000"/>
                    </a:schemeClr>
                  </a:glow>
                </a:effectLst>
              </a:rPr>
              <a:t>…”</a:t>
            </a:r>
          </a:p>
          <a:p>
            <a:pPr marL="742950" indent="-742950">
              <a:buAutoNum type="arabicPeriod"/>
            </a:pPr>
            <a:r>
              <a:rPr lang="en-US" sz="3600" u="sng" dirty="0" smtClean="0">
                <a:effectLst>
                  <a:glow rad="101600">
                    <a:schemeClr val="bg1">
                      <a:alpha val="60000"/>
                    </a:schemeClr>
                  </a:glow>
                </a:effectLst>
              </a:rPr>
              <a:t>Temporal values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“…to work all uncleanness with </a:t>
            </a:r>
            <a:r>
              <a:rPr lang="en-US" sz="3600" i="1" dirty="0" smtClean="0">
                <a:solidFill>
                  <a:srgbClr val="FFFF00"/>
                </a:solidFill>
                <a:effectLst>
                  <a:glow rad="101600">
                    <a:schemeClr val="bg1">
                      <a:alpha val="60000"/>
                    </a:schemeClr>
                  </a:glow>
                </a:effectLst>
              </a:rPr>
              <a:t>greediness</a:t>
            </a:r>
            <a:r>
              <a:rPr lang="en-US" sz="3600" i="1" dirty="0" smtClean="0">
                <a:effectLst>
                  <a:glow rad="101600">
                    <a:schemeClr val="bg1">
                      <a:alpha val="60000"/>
                    </a:schemeClr>
                  </a:glow>
                </a:effectLst>
              </a:rPr>
              <a:t>…Let him that </a:t>
            </a:r>
            <a:r>
              <a:rPr lang="en-US" sz="3600" i="1" dirty="0" smtClean="0">
                <a:solidFill>
                  <a:srgbClr val="FFFF00"/>
                </a:solidFill>
                <a:effectLst>
                  <a:glow rad="101600">
                    <a:schemeClr val="bg1">
                      <a:alpha val="60000"/>
                    </a:schemeClr>
                  </a:glow>
                </a:effectLst>
              </a:rPr>
              <a:t>stole steal </a:t>
            </a:r>
            <a:r>
              <a:rPr lang="en-US" sz="3600" i="1" dirty="0" smtClean="0">
                <a:effectLst>
                  <a:glow rad="101600">
                    <a:schemeClr val="bg1">
                      <a:alpha val="60000"/>
                    </a:schemeClr>
                  </a:glow>
                </a:effectLst>
              </a:rPr>
              <a:t>no more…”</a:t>
            </a:r>
          </a:p>
          <a:p>
            <a:pPr marL="742950" indent="-742950">
              <a:buAutoNum type="arabicPeriod"/>
            </a:pPr>
            <a:r>
              <a:rPr lang="en-US" sz="3600" u="sng" dirty="0" smtClean="0">
                <a:effectLst>
                  <a:glow rad="101600">
                    <a:schemeClr val="bg1">
                      <a:alpha val="60000"/>
                    </a:schemeClr>
                  </a:glow>
                </a:effectLst>
              </a:rPr>
              <a:t>Bitterness</a:t>
            </a:r>
            <a:r>
              <a:rPr lang="en-US" sz="3600" dirty="0" smtClean="0">
                <a:effectLst>
                  <a:glow rad="101600">
                    <a:schemeClr val="bg1">
                      <a:alpha val="60000"/>
                    </a:schemeClr>
                  </a:glow>
                </a:effectLst>
              </a:rPr>
              <a:t> – </a:t>
            </a:r>
            <a:r>
              <a:rPr lang="en-US" sz="3600" i="1" dirty="0" smtClean="0">
                <a:effectLst>
                  <a:glow rad="101600">
                    <a:schemeClr val="bg1">
                      <a:alpha val="60000"/>
                    </a:schemeClr>
                  </a:glow>
                </a:effectLst>
              </a:rPr>
              <a:t>“…let all </a:t>
            </a:r>
            <a:r>
              <a:rPr lang="en-US" sz="3600" i="1" dirty="0" smtClean="0">
                <a:solidFill>
                  <a:srgbClr val="FFFF00"/>
                </a:solidFill>
                <a:effectLst>
                  <a:glow rad="101600">
                    <a:schemeClr val="bg1">
                      <a:alpha val="60000"/>
                    </a:schemeClr>
                  </a:glow>
                </a:effectLst>
              </a:rPr>
              <a:t>bitterness</a:t>
            </a:r>
            <a:r>
              <a:rPr lang="en-US" sz="3600" i="1" dirty="0" smtClean="0">
                <a:effectLst>
                  <a:glow rad="101600">
                    <a:schemeClr val="bg1">
                      <a:alpha val="60000"/>
                    </a:schemeClr>
                  </a:glow>
                </a:effectLst>
              </a:rPr>
              <a:t>, be put away from you…”</a:t>
            </a:r>
          </a:p>
          <a:p>
            <a:pPr marL="742950" indent="-742950">
              <a:buNone/>
            </a:pPr>
            <a:r>
              <a:rPr lang="en-US" sz="3600" dirty="0" smtClean="0">
                <a:effectLst>
                  <a:glow rad="101600">
                    <a:schemeClr val="bg1">
                      <a:alpha val="60000"/>
                    </a:schemeClr>
                  </a:glow>
                </a:effectLst>
              </a:rPr>
              <a:t>4.    </a:t>
            </a:r>
            <a:r>
              <a:rPr lang="en-US" sz="3600" u="sng" dirty="0" smtClean="0">
                <a:effectLst>
                  <a:glow rad="101600">
                    <a:schemeClr val="bg1">
                      <a:alpha val="60000"/>
                    </a:schemeClr>
                  </a:glow>
                </a:effectLst>
              </a:rPr>
              <a:t>Surrendered ground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“Do not give </a:t>
            </a:r>
            <a:r>
              <a:rPr lang="en-US" sz="3600" i="1" dirty="0" smtClean="0">
                <a:solidFill>
                  <a:srgbClr val="FFFF00"/>
                </a:solidFill>
                <a:effectLst>
                  <a:glow rad="101600">
                    <a:schemeClr val="bg1">
                      <a:alpha val="60000"/>
                    </a:schemeClr>
                  </a:glow>
                </a:effectLst>
              </a:rPr>
              <a:t>place</a:t>
            </a:r>
            <a:r>
              <a:rPr lang="en-US" sz="3600" i="1" dirty="0" smtClean="0">
                <a:effectLst>
                  <a:glow rad="101600">
                    <a:schemeClr val="bg1">
                      <a:alpha val="60000"/>
                    </a:schemeClr>
                  </a:glow>
                </a:effectLst>
              </a:rPr>
              <a:t> (ground) to the devil…”</a:t>
            </a:r>
          </a:p>
          <a:p>
            <a:pPr>
              <a:buNone/>
            </a:pPr>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 to="" calcmode="lin" valueType="num">
                                      <p:cBhvr>
                                        <p:cTn id="7" dur="1" fill="hold"/>
                                        <p:tgtEl>
                                          <p:spTgt spid="6">
                                            <p:txEl>
                                              <p:pRg st="3" end="3"/>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
                                            <p:txEl>
                                              <p:pRg st="4" end="4"/>
                                            </p:txEl>
                                          </p:spTgt>
                                        </p:tgtEl>
                                        <p:attrNameLst>
                                          <p:attrName>style.visibility</p:attrName>
                                        </p:attrNameLst>
                                      </p:cBhvr>
                                      <p:to>
                                        <p:strVal val="visible"/>
                                      </p:to>
                                    </p:set>
                                    <p:anim to="" calcmode="lin" valueType="num">
                                      <p:cBhvr>
                                        <p:cTn id="12" dur="1" fill="hold"/>
                                        <p:tgtEl>
                                          <p:spTgt spid="6">
                                            <p:txEl>
                                              <p:pRg st="4" end="4"/>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anim to="" calcmode="lin" valueType="num">
                                      <p:cBhvr>
                                        <p:cTn id="17" dur="1" fill="hold"/>
                                        <p:tgtEl>
                                          <p:spTgt spid="6">
                                            <p:txEl>
                                              <p:pRg st="5" end="5"/>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txEl>
                                              <p:pRg st="6" end="6"/>
                                            </p:txEl>
                                          </p:spTgt>
                                        </p:tgtEl>
                                        <p:attrNameLst>
                                          <p:attrName>style.visibility</p:attrName>
                                        </p:attrNameLst>
                                      </p:cBhvr>
                                      <p:to>
                                        <p:strVal val="visible"/>
                                      </p:to>
                                    </p:set>
                                    <p:anim to="" calcmode="lin" valueType="num">
                                      <p:cBhvr>
                                        <p:cTn id="22" dur="1" fill="hold"/>
                                        <p:tgtEl>
                                          <p:spTgt spid="6">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861</TotalTime>
  <Words>1147</Words>
  <Application>Microsoft Office PowerPoint</Application>
  <PresentationFormat>On-screen Show (4:3)</PresentationFormat>
  <Paragraphs>153</Paragraphs>
  <Slides>20</Slides>
  <Notes>20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Understanding Strongholds</vt:lpstr>
      <vt:lpstr>Slide 2</vt:lpstr>
      <vt:lpstr>Three Ways “Ground”  is Surrendered to Satan</vt:lpstr>
      <vt:lpstr>Slide 4</vt:lpstr>
      <vt:lpstr>Slide 5</vt:lpstr>
      <vt:lpstr>“Do not give place to the devil…” (Ephesians  4:27)</vt:lpstr>
      <vt:lpstr>Slide 7</vt:lpstr>
      <vt:lpstr>Slide 8</vt:lpstr>
      <vt:lpstr>Slide 9</vt:lpstr>
      <vt:lpstr>Three Enemies </vt:lpstr>
      <vt:lpstr>Slide 11</vt:lpstr>
      <vt:lpstr>Slide 12</vt:lpstr>
      <vt:lpstr>Slide 13</vt:lpstr>
      <vt:lpstr>Slide 14</vt:lpstr>
      <vt:lpstr>Satan’s Greatest Weapons   </vt:lpstr>
      <vt:lpstr>Slide 16</vt:lpstr>
      <vt:lpstr>Steps to Regain Surrendered Ground</vt:lpstr>
      <vt:lpstr>Slide 18</vt:lpstr>
      <vt:lpstr>Slide 19</vt:lpstr>
      <vt:lpstr>Slide 20</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Strongholds</dc:title>
  <dc:creator>Ptr. Daniel White</dc:creator>
  <cp:lastModifiedBy>Ptr. Daniel White</cp:lastModifiedBy>
  <cp:revision>23</cp:revision>
  <dcterms:created xsi:type="dcterms:W3CDTF">2010-01-09T14:39:38Z</dcterms:created>
  <dcterms:modified xsi:type="dcterms:W3CDTF">2011-03-22T02:23:29Z</dcterms:modified>
</cp:coreProperties>
</file>