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Default Extension="jpeg" ContentType="image/jpeg"/>
  <Override PartName="/ppt/notesSlides/notesSlide1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5"/>
  </p:notesMasterIdLst>
  <p:sldIdLst>
    <p:sldId id="256" r:id="rId2"/>
    <p:sldId id="278" r:id="rId3"/>
    <p:sldId id="279" r:id="rId4"/>
    <p:sldId id="280" r:id="rId5"/>
    <p:sldId id="260" r:id="rId6"/>
    <p:sldId id="261" r:id="rId7"/>
    <p:sldId id="262" r:id="rId8"/>
    <p:sldId id="263" r:id="rId9"/>
    <p:sldId id="264" r:id="rId10"/>
    <p:sldId id="265" r:id="rId11"/>
    <p:sldId id="266" r:id="rId12"/>
    <p:sldId id="267" r:id="rId13"/>
    <p:sldId id="274" r:id="rId14"/>
    <p:sldId id="275" r:id="rId15"/>
    <p:sldId id="276" r:id="rId16"/>
    <p:sldId id="277" r:id="rId17"/>
    <p:sldId id="268" r:id="rId18"/>
    <p:sldId id="269" r:id="rId19"/>
    <p:sldId id="272" r:id="rId20"/>
    <p:sldId id="270" r:id="rId21"/>
    <p:sldId id="282" r:id="rId22"/>
    <p:sldId id="271" r:id="rId23"/>
    <p:sldId id="281" r:id="rId2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5660" autoAdjust="0"/>
    <p:restoredTop sz="94660"/>
  </p:normalViewPr>
  <p:slideViewPr>
    <p:cSldViewPr>
      <p:cViewPr varScale="1">
        <p:scale>
          <a:sx n="72" d="100"/>
          <a:sy n="72" d="100"/>
        </p:scale>
        <p:origin x="-240" y="-84"/>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A339656-9509-4F0F-8017-5B90DA717F5C}" type="datetimeFigureOut">
              <a:rPr lang="en-US" smtClean="0"/>
              <a:pPr/>
              <a:t>10/19/2009</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4045FCF-E717-457A-A37E-5A21DADEEC35}" type="slidenum">
              <a:rPr lang="en-US" smtClean="0"/>
              <a:pPr/>
              <a:t>‹#›</a:t>
            </a:fld>
            <a:endParaRPr lang="en-US" dirty="0"/>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4045FCF-E717-457A-A37E-5A21DADEEC35}" type="slidenum">
              <a:rPr lang="en-US" smtClean="0"/>
              <a:pPr/>
              <a:t>1</a:t>
            </a:fld>
            <a:endParaRPr 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4045FCF-E717-457A-A37E-5A21DADEEC35}" type="slidenum">
              <a:rPr lang="en-US" smtClean="0"/>
              <a:pPr/>
              <a:t>10</a:t>
            </a:fld>
            <a:endParaRPr 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4045FCF-E717-457A-A37E-5A21DADEEC35}" type="slidenum">
              <a:rPr lang="en-US" smtClean="0"/>
              <a:pPr/>
              <a:t>11</a:t>
            </a:fld>
            <a:endParaRPr lang="en-US"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4045FCF-E717-457A-A37E-5A21DADEEC35}" type="slidenum">
              <a:rPr lang="en-US" smtClean="0"/>
              <a:pPr/>
              <a:t>12</a:t>
            </a:fld>
            <a:endParaRPr lang="en-US"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4045FCF-E717-457A-A37E-5A21DADEEC35}" type="slidenum">
              <a:rPr lang="en-US" smtClean="0"/>
              <a:pPr/>
              <a:t>13</a:t>
            </a:fld>
            <a:endParaRPr lang="en-US"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4045FCF-E717-457A-A37E-5A21DADEEC35}" type="slidenum">
              <a:rPr lang="en-US" smtClean="0"/>
              <a:pPr/>
              <a:t>14</a:t>
            </a:fld>
            <a:endParaRPr lang="en-US"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4045FCF-E717-457A-A37E-5A21DADEEC35}" type="slidenum">
              <a:rPr lang="en-US" smtClean="0"/>
              <a:pPr/>
              <a:t>15</a:t>
            </a:fld>
            <a:endParaRPr lang="en-US"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4045FCF-E717-457A-A37E-5A21DADEEC35}" type="slidenum">
              <a:rPr lang="en-US" smtClean="0"/>
              <a:pPr/>
              <a:t>16</a:t>
            </a:fld>
            <a:endParaRPr lang="en-US"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4045FCF-E717-457A-A37E-5A21DADEEC35}" type="slidenum">
              <a:rPr lang="en-US" smtClean="0"/>
              <a:pPr/>
              <a:t>17</a:t>
            </a:fld>
            <a:endParaRPr lang="en-US"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4045FCF-E717-457A-A37E-5A21DADEEC35}" type="slidenum">
              <a:rPr lang="en-US" smtClean="0"/>
              <a:pPr/>
              <a:t>18</a:t>
            </a:fld>
            <a:endParaRPr lang="en-US"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4045FCF-E717-457A-A37E-5A21DADEEC35}" type="slidenum">
              <a:rPr lang="en-US" smtClean="0"/>
              <a:pPr/>
              <a:t>19</a:t>
            </a:fld>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DED7243-BA05-4313-974C-4ABFFDB79613}" type="slidenum">
              <a:rPr lang="en-US" smtClean="0"/>
              <a:pPr/>
              <a:t>2</a:t>
            </a:fld>
            <a:endParaRPr lang="en-US"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4045FCF-E717-457A-A37E-5A21DADEEC35}" type="slidenum">
              <a:rPr lang="en-US" smtClean="0"/>
              <a:pPr/>
              <a:t>20</a:t>
            </a:fld>
            <a:endParaRPr lang="en-US"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64045FCF-E717-457A-A37E-5A21DADEEC35}" type="slidenum">
              <a:rPr lang="en-US" smtClean="0"/>
              <a:pPr/>
              <a:t>21</a:t>
            </a:fld>
            <a:endParaRPr lang="en-US"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4045FCF-E717-457A-A37E-5A21DADEEC35}" type="slidenum">
              <a:rPr lang="en-US" smtClean="0"/>
              <a:pPr/>
              <a:t>22</a:t>
            </a:fld>
            <a:endParaRPr lang="en-US"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4045FCF-E717-457A-A37E-5A21DADEEC35}" type="slidenum">
              <a:rPr lang="en-US" smtClean="0"/>
              <a:pPr/>
              <a:t>23</a:t>
            </a:fld>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DED7243-BA05-4313-974C-4ABFFDB79613}" type="slidenum">
              <a:rPr lang="en-US" smtClean="0"/>
              <a:pPr/>
              <a:t>3</a:t>
            </a:fld>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DED7243-BA05-4313-974C-4ABFFDB79613}" type="slidenum">
              <a:rPr lang="en-US" smtClean="0"/>
              <a:pPr/>
              <a:t>4</a:t>
            </a:fld>
            <a:endParaRPr 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4045FCF-E717-457A-A37E-5A21DADEEC35}" type="slidenum">
              <a:rPr lang="en-US" smtClean="0"/>
              <a:pPr/>
              <a:t>5</a:t>
            </a:fld>
            <a:endParaRPr 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4045FCF-E717-457A-A37E-5A21DADEEC35}" type="slidenum">
              <a:rPr lang="en-US" smtClean="0"/>
              <a:pPr/>
              <a:t>6</a:t>
            </a:fld>
            <a:endParaRPr 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4045FCF-E717-457A-A37E-5A21DADEEC35}" type="slidenum">
              <a:rPr lang="en-US" smtClean="0"/>
              <a:pPr/>
              <a:t>7</a:t>
            </a:fld>
            <a:endParaRPr 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4045FCF-E717-457A-A37E-5A21DADEEC35}" type="slidenum">
              <a:rPr lang="en-US" smtClean="0"/>
              <a:pPr/>
              <a:t>8</a:t>
            </a:fld>
            <a:endParaRPr 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4045FCF-E717-457A-A37E-5A21DADEEC35}" type="slidenum">
              <a:rPr lang="en-US" smtClean="0"/>
              <a:pPr/>
              <a:t>9</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D3151DD1-F40A-441F-9E64-6AF54FB01A85}" type="datetimeFigureOut">
              <a:rPr lang="en-US" smtClean="0"/>
              <a:pPr/>
              <a:t>10/19/2009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745DAED-AD5D-4445-BBC7-9297A58F2CC9}" type="slidenum">
              <a:rPr lang="en-US" smtClean="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3151DD1-F40A-441F-9E64-6AF54FB01A85}" type="datetimeFigureOut">
              <a:rPr lang="en-US" smtClean="0"/>
              <a:pPr/>
              <a:t>10/19/2009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745DAED-AD5D-4445-BBC7-9297A58F2CC9}"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3151DD1-F40A-441F-9E64-6AF54FB01A85}" type="datetimeFigureOut">
              <a:rPr lang="en-US" smtClean="0"/>
              <a:pPr/>
              <a:t>10/19/2009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745DAED-AD5D-4445-BBC7-9297A58F2CC9}"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3151DD1-F40A-441F-9E64-6AF54FB01A85}" type="datetimeFigureOut">
              <a:rPr lang="en-US" smtClean="0"/>
              <a:pPr/>
              <a:t>10/19/2009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745DAED-AD5D-4445-BBC7-9297A58F2CC9}"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3151DD1-F40A-441F-9E64-6AF54FB01A85}" type="datetimeFigureOut">
              <a:rPr lang="en-US" smtClean="0"/>
              <a:pPr/>
              <a:t>10/19/2009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745DAED-AD5D-4445-BBC7-9297A58F2CC9}" type="slidenum">
              <a:rPr lang="en-US" smtClean="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D3151DD1-F40A-441F-9E64-6AF54FB01A85}" type="datetimeFigureOut">
              <a:rPr lang="en-US" smtClean="0"/>
              <a:pPr/>
              <a:t>10/19/2009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745DAED-AD5D-4445-BBC7-9297A58F2CC9}"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D3151DD1-F40A-441F-9E64-6AF54FB01A85}" type="datetimeFigureOut">
              <a:rPr lang="en-US" smtClean="0"/>
              <a:pPr/>
              <a:t>10/19/2009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7745DAED-AD5D-4445-BBC7-9297A58F2CC9}"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D3151DD1-F40A-441F-9E64-6AF54FB01A85}" type="datetimeFigureOut">
              <a:rPr lang="en-US" smtClean="0"/>
              <a:pPr/>
              <a:t>10/19/2009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7745DAED-AD5D-4445-BBC7-9297A58F2CC9}"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3151DD1-F40A-441F-9E64-6AF54FB01A85}" type="datetimeFigureOut">
              <a:rPr lang="en-US" smtClean="0"/>
              <a:pPr/>
              <a:t>10/19/2009</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7745DAED-AD5D-4445-BBC7-9297A58F2CC9}"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3151DD1-F40A-441F-9E64-6AF54FB01A85}" type="datetimeFigureOut">
              <a:rPr lang="en-US" smtClean="0"/>
              <a:pPr/>
              <a:t>10/19/2009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745DAED-AD5D-4445-BBC7-9297A58F2CC9}"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3151DD1-F40A-441F-9E64-6AF54FB01A85}" type="datetimeFigureOut">
              <a:rPr lang="en-US" smtClean="0"/>
              <a:pPr/>
              <a:t>10/19/2009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745DAED-AD5D-4445-BBC7-9297A58F2CC9}" type="slidenum">
              <a:rPr lang="en-US" smtClean="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3151DD1-F40A-441F-9E64-6AF54FB01A85}" type="datetimeFigureOut">
              <a:rPr lang="en-US" smtClean="0"/>
              <a:pPr/>
              <a:t>10/19/2009</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745DAED-AD5D-4445-BBC7-9297A58F2CC9}" type="slidenum">
              <a:rPr lang="en-US" smtClean="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5.xml"/><Relationship Id="rId1" Type="http://schemas.openxmlformats.org/officeDocument/2006/relationships/slideLayout" Target="../slideLayouts/slideLayout7.xml"/><Relationship Id="rId4" Type="http://schemas.openxmlformats.org/officeDocument/2006/relationships/image" Target="../media/image16.jpeg"/></Relationships>
</file>

<file path=ppt/slides/_rels/slide16.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21.jpeg"/></Relationships>
</file>

<file path=ppt/slides/_rels/slide2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3.xml"/><Relationship Id="rId1" Type="http://schemas.openxmlformats.org/officeDocument/2006/relationships/slideLayout" Target="../slideLayouts/slideLayout2.xml"/><Relationship Id="rId5" Type="http://schemas.openxmlformats.org/officeDocument/2006/relationships/image" Target="../media/image24.jpeg"/><Relationship Id="rId4" Type="http://schemas.openxmlformats.org/officeDocument/2006/relationships/image" Target="../media/image23.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4.jpeg"/></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9.jpeg"/><Relationship Id="rId4" Type="http://schemas.openxmlformats.org/officeDocument/2006/relationships/image" Target="../media/image8.jpeg"/></Relationships>
</file>

<file path=ppt/slides/_rels/slide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US" dirty="0"/>
          </a:p>
        </p:txBody>
      </p:sp>
      <p:sp>
        <p:nvSpPr>
          <p:cNvPr id="3" name="Subtitle 2"/>
          <p:cNvSpPr>
            <a:spLocks noGrp="1"/>
          </p:cNvSpPr>
          <p:nvPr>
            <p:ph type="subTitle" idx="1"/>
          </p:nvPr>
        </p:nvSpPr>
        <p:spPr/>
        <p:txBody>
          <a:bodyPr/>
          <a:lstStyle/>
          <a:p>
            <a:endParaRPr lang="en-US" dirty="0"/>
          </a:p>
        </p:txBody>
      </p:sp>
      <p:pic>
        <p:nvPicPr>
          <p:cNvPr id="4" name="Picture 2" descr="C:\Users\Ptr. Daniel White\Desktop\Prophecy pictures\prophecy pictures\riches materal pos. plesures, worldly\Stock-Market-History-DJIA.jpg"/>
          <p:cNvPicPr>
            <a:picLocks noChangeAspect="1" noChangeArrowheads="1"/>
          </p:cNvPicPr>
          <p:nvPr/>
        </p:nvPicPr>
        <p:blipFill>
          <a:blip r:embed="rId3" cstate="print"/>
          <a:srcRect/>
          <a:stretch>
            <a:fillRect/>
          </a:stretch>
        </p:blipFill>
        <p:spPr bwMode="auto">
          <a:xfrm>
            <a:off x="0" y="0"/>
            <a:ext cx="9159025" cy="6858000"/>
          </a:xfrm>
          <a:prstGeom prst="rect">
            <a:avLst/>
          </a:prstGeom>
          <a:noFill/>
        </p:spPr>
      </p:pic>
      <p:sp>
        <p:nvSpPr>
          <p:cNvPr id="5" name="Rectangle 4"/>
          <p:cNvSpPr/>
          <p:nvPr/>
        </p:nvSpPr>
        <p:spPr>
          <a:xfrm>
            <a:off x="381000" y="4572000"/>
            <a:ext cx="8001000" cy="1200329"/>
          </a:xfrm>
          <a:prstGeom prst="rect">
            <a:avLst/>
          </a:prstGeom>
        </p:spPr>
        <p:txBody>
          <a:bodyPr wrap="square">
            <a:spAutoFit/>
          </a:bodyPr>
          <a:lstStyle/>
          <a:p>
            <a:pPr algn="ctr"/>
            <a:r>
              <a:rPr lang="en-US" sz="3600" i="1" dirty="0" smtClean="0">
                <a:solidFill>
                  <a:srgbClr val="FFC000"/>
                </a:solidFill>
                <a:effectLst>
                  <a:glow rad="101600">
                    <a:schemeClr val="bg1">
                      <a:alpha val="60000"/>
                    </a:schemeClr>
                  </a:glow>
                </a:effectLst>
              </a:rPr>
              <a:t>“And ye shall know the truth and the truth shall make you free.” (John 8:32)</a:t>
            </a:r>
            <a:endParaRPr lang="en-US" sz="3600" i="1" dirty="0">
              <a:solidFill>
                <a:srgbClr val="FFC000"/>
              </a:solidFill>
              <a:effectLst>
                <a:glow rad="101600">
                  <a:schemeClr val="bg1">
                    <a:alpha val="60000"/>
                  </a:schemeClr>
                </a:glow>
              </a:effectLst>
            </a:endParaRPr>
          </a:p>
        </p:txBody>
      </p:sp>
      <p:sp>
        <p:nvSpPr>
          <p:cNvPr id="6" name="Rectangle 5"/>
          <p:cNvSpPr/>
          <p:nvPr/>
        </p:nvSpPr>
        <p:spPr>
          <a:xfrm>
            <a:off x="685800" y="2590800"/>
            <a:ext cx="7620000" cy="1200329"/>
          </a:xfrm>
          <a:prstGeom prst="rect">
            <a:avLst/>
          </a:prstGeom>
        </p:spPr>
        <p:txBody>
          <a:bodyPr wrap="square">
            <a:spAutoFit/>
          </a:bodyPr>
          <a:lstStyle/>
          <a:p>
            <a:pPr algn="ctr"/>
            <a:r>
              <a:rPr lang="en-US" sz="3600" i="1" dirty="0" smtClean="0">
                <a:effectLst>
                  <a:glow rad="101600">
                    <a:schemeClr val="bg1">
                      <a:alpha val="60000"/>
                    </a:schemeClr>
                  </a:glow>
                </a:effectLst>
              </a:rPr>
              <a:t>What does it mean to be </a:t>
            </a:r>
          </a:p>
          <a:p>
            <a:pPr algn="ctr"/>
            <a:r>
              <a:rPr lang="en-US" sz="3600" i="1" dirty="0" smtClean="0">
                <a:effectLst>
                  <a:glow rad="101600">
                    <a:schemeClr val="bg1">
                      <a:alpha val="60000"/>
                    </a:schemeClr>
                  </a:glow>
                </a:effectLst>
              </a:rPr>
              <a:t>financially  free?</a:t>
            </a:r>
          </a:p>
        </p:txBody>
      </p:sp>
      <p:sp>
        <p:nvSpPr>
          <p:cNvPr id="7" name="Rectangle 6"/>
          <p:cNvSpPr/>
          <p:nvPr/>
        </p:nvSpPr>
        <p:spPr>
          <a:xfrm>
            <a:off x="304800" y="914401"/>
            <a:ext cx="7772400" cy="1323439"/>
          </a:xfrm>
          <a:prstGeom prst="rect">
            <a:avLst/>
          </a:prstGeom>
        </p:spPr>
        <p:txBody>
          <a:bodyPr wrap="square">
            <a:spAutoFit/>
          </a:bodyPr>
          <a:lstStyle/>
          <a:p>
            <a:pPr algn="ctr"/>
            <a:r>
              <a:rPr lang="en-US" sz="4000" dirty="0" smtClean="0">
                <a:effectLst>
                  <a:glow rad="101600">
                    <a:schemeClr val="bg1">
                      <a:alpha val="60000"/>
                    </a:schemeClr>
                  </a:glow>
                </a:effectLst>
              </a:rPr>
              <a:t>Financial Freedom</a:t>
            </a:r>
          </a:p>
          <a:p>
            <a:pPr algn="ctr"/>
            <a:r>
              <a:rPr lang="en-US" sz="4000" dirty="0" smtClean="0">
                <a:effectLst>
                  <a:glow rad="101600">
                    <a:schemeClr val="bg1">
                      <a:alpha val="60000"/>
                    </a:schemeClr>
                  </a:glow>
                </a:effectLst>
              </a:rPr>
              <a:t>(Part 14)</a:t>
            </a:r>
            <a:endParaRPr lang="en-US" sz="4000" dirty="0">
              <a:effectLst>
                <a:glow rad="101600">
                  <a:schemeClr val="bg1">
                    <a:alpha val="60000"/>
                  </a:schemeClr>
                </a:glow>
              </a:effectLst>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152400"/>
            <a:ext cx="8991600" cy="6705600"/>
          </a:xfrm>
        </p:spPr>
        <p:txBody>
          <a:bodyPr>
            <a:noAutofit/>
          </a:bodyPr>
          <a:lstStyle/>
          <a:p>
            <a:r>
              <a:rPr lang="en-US" sz="3600" dirty="0" smtClean="0">
                <a:effectLst>
                  <a:glow rad="101600">
                    <a:schemeClr val="bg1">
                      <a:alpha val="60000"/>
                    </a:schemeClr>
                  </a:glow>
                </a:effectLst>
              </a:rPr>
              <a:t>Abundance (ability, opportunity, wealth, etc.) –     </a:t>
            </a:r>
            <a:r>
              <a:rPr lang="en-US" sz="3600" i="1" dirty="0" smtClean="0">
                <a:solidFill>
                  <a:srgbClr val="FFFF00"/>
                </a:solidFill>
                <a:effectLst>
                  <a:glow rad="101600">
                    <a:schemeClr val="bg1">
                      <a:alpha val="60000"/>
                    </a:schemeClr>
                  </a:glow>
                </a:effectLst>
              </a:rPr>
              <a:t>“But thou shalt remember the LORD thy God: for it is he that giveth thee power to get wealth, that he may establish his covenant which he sware unto thy fathers, as it is this day.” – Deuteronomy 8:18 </a:t>
            </a:r>
          </a:p>
          <a:p>
            <a:r>
              <a:rPr lang="en-US" sz="3600" dirty="0" smtClean="0">
                <a:effectLst>
                  <a:glow rad="101600">
                    <a:schemeClr val="bg1">
                      <a:alpha val="60000"/>
                    </a:schemeClr>
                  </a:glow>
                </a:effectLst>
              </a:rPr>
              <a:t>Test (dedicate wealth to God, use your wealth for God’s purposes, give to those in need, etc.)</a:t>
            </a:r>
          </a:p>
          <a:p>
            <a:pPr>
              <a:buNone/>
            </a:pPr>
            <a:r>
              <a:rPr lang="en-US" sz="3600" i="1" dirty="0">
                <a:effectLst>
                  <a:glow rad="101600">
                    <a:schemeClr val="bg1">
                      <a:alpha val="60000"/>
                    </a:schemeClr>
                  </a:glow>
                </a:effectLst>
              </a:rPr>
              <a:t> </a:t>
            </a:r>
            <a:r>
              <a:rPr lang="en-US" sz="3600" i="1" dirty="0" smtClean="0">
                <a:solidFill>
                  <a:srgbClr val="FFFF00"/>
                </a:solidFill>
                <a:effectLst>
                  <a:glow rad="101600">
                    <a:schemeClr val="bg1">
                      <a:alpha val="60000"/>
                    </a:schemeClr>
                  </a:glow>
                </a:effectLst>
              </a:rPr>
              <a:t>    “If riches increase, set not your heart upon them.” (Psalms 62:10)</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Autofit/>
          </a:bodyPr>
          <a:lstStyle/>
          <a:p>
            <a:pPr>
              <a:buFont typeface="Arial" charset="0"/>
              <a:buChar char="•"/>
            </a:pPr>
            <a:r>
              <a:rPr lang="en-US" dirty="0" smtClean="0">
                <a:effectLst>
                  <a:glow rad="101600">
                    <a:schemeClr val="bg1">
                      <a:alpha val="60000"/>
                    </a:schemeClr>
                  </a:glow>
                </a:effectLst>
              </a:rPr>
              <a:t>Need (unwise investments, violation of the </a:t>
            </a:r>
            <a:r>
              <a:rPr lang="en-US" i="1" dirty="0" smtClean="0">
                <a:solidFill>
                  <a:srgbClr val="FFFF00"/>
                </a:solidFill>
                <a:effectLst>
                  <a:glow rad="101600">
                    <a:schemeClr val="bg1">
                      <a:alpha val="60000"/>
                    </a:schemeClr>
                  </a:glow>
                </a:effectLst>
              </a:rPr>
              <a:t>“Law of the harvest”</a:t>
            </a:r>
            <a:r>
              <a:rPr lang="en-US" i="1" dirty="0" smtClean="0">
                <a:effectLst>
                  <a:glow rad="101600">
                    <a:schemeClr val="bg1">
                      <a:alpha val="60000"/>
                    </a:schemeClr>
                  </a:glow>
                </a:effectLst>
              </a:rPr>
              <a:t>,</a:t>
            </a:r>
            <a:r>
              <a:rPr lang="en-US" i="1" dirty="0" smtClean="0">
                <a:solidFill>
                  <a:srgbClr val="FFFF00"/>
                </a:solidFill>
                <a:effectLst>
                  <a:glow rad="101600">
                    <a:schemeClr val="bg1">
                      <a:alpha val="60000"/>
                    </a:schemeClr>
                  </a:glow>
                </a:effectLst>
              </a:rPr>
              <a:t> </a:t>
            </a:r>
            <a:r>
              <a:rPr lang="en-US" dirty="0" smtClean="0">
                <a:effectLst>
                  <a:glow rad="101600">
                    <a:schemeClr val="bg1">
                      <a:alpha val="60000"/>
                    </a:schemeClr>
                  </a:glow>
                </a:effectLst>
              </a:rPr>
              <a:t>acts of God, etc.) –</a:t>
            </a:r>
          </a:p>
          <a:p>
            <a:pPr>
              <a:buNone/>
            </a:pPr>
            <a:r>
              <a:rPr lang="en-US" i="1" dirty="0" smtClean="0">
                <a:solidFill>
                  <a:srgbClr val="FFFF00"/>
                </a:solidFill>
                <a:effectLst>
                  <a:glow rad="101600">
                    <a:schemeClr val="bg1">
                      <a:alpha val="60000"/>
                    </a:schemeClr>
                  </a:glow>
                </a:effectLst>
              </a:rPr>
              <a:t>    “And said, Naked came I out of my mother's womb, and naked shall I return thither: the LORD gave, and the LORD hath taken away; blessed be the name of the LORD. In all this Job sinned not, nor charged God foolishly.” Job 1:21-22</a:t>
            </a:r>
          </a:p>
          <a:p>
            <a:pPr>
              <a:buFont typeface="Arial" charset="0"/>
              <a:buChar char="•"/>
            </a:pPr>
            <a:r>
              <a:rPr lang="en-US" dirty="0" smtClean="0">
                <a:effectLst>
                  <a:glow rad="101600">
                    <a:schemeClr val="bg1">
                      <a:alpha val="60000"/>
                    </a:schemeClr>
                  </a:glow>
                </a:effectLst>
              </a:rPr>
              <a:t>Faith (claim God’s promises, set affections on things above, pray for provisions, etc.)</a:t>
            </a:r>
          </a:p>
          <a:p>
            <a:pPr>
              <a:buNone/>
            </a:pPr>
            <a:r>
              <a:rPr lang="en-US" i="1" dirty="0">
                <a:solidFill>
                  <a:srgbClr val="FFFF00"/>
                </a:solidFill>
                <a:effectLst>
                  <a:glow rad="101600">
                    <a:schemeClr val="bg1">
                      <a:alpha val="60000"/>
                    </a:schemeClr>
                  </a:glow>
                </a:effectLst>
              </a:rPr>
              <a:t> </a:t>
            </a:r>
            <a:r>
              <a:rPr lang="en-US" i="1" dirty="0" smtClean="0">
                <a:solidFill>
                  <a:srgbClr val="FFFF00"/>
                </a:solidFill>
                <a:effectLst>
                  <a:glow rad="101600">
                    <a:schemeClr val="bg1">
                      <a:alpha val="60000"/>
                    </a:schemeClr>
                  </a:glow>
                </a:effectLst>
              </a:rPr>
              <a:t>  “Hearken, my beloved brethren, hath not God chosen the poor of this world rich in faith, and heirs of the kingdom which he hath promised to them that love him?” James 2:5 </a:t>
            </a:r>
          </a:p>
          <a:p>
            <a:pPr>
              <a:buNone/>
            </a:pPr>
            <a:endParaRPr lang="en-US" i="1" dirty="0" smtClean="0">
              <a:effectLst>
                <a:glow rad="101600">
                  <a:schemeClr val="bg1">
                    <a:alpha val="60000"/>
                  </a:schemeClr>
                </a:glow>
              </a:effectLst>
            </a:endParaRPr>
          </a:p>
          <a:p>
            <a:pPr>
              <a:buNone/>
            </a:pPr>
            <a:endParaRPr lang="en-US" i="1" dirty="0" smtClean="0">
              <a:effectLst>
                <a:glow rad="101600">
                  <a:schemeClr val="bg1">
                    <a:alpha val="60000"/>
                  </a:schemeClr>
                </a:glow>
              </a:effectLst>
            </a:endParaRPr>
          </a:p>
          <a:p>
            <a:pPr>
              <a:buNone/>
            </a:pPr>
            <a:endParaRPr lang="en-US" i="1" dirty="0">
              <a:solidFill>
                <a:srgbClr val="FFFF00"/>
              </a:solidFill>
              <a:effectLst>
                <a:glow rad="101600">
                  <a:schemeClr val="bg1">
                    <a:alpha val="6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33400"/>
            <a:ext cx="8229600" cy="6324600"/>
          </a:xfrm>
        </p:spPr>
        <p:txBody>
          <a:bodyPr>
            <a:noAutofit/>
          </a:bodyPr>
          <a:lstStyle/>
          <a:p>
            <a:pPr algn="ctr">
              <a:buNone/>
            </a:pPr>
            <a:r>
              <a:rPr lang="en-US" sz="3600" dirty="0" smtClean="0">
                <a:effectLst>
                  <a:glow rad="101600">
                    <a:schemeClr val="bg1">
                      <a:alpha val="60000"/>
                    </a:schemeClr>
                  </a:glow>
                </a:effectLst>
              </a:rPr>
              <a:t>Abundance</a:t>
            </a:r>
          </a:p>
          <a:p>
            <a:pPr>
              <a:buNone/>
            </a:pPr>
            <a:r>
              <a:rPr lang="en-US" sz="3600" dirty="0" smtClean="0">
                <a:effectLst>
                  <a:glow rad="101600">
                    <a:schemeClr val="bg1">
                      <a:alpha val="60000"/>
                    </a:schemeClr>
                  </a:glow>
                </a:effectLst>
              </a:rPr>
              <a:t>                                                       </a:t>
            </a:r>
          </a:p>
          <a:p>
            <a:pPr>
              <a:buNone/>
            </a:pPr>
            <a:r>
              <a:rPr lang="en-US" sz="3600" dirty="0">
                <a:effectLst>
                  <a:glow rad="101600">
                    <a:schemeClr val="bg1">
                      <a:alpha val="60000"/>
                    </a:schemeClr>
                  </a:glow>
                </a:effectLst>
              </a:rPr>
              <a:t> </a:t>
            </a:r>
            <a:r>
              <a:rPr lang="en-US" sz="3600" dirty="0" smtClean="0">
                <a:effectLst>
                  <a:glow rad="101600">
                    <a:schemeClr val="bg1">
                      <a:alpha val="60000"/>
                    </a:schemeClr>
                  </a:glow>
                </a:effectLst>
              </a:rPr>
              <a:t>                                                            </a:t>
            </a:r>
          </a:p>
          <a:p>
            <a:pPr>
              <a:buNone/>
            </a:pPr>
            <a:r>
              <a:rPr lang="en-US" sz="3600" dirty="0" smtClean="0">
                <a:effectLst>
                  <a:glow rad="101600">
                    <a:schemeClr val="bg1">
                      <a:alpha val="60000"/>
                    </a:schemeClr>
                  </a:glow>
                </a:effectLst>
              </a:rPr>
              <a:t>   Faith                                                     Test</a:t>
            </a:r>
          </a:p>
          <a:p>
            <a:pPr>
              <a:buNone/>
            </a:pPr>
            <a:r>
              <a:rPr lang="en-US" sz="3600" dirty="0" smtClean="0">
                <a:effectLst>
                  <a:glow rad="101600">
                    <a:schemeClr val="bg1">
                      <a:alpha val="60000"/>
                    </a:schemeClr>
                  </a:glow>
                </a:effectLst>
              </a:rPr>
              <a:t>  </a:t>
            </a:r>
          </a:p>
          <a:p>
            <a:pPr>
              <a:buNone/>
            </a:pPr>
            <a:r>
              <a:rPr lang="en-US" sz="3600" dirty="0" smtClean="0">
                <a:effectLst>
                  <a:glow rad="101600">
                    <a:schemeClr val="bg1">
                      <a:alpha val="60000"/>
                    </a:schemeClr>
                  </a:glow>
                </a:effectLst>
              </a:rPr>
              <a:t>                                                     </a:t>
            </a:r>
          </a:p>
          <a:p>
            <a:pPr algn="ctr">
              <a:buNone/>
            </a:pPr>
            <a:endParaRPr lang="en-US" sz="3600" dirty="0" smtClean="0">
              <a:effectLst>
                <a:glow rad="101600">
                  <a:schemeClr val="bg1">
                    <a:alpha val="60000"/>
                  </a:schemeClr>
                </a:glow>
              </a:effectLst>
            </a:endParaRPr>
          </a:p>
          <a:p>
            <a:pPr algn="ctr">
              <a:buNone/>
            </a:pPr>
            <a:r>
              <a:rPr lang="en-US" sz="3600" dirty="0" smtClean="0">
                <a:effectLst>
                  <a:glow rad="101600">
                    <a:schemeClr val="bg1">
                      <a:alpha val="60000"/>
                    </a:schemeClr>
                  </a:glow>
                </a:effectLst>
              </a:rPr>
              <a:t>Need </a:t>
            </a:r>
            <a:endParaRPr lang="en-US" sz="3600" dirty="0">
              <a:effectLst>
                <a:glow rad="101600">
                  <a:schemeClr val="bg1">
                    <a:alpha val="60000"/>
                  </a:schemeClr>
                </a:glow>
              </a:effectLst>
            </a:endParaRPr>
          </a:p>
        </p:txBody>
      </p:sp>
      <p:sp>
        <p:nvSpPr>
          <p:cNvPr id="4" name="Rounded Rectangle 3"/>
          <p:cNvSpPr/>
          <p:nvPr/>
        </p:nvSpPr>
        <p:spPr>
          <a:xfrm>
            <a:off x="3124200" y="457200"/>
            <a:ext cx="2819400" cy="914400"/>
          </a:xfrm>
          <a:prstGeom prst="roundRect">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ounded Rectangle 5"/>
          <p:cNvSpPr/>
          <p:nvPr/>
        </p:nvSpPr>
        <p:spPr>
          <a:xfrm>
            <a:off x="0" y="2362200"/>
            <a:ext cx="2819400" cy="914400"/>
          </a:xfrm>
          <a:prstGeom prst="roundRect">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ounded Rectangle 6"/>
          <p:cNvSpPr/>
          <p:nvPr/>
        </p:nvSpPr>
        <p:spPr>
          <a:xfrm>
            <a:off x="6324600" y="2438400"/>
            <a:ext cx="2819400" cy="914400"/>
          </a:xfrm>
          <a:prstGeom prst="roundRect">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ounded Rectangle 7"/>
          <p:cNvSpPr/>
          <p:nvPr/>
        </p:nvSpPr>
        <p:spPr>
          <a:xfrm>
            <a:off x="3200400" y="5029200"/>
            <a:ext cx="2819400" cy="914400"/>
          </a:xfrm>
          <a:prstGeom prst="roundRect">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122" name="Picture 2" descr="C:\Users\Ptr. Daniel White\Desktop\Bible pictures\Bible mis\Family\Widows\Older lady content 1899-429.jpg"/>
          <p:cNvPicPr>
            <a:picLocks noChangeAspect="1" noChangeArrowheads="1"/>
          </p:cNvPicPr>
          <p:nvPr/>
        </p:nvPicPr>
        <p:blipFill>
          <a:blip r:embed="rId3" cstate="print"/>
          <a:srcRect/>
          <a:stretch>
            <a:fillRect/>
          </a:stretch>
        </p:blipFill>
        <p:spPr bwMode="auto">
          <a:xfrm>
            <a:off x="3276600" y="1447800"/>
            <a:ext cx="2625725" cy="3462495"/>
          </a:xfrm>
          <a:prstGeom prst="rect">
            <a:avLst/>
          </a:prstGeom>
          <a:ln>
            <a:noFill/>
          </a:ln>
          <a:effectLst>
            <a:softEdge rad="112500"/>
          </a:effectLst>
        </p:spPr>
      </p:pic>
      <p:sp>
        <p:nvSpPr>
          <p:cNvPr id="10" name="Right Arrow 9"/>
          <p:cNvSpPr/>
          <p:nvPr/>
        </p:nvSpPr>
        <p:spPr>
          <a:xfrm rot="2923464">
            <a:off x="6094498" y="1407502"/>
            <a:ext cx="1641821" cy="484632"/>
          </a:xfrm>
          <a:prstGeom prst="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ight Arrow 10"/>
          <p:cNvSpPr/>
          <p:nvPr/>
        </p:nvSpPr>
        <p:spPr>
          <a:xfrm rot="7966820">
            <a:off x="5927122" y="4046387"/>
            <a:ext cx="1686531" cy="484632"/>
          </a:xfrm>
          <a:prstGeom prst="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ight Arrow 11"/>
          <p:cNvSpPr/>
          <p:nvPr/>
        </p:nvSpPr>
        <p:spPr>
          <a:xfrm rot="14084591">
            <a:off x="1390086" y="3967406"/>
            <a:ext cx="1569601" cy="484632"/>
          </a:xfrm>
          <a:prstGeom prst="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ight Arrow 12"/>
          <p:cNvSpPr/>
          <p:nvPr/>
        </p:nvSpPr>
        <p:spPr>
          <a:xfrm rot="19133303">
            <a:off x="1185021" y="1294480"/>
            <a:ext cx="1569601" cy="484632"/>
          </a:xfrm>
          <a:prstGeom prst="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xit" presetSubtype="0" fill="hold" grpId="0" nodeType="clickEffect">
                                  <p:stCondLst>
                                    <p:cond delay="0"/>
                                  </p:stCondLst>
                                  <p:childTnLst>
                                    <p:anim calcmode="lin" valueType="num">
                                      <p:cBhvr>
                                        <p:cTn id="6" dur="1000"/>
                                        <p:tgtEl>
                                          <p:spTgt spid="4"/>
                                        </p:tgtEl>
                                        <p:attrNameLst>
                                          <p:attrName>ppt_w</p:attrName>
                                        </p:attrNameLst>
                                      </p:cBhvr>
                                      <p:tavLst>
                                        <p:tav tm="0">
                                          <p:val>
                                            <p:strVal val="ppt_w"/>
                                          </p:val>
                                        </p:tav>
                                        <p:tav tm="100000">
                                          <p:val>
                                            <p:fltVal val="0"/>
                                          </p:val>
                                        </p:tav>
                                      </p:tavLst>
                                    </p:anim>
                                    <p:anim calcmode="lin" valueType="num">
                                      <p:cBhvr>
                                        <p:cTn id="7" dur="1000"/>
                                        <p:tgtEl>
                                          <p:spTgt spid="4"/>
                                        </p:tgtEl>
                                        <p:attrNameLst>
                                          <p:attrName>ppt_h</p:attrName>
                                        </p:attrNameLst>
                                      </p:cBhvr>
                                      <p:tavLst>
                                        <p:tav tm="0">
                                          <p:val>
                                            <p:strVal val="ppt_h"/>
                                          </p:val>
                                        </p:tav>
                                        <p:tav tm="100000">
                                          <p:val>
                                            <p:fltVal val="0"/>
                                          </p:val>
                                        </p:tav>
                                      </p:tavLst>
                                    </p:anim>
                                    <p:animEffect transition="out" filter="fade">
                                      <p:cBhvr>
                                        <p:cTn id="8" dur="1000"/>
                                        <p:tgtEl>
                                          <p:spTgt spid="4"/>
                                        </p:tgtEl>
                                      </p:cBhvr>
                                    </p:animEffect>
                                    <p:set>
                                      <p:cBhvr>
                                        <p:cTn id="9" dur="1" fill="hold">
                                          <p:stCondLst>
                                            <p:cond delay="999"/>
                                          </p:stCondLst>
                                        </p:cTn>
                                        <p:tgtEl>
                                          <p:spTgt spid="4"/>
                                        </p:tgtEl>
                                        <p:attrNameLst>
                                          <p:attrName>style.visibility</p:attrName>
                                        </p:attrNameLst>
                                      </p:cBhvr>
                                      <p:to>
                                        <p:strVal val="hidden"/>
                                      </p:to>
                                    </p:set>
                                  </p:childTnLst>
                                </p:cTn>
                              </p:par>
                            </p:childTnLst>
                          </p:cTn>
                        </p:par>
                      </p:childTnLst>
                    </p:cTn>
                  </p:par>
                  <p:par>
                    <p:cTn id="10" fill="hold">
                      <p:stCondLst>
                        <p:cond delay="indefinite"/>
                      </p:stCondLst>
                      <p:childTnLst>
                        <p:par>
                          <p:cTn id="11" fill="hold">
                            <p:stCondLst>
                              <p:cond delay="0"/>
                            </p:stCondLst>
                            <p:childTnLst>
                              <p:par>
                                <p:cTn id="12" presetID="53" presetClass="exit" presetSubtype="0" fill="hold" grpId="0" nodeType="clickEffect">
                                  <p:stCondLst>
                                    <p:cond delay="0"/>
                                  </p:stCondLst>
                                  <p:childTnLst>
                                    <p:anim calcmode="lin" valueType="num">
                                      <p:cBhvr>
                                        <p:cTn id="13" dur="1000"/>
                                        <p:tgtEl>
                                          <p:spTgt spid="7"/>
                                        </p:tgtEl>
                                        <p:attrNameLst>
                                          <p:attrName>ppt_w</p:attrName>
                                        </p:attrNameLst>
                                      </p:cBhvr>
                                      <p:tavLst>
                                        <p:tav tm="0">
                                          <p:val>
                                            <p:strVal val="ppt_w"/>
                                          </p:val>
                                        </p:tav>
                                        <p:tav tm="100000">
                                          <p:val>
                                            <p:fltVal val="0"/>
                                          </p:val>
                                        </p:tav>
                                      </p:tavLst>
                                    </p:anim>
                                    <p:anim calcmode="lin" valueType="num">
                                      <p:cBhvr>
                                        <p:cTn id="14" dur="1000"/>
                                        <p:tgtEl>
                                          <p:spTgt spid="7"/>
                                        </p:tgtEl>
                                        <p:attrNameLst>
                                          <p:attrName>ppt_h</p:attrName>
                                        </p:attrNameLst>
                                      </p:cBhvr>
                                      <p:tavLst>
                                        <p:tav tm="0">
                                          <p:val>
                                            <p:strVal val="ppt_h"/>
                                          </p:val>
                                        </p:tav>
                                        <p:tav tm="100000">
                                          <p:val>
                                            <p:fltVal val="0"/>
                                          </p:val>
                                        </p:tav>
                                      </p:tavLst>
                                    </p:anim>
                                    <p:animEffect transition="out" filter="fade">
                                      <p:cBhvr>
                                        <p:cTn id="15" dur="1000"/>
                                        <p:tgtEl>
                                          <p:spTgt spid="7"/>
                                        </p:tgtEl>
                                      </p:cBhvr>
                                    </p:animEffect>
                                    <p:set>
                                      <p:cBhvr>
                                        <p:cTn id="16" dur="1" fill="hold">
                                          <p:stCondLst>
                                            <p:cond delay="999"/>
                                          </p:stCondLst>
                                        </p:cTn>
                                        <p:tgtEl>
                                          <p:spTgt spid="7"/>
                                        </p:tgtEl>
                                        <p:attrNameLst>
                                          <p:attrName>style.visibility</p:attrName>
                                        </p:attrNameLst>
                                      </p:cBhvr>
                                      <p:to>
                                        <p:strVal val="hidden"/>
                                      </p:to>
                                    </p:set>
                                  </p:childTnLst>
                                </p:cTn>
                              </p:par>
                            </p:childTnLst>
                          </p:cTn>
                        </p:par>
                      </p:childTnLst>
                    </p:cTn>
                  </p:par>
                  <p:par>
                    <p:cTn id="17" fill="hold">
                      <p:stCondLst>
                        <p:cond delay="indefinite"/>
                      </p:stCondLst>
                      <p:childTnLst>
                        <p:par>
                          <p:cTn id="18" fill="hold">
                            <p:stCondLst>
                              <p:cond delay="0"/>
                            </p:stCondLst>
                            <p:childTnLst>
                              <p:par>
                                <p:cTn id="19" presetID="53" presetClass="exit" presetSubtype="0" fill="hold" grpId="0" nodeType="clickEffect">
                                  <p:stCondLst>
                                    <p:cond delay="0"/>
                                  </p:stCondLst>
                                  <p:childTnLst>
                                    <p:anim calcmode="lin" valueType="num">
                                      <p:cBhvr>
                                        <p:cTn id="20" dur="1000"/>
                                        <p:tgtEl>
                                          <p:spTgt spid="8"/>
                                        </p:tgtEl>
                                        <p:attrNameLst>
                                          <p:attrName>ppt_w</p:attrName>
                                        </p:attrNameLst>
                                      </p:cBhvr>
                                      <p:tavLst>
                                        <p:tav tm="0">
                                          <p:val>
                                            <p:strVal val="ppt_w"/>
                                          </p:val>
                                        </p:tav>
                                        <p:tav tm="100000">
                                          <p:val>
                                            <p:fltVal val="0"/>
                                          </p:val>
                                        </p:tav>
                                      </p:tavLst>
                                    </p:anim>
                                    <p:anim calcmode="lin" valueType="num">
                                      <p:cBhvr>
                                        <p:cTn id="21" dur="1000"/>
                                        <p:tgtEl>
                                          <p:spTgt spid="8"/>
                                        </p:tgtEl>
                                        <p:attrNameLst>
                                          <p:attrName>ppt_h</p:attrName>
                                        </p:attrNameLst>
                                      </p:cBhvr>
                                      <p:tavLst>
                                        <p:tav tm="0">
                                          <p:val>
                                            <p:strVal val="ppt_h"/>
                                          </p:val>
                                        </p:tav>
                                        <p:tav tm="100000">
                                          <p:val>
                                            <p:fltVal val="0"/>
                                          </p:val>
                                        </p:tav>
                                      </p:tavLst>
                                    </p:anim>
                                    <p:animEffect transition="out" filter="fade">
                                      <p:cBhvr>
                                        <p:cTn id="22" dur="1000"/>
                                        <p:tgtEl>
                                          <p:spTgt spid="8"/>
                                        </p:tgtEl>
                                      </p:cBhvr>
                                    </p:animEffect>
                                    <p:set>
                                      <p:cBhvr>
                                        <p:cTn id="23" dur="1" fill="hold">
                                          <p:stCondLst>
                                            <p:cond delay="999"/>
                                          </p:stCondLst>
                                        </p:cTn>
                                        <p:tgtEl>
                                          <p:spTgt spid="8"/>
                                        </p:tgtEl>
                                        <p:attrNameLst>
                                          <p:attrName>style.visibility</p:attrName>
                                        </p:attrNameLst>
                                      </p:cBhvr>
                                      <p:to>
                                        <p:strVal val="hidden"/>
                                      </p:to>
                                    </p:set>
                                  </p:childTnLst>
                                </p:cTn>
                              </p:par>
                            </p:childTnLst>
                          </p:cTn>
                        </p:par>
                      </p:childTnLst>
                    </p:cTn>
                  </p:par>
                  <p:par>
                    <p:cTn id="24" fill="hold">
                      <p:stCondLst>
                        <p:cond delay="indefinite"/>
                      </p:stCondLst>
                      <p:childTnLst>
                        <p:par>
                          <p:cTn id="25" fill="hold">
                            <p:stCondLst>
                              <p:cond delay="0"/>
                            </p:stCondLst>
                            <p:childTnLst>
                              <p:par>
                                <p:cTn id="26" presetID="53" presetClass="exit" presetSubtype="0" fill="hold" grpId="0" nodeType="clickEffect">
                                  <p:stCondLst>
                                    <p:cond delay="0"/>
                                  </p:stCondLst>
                                  <p:childTnLst>
                                    <p:anim calcmode="lin" valueType="num">
                                      <p:cBhvr>
                                        <p:cTn id="27" dur="1000"/>
                                        <p:tgtEl>
                                          <p:spTgt spid="6"/>
                                        </p:tgtEl>
                                        <p:attrNameLst>
                                          <p:attrName>ppt_w</p:attrName>
                                        </p:attrNameLst>
                                      </p:cBhvr>
                                      <p:tavLst>
                                        <p:tav tm="0">
                                          <p:val>
                                            <p:strVal val="ppt_w"/>
                                          </p:val>
                                        </p:tav>
                                        <p:tav tm="100000">
                                          <p:val>
                                            <p:fltVal val="0"/>
                                          </p:val>
                                        </p:tav>
                                      </p:tavLst>
                                    </p:anim>
                                    <p:anim calcmode="lin" valueType="num">
                                      <p:cBhvr>
                                        <p:cTn id="28" dur="1000"/>
                                        <p:tgtEl>
                                          <p:spTgt spid="6"/>
                                        </p:tgtEl>
                                        <p:attrNameLst>
                                          <p:attrName>ppt_h</p:attrName>
                                        </p:attrNameLst>
                                      </p:cBhvr>
                                      <p:tavLst>
                                        <p:tav tm="0">
                                          <p:val>
                                            <p:strVal val="ppt_h"/>
                                          </p:val>
                                        </p:tav>
                                        <p:tav tm="100000">
                                          <p:val>
                                            <p:fltVal val="0"/>
                                          </p:val>
                                        </p:tav>
                                      </p:tavLst>
                                    </p:anim>
                                    <p:animEffect transition="out" filter="fade">
                                      <p:cBhvr>
                                        <p:cTn id="29" dur="1000"/>
                                        <p:tgtEl>
                                          <p:spTgt spid="6"/>
                                        </p:tgtEl>
                                      </p:cBhvr>
                                    </p:animEffect>
                                    <p:set>
                                      <p:cBhvr>
                                        <p:cTn id="30" dur="1" fill="hold">
                                          <p:stCondLst>
                                            <p:cond delay="999"/>
                                          </p:stCondLst>
                                        </p:cTn>
                                        <p:tgtEl>
                                          <p:spTgt spid="6"/>
                                        </p:tgtEl>
                                        <p:attrNameLst>
                                          <p:attrName>style.visibility</p:attrName>
                                        </p:attrNameLst>
                                      </p:cBhvr>
                                      <p:to>
                                        <p:strVal val="hidden"/>
                                      </p:to>
                                    </p:se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nodeType="clickEffect">
                                  <p:stCondLst>
                                    <p:cond delay="0"/>
                                  </p:stCondLst>
                                  <p:childTnLst>
                                    <p:set>
                                      <p:cBhvr>
                                        <p:cTn id="34" dur="1" fill="hold">
                                          <p:stCondLst>
                                            <p:cond delay="0"/>
                                          </p:stCondLst>
                                        </p:cTn>
                                        <p:tgtEl>
                                          <p:spTgt spid="5122"/>
                                        </p:tgtEl>
                                        <p:attrNameLst>
                                          <p:attrName>style.visibility</p:attrName>
                                        </p:attrNameLst>
                                      </p:cBhvr>
                                      <p:to>
                                        <p:strVal val="visible"/>
                                      </p:to>
                                    </p:set>
                                    <p:animEffect transition="in" filter="fade">
                                      <p:cBhvr>
                                        <p:cTn id="35" dur="1000"/>
                                        <p:tgtEl>
                                          <p:spTgt spid="51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P spid="7" grpId="0" animBg="1"/>
      <p:bldP spid="8"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 y="304800"/>
            <a:ext cx="8382000" cy="2862322"/>
          </a:xfrm>
          <a:prstGeom prst="rect">
            <a:avLst/>
          </a:prstGeom>
        </p:spPr>
        <p:txBody>
          <a:bodyPr wrap="square">
            <a:spAutoFit/>
          </a:bodyPr>
          <a:lstStyle/>
          <a:p>
            <a:pPr algn="ctr"/>
            <a:r>
              <a:rPr lang="en-US" sz="3600" dirty="0">
                <a:effectLst>
                  <a:glow rad="101600">
                    <a:schemeClr val="bg1">
                      <a:alpha val="60000"/>
                    </a:schemeClr>
                  </a:glow>
                </a:effectLst>
              </a:rPr>
              <a:t>What is contentment? </a:t>
            </a:r>
            <a:endParaRPr lang="en-US" sz="3600" dirty="0" smtClean="0">
              <a:effectLst>
                <a:glow rad="101600">
                  <a:schemeClr val="bg1">
                    <a:alpha val="60000"/>
                  </a:schemeClr>
                </a:glow>
              </a:effectLst>
            </a:endParaRPr>
          </a:p>
          <a:p>
            <a:endParaRPr lang="en-US" sz="3600" dirty="0">
              <a:effectLst>
                <a:glow rad="101600">
                  <a:schemeClr val="bg1">
                    <a:alpha val="60000"/>
                  </a:schemeClr>
                </a:glow>
              </a:effectLst>
            </a:endParaRPr>
          </a:p>
          <a:p>
            <a:r>
              <a:rPr lang="en-US" sz="3600" i="1" dirty="0" smtClean="0">
                <a:solidFill>
                  <a:srgbClr val="FFFF00"/>
                </a:solidFill>
                <a:effectLst>
                  <a:glow rad="101600">
                    <a:schemeClr val="bg1">
                      <a:alpha val="60000"/>
                    </a:schemeClr>
                  </a:glow>
                </a:effectLst>
              </a:rPr>
              <a:t> </a:t>
            </a:r>
            <a:r>
              <a:rPr lang="en-US" sz="3600" i="1" dirty="0">
                <a:solidFill>
                  <a:srgbClr val="FFFF00"/>
                </a:solidFill>
                <a:effectLst>
                  <a:glow rad="101600">
                    <a:schemeClr val="bg1">
                      <a:alpha val="60000"/>
                    </a:schemeClr>
                  </a:glow>
                </a:effectLst>
              </a:rPr>
              <a:t>Contentment is realizing that God </a:t>
            </a:r>
            <a:r>
              <a:rPr lang="en-US" sz="3600" i="1" dirty="0" smtClean="0">
                <a:solidFill>
                  <a:srgbClr val="FFFF00"/>
                </a:solidFill>
                <a:effectLst>
                  <a:glow rad="101600">
                    <a:schemeClr val="bg1">
                      <a:alpha val="60000"/>
                    </a:schemeClr>
                  </a:glow>
                </a:effectLst>
              </a:rPr>
              <a:t>has given </a:t>
            </a:r>
            <a:r>
              <a:rPr lang="en-US" sz="3600" i="1" dirty="0">
                <a:solidFill>
                  <a:srgbClr val="FFFF00"/>
                </a:solidFill>
                <a:effectLst>
                  <a:glow rad="101600">
                    <a:schemeClr val="bg1">
                      <a:alpha val="60000"/>
                    </a:schemeClr>
                  </a:glow>
                </a:effectLst>
              </a:rPr>
              <a:t>you every thing you need for your present </a:t>
            </a:r>
            <a:r>
              <a:rPr lang="en-US" sz="3600" i="1" dirty="0" smtClean="0">
                <a:solidFill>
                  <a:srgbClr val="FFFF00"/>
                </a:solidFill>
                <a:effectLst>
                  <a:glow rad="101600">
                    <a:schemeClr val="bg1">
                      <a:alpha val="60000"/>
                    </a:schemeClr>
                  </a:glow>
                </a:effectLst>
              </a:rPr>
              <a:t>happiness! </a:t>
            </a:r>
            <a:endParaRPr lang="en-US" sz="3600" i="1" dirty="0">
              <a:solidFill>
                <a:srgbClr val="FFFF00"/>
              </a:solidFill>
              <a:effectLst>
                <a:glow rad="101600">
                  <a:schemeClr val="bg1">
                    <a:alpha val="60000"/>
                  </a:schemeClr>
                </a:glow>
              </a:effectLst>
            </a:endParaRPr>
          </a:p>
        </p:txBody>
      </p:sp>
      <p:pic>
        <p:nvPicPr>
          <p:cNvPr id="1026" name="Picture 2"/>
          <p:cNvPicPr>
            <a:picLocks noChangeAspect="1" noChangeArrowheads="1"/>
          </p:cNvPicPr>
          <p:nvPr/>
        </p:nvPicPr>
        <p:blipFill>
          <a:blip r:embed="rId3" cstate="print"/>
          <a:srcRect/>
          <a:stretch>
            <a:fillRect/>
          </a:stretch>
        </p:blipFill>
        <p:spPr bwMode="auto">
          <a:xfrm>
            <a:off x="2667000" y="2819400"/>
            <a:ext cx="3889834" cy="3799237"/>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anim to="" calcmode="lin" valueType="num">
                                      <p:cBhvr>
                                        <p:cTn id="7" dur="1" fill="hold"/>
                                        <p:tgtEl>
                                          <p:spTgt spid="2">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7" name="Rectangle 1"/>
          <p:cNvSpPr>
            <a:spLocks noChangeArrowheads="1"/>
          </p:cNvSpPr>
          <p:nvPr/>
        </p:nvSpPr>
        <p:spPr bwMode="auto">
          <a:xfrm>
            <a:off x="152400" y="286560"/>
            <a:ext cx="8763000" cy="59093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3600" b="0" i="0" u="none" strike="noStrike" cap="none" normalizeH="0" baseline="0" dirty="0" smtClean="0">
                <a:ln>
                  <a:noFill/>
                </a:ln>
                <a:solidFill>
                  <a:schemeClr val="tx1"/>
                </a:solidFill>
                <a:effectLst>
                  <a:glow rad="101600">
                    <a:schemeClr val="bg1">
                      <a:alpha val="60000"/>
                    </a:schemeClr>
                  </a:glow>
                </a:effectLst>
                <a:latin typeface="Arial" pitchFamily="34" charset="0"/>
                <a:ea typeface="Times New Roman" pitchFamily="18" charset="0"/>
                <a:cs typeface="Arial" pitchFamily="34" charset="0"/>
              </a:rPr>
              <a:t>Many things can steal your</a:t>
            </a:r>
            <a:r>
              <a:rPr kumimoji="0" lang="en-US" sz="3600" b="0" i="0" u="none" strike="noStrike" cap="none" normalizeH="0" dirty="0" smtClean="0">
                <a:ln>
                  <a:noFill/>
                </a:ln>
                <a:solidFill>
                  <a:schemeClr val="tx1"/>
                </a:solidFill>
                <a:effectLst>
                  <a:glow rad="101600">
                    <a:schemeClr val="bg1">
                      <a:alpha val="60000"/>
                    </a:schemeClr>
                  </a:glow>
                </a:effectLst>
                <a:latin typeface="Arial" pitchFamily="34" charset="0"/>
                <a:ea typeface="Times New Roman" pitchFamily="18" charset="0"/>
                <a:cs typeface="Arial" pitchFamily="34" charset="0"/>
              </a:rPr>
              <a:t> </a:t>
            </a:r>
            <a:r>
              <a:rPr kumimoji="0" lang="en-US" sz="3600" b="0" i="0" u="none" strike="noStrike" cap="none" normalizeH="0" baseline="0" dirty="0" smtClean="0">
                <a:ln>
                  <a:noFill/>
                </a:ln>
                <a:solidFill>
                  <a:schemeClr val="tx1"/>
                </a:solidFill>
                <a:effectLst>
                  <a:glow rad="101600">
                    <a:schemeClr val="bg1">
                      <a:alpha val="60000"/>
                    </a:schemeClr>
                  </a:glow>
                </a:effectLst>
                <a:latin typeface="Arial" pitchFamily="34" charset="0"/>
                <a:ea typeface="Times New Roman" pitchFamily="18" charset="0"/>
                <a:cs typeface="Arial" pitchFamily="34" charset="0"/>
              </a:rPr>
              <a:t>joy, peace and </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3600" b="0" i="0" u="none" strike="noStrike" cap="none" normalizeH="0" baseline="0" dirty="0" smtClean="0">
                <a:ln>
                  <a:noFill/>
                </a:ln>
                <a:solidFill>
                  <a:schemeClr val="tx1"/>
                </a:solidFill>
                <a:effectLst>
                  <a:glow rad="101600">
                    <a:schemeClr val="bg1">
                      <a:alpha val="60000"/>
                    </a:schemeClr>
                  </a:glow>
                </a:effectLst>
                <a:latin typeface="Arial" pitchFamily="34" charset="0"/>
                <a:ea typeface="Times New Roman" pitchFamily="18" charset="0"/>
                <a:cs typeface="Arial" pitchFamily="34" charset="0"/>
              </a:rPr>
              <a:t>happiness if you allow them. </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3200" b="0" i="0" u="none" strike="noStrike" cap="none" normalizeH="0" baseline="0" dirty="0" smtClean="0">
              <a:ln>
                <a:noFill/>
              </a:ln>
              <a:solidFill>
                <a:schemeClr val="tx1"/>
              </a:solidFill>
              <a:effectLst>
                <a:glow rad="101600">
                  <a:schemeClr val="bg1">
                    <a:alpha val="60000"/>
                  </a:schemeClr>
                </a:glow>
              </a:effectLst>
              <a:latin typeface="Arial" pitchFamily="34" charset="0"/>
              <a:cs typeface="Arial" pitchFamily="34" charset="0"/>
            </a:endParaRPr>
          </a:p>
          <a:p>
            <a:pPr lvl="0" eaLnBrk="0" fontAlgn="base" hangingPunct="0">
              <a:spcBef>
                <a:spcPct val="0"/>
              </a:spcBef>
              <a:spcAft>
                <a:spcPct val="0"/>
              </a:spcAft>
            </a:pPr>
            <a:r>
              <a:rPr lang="en-US" sz="3200" dirty="0">
                <a:effectLst>
                  <a:glow rad="101600">
                    <a:schemeClr val="bg1">
                      <a:alpha val="60000"/>
                    </a:schemeClr>
                  </a:glow>
                </a:effectLst>
              </a:rPr>
              <a:t>Paul was sitting in prison accused of treason against the Roman Government. His sentence if convicted would be the death penalty and yet he is expresses </a:t>
            </a:r>
            <a:r>
              <a:rPr lang="en-US" sz="3200" i="1" dirty="0">
                <a:solidFill>
                  <a:srgbClr val="FFFF00"/>
                </a:solidFill>
                <a:effectLst>
                  <a:glow rad="101600">
                    <a:schemeClr val="bg1">
                      <a:alpha val="60000"/>
                    </a:schemeClr>
                  </a:glow>
                </a:effectLst>
              </a:rPr>
              <a:t>“contentment</a:t>
            </a:r>
            <a:r>
              <a:rPr lang="en-US" sz="3200" i="1" dirty="0" smtClean="0">
                <a:solidFill>
                  <a:srgbClr val="FFFF00"/>
                </a:solidFill>
                <a:effectLst>
                  <a:glow rad="101600">
                    <a:schemeClr val="bg1">
                      <a:alpha val="60000"/>
                    </a:schemeClr>
                  </a:glow>
                </a:effectLst>
              </a:rPr>
              <a:t>”. </a:t>
            </a:r>
            <a:endParaRPr lang="en-US" sz="3200" dirty="0">
              <a:effectLst>
                <a:glow rad="101600">
                  <a:schemeClr val="bg1">
                    <a:alpha val="60000"/>
                  </a:schemeClr>
                </a:glow>
              </a:effectLst>
            </a:endParaRPr>
          </a:p>
          <a:p>
            <a:pPr lvl="0" eaLnBrk="0" fontAlgn="base" hangingPunct="0">
              <a:spcBef>
                <a:spcPct val="0"/>
              </a:spcBef>
              <a:spcAft>
                <a:spcPct val="0"/>
              </a:spcAft>
            </a:pPr>
            <a:r>
              <a:rPr lang="en-US" sz="3800" i="1" dirty="0" smtClean="0">
                <a:effectLst>
                  <a:glow rad="101600">
                    <a:schemeClr val="bg1">
                      <a:alpha val="60000"/>
                    </a:schemeClr>
                  </a:glow>
                </a:effectLst>
              </a:rPr>
              <a:t>He </a:t>
            </a:r>
            <a:r>
              <a:rPr lang="en-US" sz="3800" i="1" dirty="0">
                <a:effectLst>
                  <a:glow rad="101600">
                    <a:schemeClr val="bg1">
                      <a:alpha val="60000"/>
                    </a:schemeClr>
                  </a:glow>
                </a:effectLst>
              </a:rPr>
              <a:t>had learned contentment through the experience of </a:t>
            </a:r>
            <a:r>
              <a:rPr lang="en-US" sz="3800" i="1" dirty="0" smtClean="0">
                <a:effectLst>
                  <a:glow rad="101600">
                    <a:schemeClr val="bg1">
                      <a:alpha val="60000"/>
                    </a:schemeClr>
                  </a:glow>
                </a:effectLst>
              </a:rPr>
              <a:t>life.</a:t>
            </a:r>
          </a:p>
          <a:p>
            <a:pPr lvl="0" eaLnBrk="0" fontAlgn="base" hangingPunct="0">
              <a:spcBef>
                <a:spcPct val="0"/>
              </a:spcBef>
              <a:spcAft>
                <a:spcPct val="0"/>
              </a:spcAft>
            </a:pPr>
            <a:r>
              <a:rPr lang="en-US" sz="3800" i="1" dirty="0" smtClean="0">
                <a:effectLst>
                  <a:glow rad="101600">
                    <a:schemeClr val="bg1">
                      <a:alpha val="60000"/>
                    </a:schemeClr>
                  </a:glow>
                </a:effectLst>
              </a:rPr>
              <a:t>W</a:t>
            </a:r>
            <a:r>
              <a:rPr kumimoji="0" lang="en-US" sz="3200" b="0" i="1" u="none" strike="noStrike" cap="none" normalizeH="0" baseline="0" dirty="0" smtClean="0">
                <a:ln>
                  <a:noFill/>
                </a:ln>
                <a:solidFill>
                  <a:schemeClr val="tx1"/>
                </a:solidFill>
                <a:effectLst>
                  <a:glow rad="101600">
                    <a:schemeClr val="bg1">
                      <a:alpha val="60000"/>
                    </a:schemeClr>
                  </a:glow>
                </a:effectLst>
                <a:latin typeface="Arial" pitchFamily="34" charset="0"/>
                <a:ea typeface="Times New Roman" pitchFamily="18" charset="0"/>
                <a:cs typeface="Arial" pitchFamily="34" charset="0"/>
              </a:rPr>
              <a:t>hen writing to the church at Philippi, he penned the</a:t>
            </a:r>
            <a:r>
              <a:rPr kumimoji="0" lang="en-US" sz="3200" b="0" i="1" u="none" strike="noStrike" cap="none" normalizeH="0" dirty="0" smtClean="0">
                <a:ln>
                  <a:noFill/>
                </a:ln>
                <a:solidFill>
                  <a:schemeClr val="tx1"/>
                </a:solidFill>
                <a:effectLst>
                  <a:glow rad="101600">
                    <a:schemeClr val="bg1">
                      <a:alpha val="60000"/>
                    </a:schemeClr>
                  </a:glow>
                </a:effectLst>
                <a:latin typeface="Arial" pitchFamily="34" charset="0"/>
                <a:ea typeface="Times New Roman" pitchFamily="18" charset="0"/>
                <a:cs typeface="Arial" pitchFamily="34" charset="0"/>
              </a:rPr>
              <a:t> following </a:t>
            </a:r>
            <a:r>
              <a:rPr kumimoji="0" lang="en-US" sz="3200" b="0" i="1" u="none" strike="noStrike" cap="none" normalizeH="0" baseline="0" dirty="0" smtClean="0">
                <a:ln>
                  <a:noFill/>
                </a:ln>
                <a:solidFill>
                  <a:schemeClr val="tx1"/>
                </a:solidFill>
                <a:effectLst>
                  <a:glow rad="101600">
                    <a:schemeClr val="bg1">
                      <a:alpha val="60000"/>
                    </a:schemeClr>
                  </a:glow>
                </a:effectLst>
                <a:latin typeface="Arial" pitchFamily="34" charset="0"/>
                <a:ea typeface="Times New Roman" pitchFamily="18" charset="0"/>
                <a:cs typeface="Arial" pitchFamily="34" charset="0"/>
              </a:rPr>
              <a:t>words -</a:t>
            </a:r>
            <a:endParaRPr kumimoji="0" lang="en-US" sz="3200" b="0" i="1" u="none" strike="noStrike" cap="none" normalizeH="0" baseline="0" dirty="0" smtClean="0">
              <a:ln>
                <a:noFill/>
              </a:ln>
              <a:solidFill>
                <a:schemeClr val="tx1"/>
              </a:solidFill>
              <a:effectLst>
                <a:glow rad="101600">
                  <a:schemeClr val="bg1">
                    <a:alpha val="60000"/>
                  </a:schemeClr>
                </a:glow>
              </a:effectLst>
              <a:latin typeface="Arial" pitchFamily="34" charset="0"/>
              <a:cs typeface="Arial" pitchFamily="34" charset="0"/>
            </a:endParaRPr>
          </a:p>
        </p:txBody>
      </p:sp>
      <p:pic>
        <p:nvPicPr>
          <p:cNvPr id="2050" name="Picture 2" descr="C:\Users\Ptr. Daniel White\Desktop\Bible pictures\Bible pictures New Testament\PAUL\Writing\Paul in prison C-181.jpg"/>
          <p:cNvPicPr>
            <a:picLocks noChangeAspect="1" noChangeArrowheads="1"/>
          </p:cNvPicPr>
          <p:nvPr/>
        </p:nvPicPr>
        <p:blipFill>
          <a:blip r:embed="rId3" cstate="print"/>
          <a:srcRect/>
          <a:stretch>
            <a:fillRect/>
          </a:stretch>
        </p:blipFill>
        <p:spPr bwMode="auto">
          <a:xfrm>
            <a:off x="2438400" y="1617127"/>
            <a:ext cx="4279900" cy="5240873"/>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xit" presetSubtype="0" fill="hold" nodeType="clickEffect">
                                  <p:stCondLst>
                                    <p:cond delay="0"/>
                                  </p:stCondLst>
                                  <p:childTnLst>
                                    <p:anim calcmode="lin" valueType="num">
                                      <p:cBhvr>
                                        <p:cTn id="6" dur="1000"/>
                                        <p:tgtEl>
                                          <p:spTgt spid="2050"/>
                                        </p:tgtEl>
                                        <p:attrNameLst>
                                          <p:attrName>ppt_w</p:attrName>
                                        </p:attrNameLst>
                                      </p:cBhvr>
                                      <p:tavLst>
                                        <p:tav tm="0">
                                          <p:val>
                                            <p:strVal val="ppt_w"/>
                                          </p:val>
                                        </p:tav>
                                        <p:tav tm="100000">
                                          <p:val>
                                            <p:fltVal val="0"/>
                                          </p:val>
                                        </p:tav>
                                      </p:tavLst>
                                    </p:anim>
                                    <p:anim calcmode="lin" valueType="num">
                                      <p:cBhvr>
                                        <p:cTn id="7" dur="1000"/>
                                        <p:tgtEl>
                                          <p:spTgt spid="2050"/>
                                        </p:tgtEl>
                                        <p:attrNameLst>
                                          <p:attrName>ppt_h</p:attrName>
                                        </p:attrNameLst>
                                      </p:cBhvr>
                                      <p:tavLst>
                                        <p:tav tm="0">
                                          <p:val>
                                            <p:strVal val="ppt_h"/>
                                          </p:val>
                                        </p:tav>
                                        <p:tav tm="100000">
                                          <p:val>
                                            <p:fltVal val="0"/>
                                          </p:val>
                                        </p:tav>
                                      </p:tavLst>
                                    </p:anim>
                                    <p:animEffect transition="out" filter="fade">
                                      <p:cBhvr>
                                        <p:cTn id="8" dur="1000"/>
                                        <p:tgtEl>
                                          <p:spTgt spid="2050"/>
                                        </p:tgtEl>
                                      </p:cBhvr>
                                    </p:animEffect>
                                    <p:set>
                                      <p:cBhvr>
                                        <p:cTn id="9" dur="1" fill="hold">
                                          <p:stCondLst>
                                            <p:cond delay="999"/>
                                          </p:stCondLst>
                                        </p:cTn>
                                        <p:tgtEl>
                                          <p:spTgt spid="2050"/>
                                        </p:tgtEl>
                                        <p:attrNameLst>
                                          <p:attrName>style.visibility</p:attrName>
                                        </p:attrNameLst>
                                      </p:cBhvr>
                                      <p:to>
                                        <p:strVal val="hidden"/>
                                      </p:to>
                                    </p:set>
                                  </p:childTnLst>
                                </p:cTn>
                              </p:par>
                            </p:childTnLst>
                          </p:cTn>
                        </p:par>
                      </p:childTnLst>
                    </p:cTn>
                  </p:par>
                  <p:par>
                    <p:cTn id="10" fill="hold">
                      <p:stCondLst>
                        <p:cond delay="indefinite"/>
                      </p:stCondLst>
                      <p:childTnLst>
                        <p:par>
                          <p:cTn id="11" fill="hold">
                            <p:stCondLst>
                              <p:cond delay="0"/>
                            </p:stCondLst>
                            <p:childTnLst>
                              <p:par>
                                <p:cTn id="12" presetID="24" presetClass="entr" presetSubtype="0" fill="hold" nodeType="clickEffect">
                                  <p:stCondLst>
                                    <p:cond delay="0"/>
                                  </p:stCondLst>
                                  <p:childTnLst>
                                    <p:set>
                                      <p:cBhvr>
                                        <p:cTn id="13" dur="1" fill="hold">
                                          <p:stCondLst>
                                            <p:cond delay="0"/>
                                          </p:stCondLst>
                                        </p:cTn>
                                        <p:tgtEl>
                                          <p:spTgt spid="9217">
                                            <p:txEl>
                                              <p:pRg st="3" end="3"/>
                                            </p:txEl>
                                          </p:spTgt>
                                        </p:tgtEl>
                                        <p:attrNameLst>
                                          <p:attrName>style.visibility</p:attrName>
                                        </p:attrNameLst>
                                      </p:cBhvr>
                                      <p:to>
                                        <p:strVal val="visible"/>
                                      </p:to>
                                    </p:set>
                                    <p:anim to="" calcmode="lin" valueType="num">
                                      <p:cBhvr>
                                        <p:cTn id="14" dur="1" fill="hold"/>
                                        <p:tgtEl>
                                          <p:spTgt spid="9217">
                                            <p:txEl>
                                              <p:pRg st="3" end="3"/>
                                            </p:txEl>
                                          </p:spTgt>
                                        </p:tgtEl>
                                        <p:attrNameLst>
                                          <p:attrName/>
                                        </p:attrNameLst>
                                      </p:cBhvr>
                                    </p:anim>
                                  </p:childTnLst>
                                </p:cTn>
                              </p:par>
                            </p:childTnLst>
                          </p:cTn>
                        </p:par>
                      </p:childTnLst>
                    </p:cTn>
                  </p:par>
                  <p:par>
                    <p:cTn id="15" fill="hold">
                      <p:stCondLst>
                        <p:cond delay="indefinite"/>
                      </p:stCondLst>
                      <p:childTnLst>
                        <p:par>
                          <p:cTn id="16" fill="hold">
                            <p:stCondLst>
                              <p:cond delay="0"/>
                            </p:stCondLst>
                            <p:childTnLst>
                              <p:par>
                                <p:cTn id="17" presetID="24" presetClass="entr" presetSubtype="0" fill="hold" nodeType="clickEffect">
                                  <p:stCondLst>
                                    <p:cond delay="0"/>
                                  </p:stCondLst>
                                  <p:childTnLst>
                                    <p:set>
                                      <p:cBhvr>
                                        <p:cTn id="18" dur="1" fill="hold">
                                          <p:stCondLst>
                                            <p:cond delay="0"/>
                                          </p:stCondLst>
                                        </p:cTn>
                                        <p:tgtEl>
                                          <p:spTgt spid="9217">
                                            <p:txEl>
                                              <p:pRg st="4" end="4"/>
                                            </p:txEl>
                                          </p:spTgt>
                                        </p:tgtEl>
                                        <p:attrNameLst>
                                          <p:attrName>style.visibility</p:attrName>
                                        </p:attrNameLst>
                                      </p:cBhvr>
                                      <p:to>
                                        <p:strVal val="visible"/>
                                      </p:to>
                                    </p:set>
                                    <p:anim to="" calcmode="lin" valueType="num">
                                      <p:cBhvr>
                                        <p:cTn id="19" dur="1" fill="hold"/>
                                        <p:tgtEl>
                                          <p:spTgt spid="9217">
                                            <p:txEl>
                                              <p:pRg st="4" end="4"/>
                                            </p:txEl>
                                          </p:spTgt>
                                        </p:tgtEl>
                                        <p:attrNameLst>
                                          <p:attrName/>
                                        </p:attrNameLst>
                                      </p:cBhvr>
                                    </p:anim>
                                  </p:childTnLst>
                                </p:cTn>
                              </p:par>
                            </p:childTnLst>
                          </p:cTn>
                        </p:par>
                      </p:childTnLst>
                    </p:cTn>
                  </p:par>
                  <p:par>
                    <p:cTn id="20" fill="hold">
                      <p:stCondLst>
                        <p:cond delay="indefinite"/>
                      </p:stCondLst>
                      <p:childTnLst>
                        <p:par>
                          <p:cTn id="21" fill="hold">
                            <p:stCondLst>
                              <p:cond delay="0"/>
                            </p:stCondLst>
                            <p:childTnLst>
                              <p:par>
                                <p:cTn id="22" presetID="24" presetClass="entr" presetSubtype="0" fill="hold" nodeType="clickEffect">
                                  <p:stCondLst>
                                    <p:cond delay="0"/>
                                  </p:stCondLst>
                                  <p:childTnLst>
                                    <p:set>
                                      <p:cBhvr>
                                        <p:cTn id="23" dur="1" fill="hold">
                                          <p:stCondLst>
                                            <p:cond delay="0"/>
                                          </p:stCondLst>
                                        </p:cTn>
                                        <p:tgtEl>
                                          <p:spTgt spid="9217">
                                            <p:txEl>
                                              <p:pRg st="5" end="5"/>
                                            </p:txEl>
                                          </p:spTgt>
                                        </p:tgtEl>
                                        <p:attrNameLst>
                                          <p:attrName>style.visibility</p:attrName>
                                        </p:attrNameLst>
                                      </p:cBhvr>
                                      <p:to>
                                        <p:strVal val="visible"/>
                                      </p:to>
                                    </p:set>
                                    <p:anim to="" calcmode="lin" valueType="num">
                                      <p:cBhvr>
                                        <p:cTn id="24" dur="1" fill="hold"/>
                                        <p:tgtEl>
                                          <p:spTgt spid="9217">
                                            <p:txEl>
                                              <p:pRg st="5" end="5"/>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5299" name="Picture 3" descr="c:\Users\Ptr. Daniel White\Desktop\Bible pictures\Bible pictures New Testament\PAUL\Arrest &amp; prison\Paul in prison 1349-393.jpg"/>
          <p:cNvPicPr>
            <a:picLocks noChangeAspect="1" noChangeArrowheads="1"/>
          </p:cNvPicPr>
          <p:nvPr/>
        </p:nvPicPr>
        <p:blipFill>
          <a:blip r:embed="rId3" cstate="print">
            <a:lum bright="-20000"/>
          </a:blip>
          <a:srcRect/>
          <a:stretch>
            <a:fillRect/>
          </a:stretch>
        </p:blipFill>
        <p:spPr bwMode="auto">
          <a:xfrm>
            <a:off x="4419600" y="0"/>
            <a:ext cx="4953000" cy="6858000"/>
          </a:xfrm>
          <a:prstGeom prst="rect">
            <a:avLst/>
          </a:prstGeom>
          <a:noFill/>
        </p:spPr>
      </p:pic>
      <p:pic>
        <p:nvPicPr>
          <p:cNvPr id="55298" name="Picture 2" descr="C:\Users\Ptr. Daniel White\Desktop\Bible pictures\Bible pictures New Testament\PAUL\Arrest &amp; prison\Paul in prison C-107.jpg"/>
          <p:cNvPicPr>
            <a:picLocks noChangeAspect="1" noChangeArrowheads="1"/>
          </p:cNvPicPr>
          <p:nvPr/>
        </p:nvPicPr>
        <p:blipFill>
          <a:blip r:embed="rId4" cstate="print">
            <a:lum bright="-20000"/>
          </a:blip>
          <a:srcRect/>
          <a:stretch>
            <a:fillRect/>
          </a:stretch>
        </p:blipFill>
        <p:spPr bwMode="auto">
          <a:xfrm>
            <a:off x="1" y="6350"/>
            <a:ext cx="4419599" cy="6851650"/>
          </a:xfrm>
          <a:prstGeom prst="rect">
            <a:avLst/>
          </a:prstGeom>
          <a:noFill/>
        </p:spPr>
      </p:pic>
      <p:sp>
        <p:nvSpPr>
          <p:cNvPr id="2" name="Rectangle 1"/>
          <p:cNvSpPr/>
          <p:nvPr/>
        </p:nvSpPr>
        <p:spPr>
          <a:xfrm>
            <a:off x="381000" y="228599"/>
            <a:ext cx="8534400" cy="6986528"/>
          </a:xfrm>
          <a:prstGeom prst="rect">
            <a:avLst/>
          </a:prstGeom>
        </p:spPr>
        <p:txBody>
          <a:bodyPr wrap="square">
            <a:spAutoFit/>
          </a:bodyPr>
          <a:lstStyle/>
          <a:p>
            <a:pPr lvl="0" eaLnBrk="0" fontAlgn="base" hangingPunct="0">
              <a:spcBef>
                <a:spcPct val="0"/>
              </a:spcBef>
              <a:spcAft>
                <a:spcPct val="0"/>
              </a:spcAft>
            </a:pPr>
            <a:r>
              <a:rPr kumimoji="0" lang="en-US" sz="3200" b="0" i="1" u="none" strike="noStrike" cap="none" normalizeH="0" baseline="0" dirty="0" smtClean="0">
                <a:ln>
                  <a:noFill/>
                </a:ln>
                <a:solidFill>
                  <a:schemeClr val="tx1"/>
                </a:solidFill>
                <a:effectLst>
                  <a:glow rad="101600">
                    <a:schemeClr val="bg1">
                      <a:alpha val="60000"/>
                    </a:schemeClr>
                  </a:glow>
                </a:effectLst>
                <a:latin typeface="Arial" pitchFamily="34" charset="0"/>
                <a:ea typeface="Times New Roman" pitchFamily="18" charset="0"/>
                <a:cs typeface="Arial" pitchFamily="34" charset="0"/>
              </a:rPr>
              <a:t>“Be careful for nothing </a:t>
            </a:r>
            <a:r>
              <a:rPr kumimoji="0" lang="en-US" sz="3200" b="0" i="1" u="none" strike="noStrike" cap="none" normalizeH="0" baseline="0" dirty="0" smtClean="0">
                <a:ln>
                  <a:noFill/>
                </a:ln>
                <a:solidFill>
                  <a:srgbClr val="FFFF00"/>
                </a:solidFill>
                <a:effectLst>
                  <a:glow rad="101600">
                    <a:schemeClr val="bg1">
                      <a:alpha val="60000"/>
                    </a:schemeClr>
                  </a:glow>
                </a:effectLst>
                <a:latin typeface="Arial" pitchFamily="34" charset="0"/>
                <a:ea typeface="Times New Roman" pitchFamily="18" charset="0"/>
                <a:cs typeface="Arial" pitchFamily="34" charset="0"/>
              </a:rPr>
              <a:t>(don’t worry about anything) </a:t>
            </a:r>
            <a:r>
              <a:rPr kumimoji="0" lang="en-US" sz="3200" b="0" i="1" u="none" strike="noStrike" cap="none" normalizeH="0" baseline="0" dirty="0" smtClean="0">
                <a:ln>
                  <a:noFill/>
                </a:ln>
                <a:solidFill>
                  <a:schemeClr val="tx1"/>
                </a:solidFill>
                <a:effectLst>
                  <a:glow rad="101600">
                    <a:schemeClr val="bg1">
                      <a:alpha val="60000"/>
                    </a:schemeClr>
                  </a:glow>
                </a:effectLst>
                <a:latin typeface="Arial" pitchFamily="34" charset="0"/>
                <a:ea typeface="Times New Roman" pitchFamily="18" charset="0"/>
                <a:cs typeface="Arial" pitchFamily="34" charset="0"/>
              </a:rPr>
              <a:t>but in every thing by prayer and supplication with thanksgiving let your request be made known unto God. And the peace of God, which passeth all understanding, shall keep your hearts and minds through Christ Jesus…I know how to be abased, and I know how to abound: every where and in all things </a:t>
            </a:r>
            <a:r>
              <a:rPr kumimoji="0" lang="en-US" sz="3200" b="0" i="1" u="none" strike="noStrike" cap="none" normalizeH="0" baseline="0" dirty="0" smtClean="0">
                <a:ln>
                  <a:noFill/>
                </a:ln>
                <a:solidFill>
                  <a:srgbClr val="FFFF00"/>
                </a:solidFill>
                <a:effectLst>
                  <a:glow rad="101600">
                    <a:schemeClr val="bg1">
                      <a:alpha val="60000"/>
                    </a:schemeClr>
                  </a:glow>
                </a:effectLst>
                <a:latin typeface="Arial" pitchFamily="34" charset="0"/>
                <a:ea typeface="Times New Roman" pitchFamily="18" charset="0"/>
                <a:cs typeface="Arial" pitchFamily="34" charset="0"/>
              </a:rPr>
              <a:t>(all circumstances) </a:t>
            </a:r>
            <a:r>
              <a:rPr kumimoji="0" lang="en-US" sz="3200" b="0" i="1" u="none" strike="noStrike" cap="none" normalizeH="0" baseline="0" dirty="0" smtClean="0">
                <a:ln>
                  <a:noFill/>
                </a:ln>
                <a:solidFill>
                  <a:schemeClr val="tx1"/>
                </a:solidFill>
                <a:effectLst>
                  <a:glow rad="101600">
                    <a:schemeClr val="bg1">
                      <a:alpha val="60000"/>
                    </a:schemeClr>
                  </a:glow>
                </a:effectLst>
                <a:latin typeface="Arial" pitchFamily="34" charset="0"/>
                <a:ea typeface="Times New Roman" pitchFamily="18" charset="0"/>
                <a:cs typeface="Arial" pitchFamily="34" charset="0"/>
              </a:rPr>
              <a:t>I am instructed both to be full and to be hungry, both to abound and to suffer need…I have learned in whatsoever state I am in </a:t>
            </a:r>
            <a:r>
              <a:rPr kumimoji="0" lang="en-US" sz="3200" b="0" i="1" u="none" strike="noStrike" cap="none" normalizeH="0" baseline="0" dirty="0" smtClean="0">
                <a:ln>
                  <a:noFill/>
                </a:ln>
                <a:solidFill>
                  <a:srgbClr val="FFFF00"/>
                </a:solidFill>
                <a:effectLst>
                  <a:glow rad="101600">
                    <a:schemeClr val="bg1">
                      <a:alpha val="60000"/>
                    </a:schemeClr>
                  </a:glow>
                </a:effectLst>
                <a:latin typeface="Arial" pitchFamily="34" charset="0"/>
                <a:ea typeface="Times New Roman" pitchFamily="18" charset="0"/>
                <a:cs typeface="Arial" pitchFamily="34" charset="0"/>
              </a:rPr>
              <a:t>(even in prison) </a:t>
            </a:r>
            <a:r>
              <a:rPr kumimoji="0" lang="en-US" sz="3200" b="0" i="1" u="none" strike="noStrike" cap="none" normalizeH="0" baseline="0" dirty="0" smtClean="0">
                <a:ln>
                  <a:noFill/>
                </a:ln>
                <a:solidFill>
                  <a:schemeClr val="tx1"/>
                </a:solidFill>
                <a:effectLst>
                  <a:glow rad="101600">
                    <a:schemeClr val="bg1">
                      <a:alpha val="60000"/>
                    </a:schemeClr>
                  </a:glow>
                </a:effectLst>
                <a:latin typeface="Arial" pitchFamily="34" charset="0"/>
                <a:ea typeface="Times New Roman" pitchFamily="18" charset="0"/>
                <a:cs typeface="Arial" pitchFamily="34" charset="0"/>
              </a:rPr>
              <a:t>therewith to be content…” </a:t>
            </a:r>
            <a:endParaRPr kumimoji="0" lang="en-US" sz="3200" b="0" i="0" u="none" strike="noStrike" cap="none" normalizeH="0" baseline="0" dirty="0" smtClean="0">
              <a:ln>
                <a:noFill/>
              </a:ln>
              <a:solidFill>
                <a:schemeClr val="tx1"/>
              </a:solidFill>
              <a:effectLst>
                <a:glow rad="101600">
                  <a:schemeClr val="bg1">
                    <a:alpha val="60000"/>
                  </a:schemeClr>
                </a:glow>
              </a:effectLst>
              <a:latin typeface="Arial" pitchFamily="34" charset="0"/>
              <a:cs typeface="Arial" pitchFamily="34" charset="0"/>
            </a:endParaRPr>
          </a:p>
          <a:p>
            <a:pPr lvl="0" eaLnBrk="0" fontAlgn="base" hangingPunct="0">
              <a:spcBef>
                <a:spcPct val="0"/>
              </a:spcBef>
              <a:spcAft>
                <a:spcPct val="0"/>
              </a:spcAft>
            </a:pPr>
            <a:endParaRPr kumimoji="0" lang="en-US" sz="3200" b="0" i="0" u="none" strike="noStrike" cap="none" normalizeH="0" baseline="0" dirty="0" smtClean="0">
              <a:ln>
                <a:noFill/>
              </a:ln>
              <a:solidFill>
                <a:schemeClr val="tx1"/>
              </a:solidFill>
              <a:effectLst>
                <a:glow rad="101600">
                  <a:schemeClr val="bg1">
                    <a:alpha val="60000"/>
                  </a:schemeClr>
                </a:glow>
              </a:effectLst>
              <a:latin typeface="Arial" pitchFamily="34" charset="0"/>
              <a:cs typeface="Aria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7346" name="Picture 2" descr="C:\Users\Ptr. Daniel White\Desktop\Bible pictures\Jesus\05 Tempted in Wilderness\Temptation of Christ 1351-9.jpg"/>
          <p:cNvPicPr>
            <a:picLocks noChangeAspect="1" noChangeArrowheads="1"/>
          </p:cNvPicPr>
          <p:nvPr/>
        </p:nvPicPr>
        <p:blipFill>
          <a:blip r:embed="rId3" cstate="print">
            <a:lum bright="-20000"/>
          </a:blip>
          <a:srcRect/>
          <a:stretch>
            <a:fillRect/>
          </a:stretch>
        </p:blipFill>
        <p:spPr bwMode="auto">
          <a:xfrm>
            <a:off x="1" y="0"/>
            <a:ext cx="9144000" cy="6858000"/>
          </a:xfrm>
          <a:prstGeom prst="rect">
            <a:avLst/>
          </a:prstGeom>
          <a:noFill/>
        </p:spPr>
      </p:pic>
      <p:sp>
        <p:nvSpPr>
          <p:cNvPr id="57345" name="Rectangle 1"/>
          <p:cNvSpPr>
            <a:spLocks noChangeArrowheads="1"/>
          </p:cNvSpPr>
          <p:nvPr/>
        </p:nvSpPr>
        <p:spPr bwMode="auto">
          <a:xfrm>
            <a:off x="0" y="1315677"/>
            <a:ext cx="8915400" cy="397031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tabLst>
                <a:tab pos="457200" algn="l"/>
              </a:tabLst>
            </a:pPr>
            <a:r>
              <a:rPr kumimoji="0" lang="en-US" sz="3600" b="0" i="0" u="none" strike="noStrike" cap="none" normalizeH="0" baseline="0" dirty="0" smtClean="0">
                <a:ln>
                  <a:noFill/>
                </a:ln>
                <a:solidFill>
                  <a:schemeClr val="tx1"/>
                </a:solidFill>
                <a:effectLst>
                  <a:glow rad="101600">
                    <a:schemeClr val="bg1">
                      <a:alpha val="60000"/>
                    </a:schemeClr>
                  </a:glow>
                </a:effectLst>
                <a:latin typeface="Arial" pitchFamily="34" charset="0"/>
                <a:ea typeface="Times New Roman" pitchFamily="18" charset="0"/>
                <a:cs typeface="Arial" pitchFamily="34" charset="0"/>
              </a:rPr>
              <a:t>Satan’s temptation to be “discontent” </a:t>
            </a:r>
          </a:p>
          <a:p>
            <a:pPr marL="0" marR="0" lvl="0" indent="0" algn="ctr" defTabSz="914400" rtl="0" eaLnBrk="1" fontAlgn="base" latinLnBrk="0" hangingPunct="1">
              <a:lnSpc>
                <a:spcPct val="100000"/>
              </a:lnSpc>
              <a:spcBef>
                <a:spcPct val="0"/>
              </a:spcBef>
              <a:spcAft>
                <a:spcPct val="0"/>
              </a:spcAft>
              <a:buClrTx/>
              <a:buSzTx/>
              <a:tabLst>
                <a:tab pos="457200" algn="l"/>
              </a:tabLst>
            </a:pPr>
            <a:r>
              <a:rPr kumimoji="0" lang="en-US" sz="3600" b="0" i="0" u="none" strike="noStrike" cap="none" normalizeH="0" baseline="0" dirty="0" smtClean="0">
                <a:ln>
                  <a:noFill/>
                </a:ln>
                <a:solidFill>
                  <a:schemeClr val="tx1"/>
                </a:solidFill>
                <a:effectLst>
                  <a:glow rad="101600">
                    <a:schemeClr val="bg1">
                      <a:alpha val="60000"/>
                    </a:schemeClr>
                  </a:glow>
                </a:effectLst>
                <a:latin typeface="Arial" pitchFamily="34" charset="0"/>
                <a:ea typeface="Times New Roman" pitchFamily="18" charset="0"/>
                <a:cs typeface="Arial" pitchFamily="34" charset="0"/>
              </a:rPr>
              <a:t>must be resisted  </a:t>
            </a:r>
          </a:p>
          <a:p>
            <a:pPr marL="0" marR="0" lvl="0" indent="0" algn="ctr" defTabSz="914400" rtl="0" eaLnBrk="1" fontAlgn="base" latinLnBrk="0" hangingPunct="1">
              <a:lnSpc>
                <a:spcPct val="100000"/>
              </a:lnSpc>
              <a:spcBef>
                <a:spcPct val="0"/>
              </a:spcBef>
              <a:spcAft>
                <a:spcPct val="0"/>
              </a:spcAft>
              <a:buClrTx/>
              <a:buSzTx/>
              <a:tabLst>
                <a:tab pos="457200" algn="l"/>
              </a:tabLst>
            </a:pPr>
            <a:endParaRPr kumimoji="0" lang="en-US" sz="3600" b="0" i="0" u="none" strike="noStrike" cap="none" normalizeH="0" baseline="0" dirty="0" smtClean="0">
              <a:ln>
                <a:noFill/>
              </a:ln>
              <a:solidFill>
                <a:schemeClr val="tx1"/>
              </a:solidFill>
              <a:effectLst>
                <a:glow rad="101600">
                  <a:schemeClr val="bg1">
                    <a:alpha val="60000"/>
                  </a:schemeClr>
                </a:glow>
              </a:effectLst>
              <a:latin typeface="Arial" pitchFamily="34" charset="0"/>
              <a:ea typeface="Times New Roman" pitchFamily="18" charset="0"/>
              <a:cs typeface="Arial" pitchFamily="34" charset="0"/>
            </a:endParaRPr>
          </a:p>
          <a:p>
            <a:pPr marL="0" marR="0" lvl="0" indent="0" algn="ctr" defTabSz="914400" rtl="0" eaLnBrk="1" fontAlgn="base" latinLnBrk="0" hangingPunct="1">
              <a:lnSpc>
                <a:spcPct val="100000"/>
              </a:lnSpc>
              <a:spcBef>
                <a:spcPct val="0"/>
              </a:spcBef>
              <a:spcAft>
                <a:spcPct val="0"/>
              </a:spcAft>
              <a:buClrTx/>
              <a:buSzTx/>
              <a:tabLst>
                <a:tab pos="457200" algn="l"/>
              </a:tabLst>
            </a:pPr>
            <a:endParaRPr lang="en-US" sz="3600" dirty="0">
              <a:solidFill>
                <a:srgbClr val="FFFF00"/>
              </a:solidFill>
              <a:effectLst>
                <a:glow rad="101600">
                  <a:schemeClr val="bg1">
                    <a:alpha val="60000"/>
                  </a:schemeClr>
                </a:glow>
              </a:effectLst>
              <a:latin typeface="Arial" pitchFamily="34" charset="0"/>
              <a:ea typeface="Times New Roman" pitchFamily="18" charset="0"/>
              <a:cs typeface="Arial" pitchFamily="34" charset="0"/>
            </a:endParaRPr>
          </a:p>
          <a:p>
            <a:pPr algn="ctr" fontAlgn="base">
              <a:spcBef>
                <a:spcPct val="0"/>
              </a:spcBef>
              <a:spcAft>
                <a:spcPct val="0"/>
              </a:spcAft>
              <a:tabLst>
                <a:tab pos="457200" algn="l"/>
              </a:tabLst>
            </a:pPr>
            <a:r>
              <a:rPr kumimoji="0" lang="en-US" sz="3600" b="0" i="1" u="none" strike="noStrike" cap="none" normalizeH="0" baseline="0" dirty="0" smtClean="0">
                <a:ln>
                  <a:noFill/>
                </a:ln>
                <a:solidFill>
                  <a:srgbClr val="FFFF00"/>
                </a:solidFill>
                <a:effectLst>
                  <a:glow rad="228600">
                    <a:schemeClr val="accent2">
                      <a:satMod val="175000"/>
                      <a:alpha val="40000"/>
                    </a:schemeClr>
                  </a:glow>
                </a:effectLst>
                <a:latin typeface="Arial" pitchFamily="34" charset="0"/>
                <a:ea typeface="Times New Roman" pitchFamily="18" charset="0"/>
                <a:cs typeface="Arial" pitchFamily="34" charset="0"/>
              </a:rPr>
              <a:t>“Resist the devil and he will flee from you…Resist </a:t>
            </a:r>
            <a:r>
              <a:rPr lang="en-US" sz="3600" i="1" dirty="0" smtClean="0">
                <a:solidFill>
                  <a:srgbClr val="FFFF00"/>
                </a:solidFill>
                <a:effectLst>
                  <a:glow rad="228600">
                    <a:schemeClr val="accent2">
                      <a:satMod val="175000"/>
                      <a:alpha val="40000"/>
                    </a:schemeClr>
                  </a:glow>
                </a:effectLst>
                <a:latin typeface="Arial" pitchFamily="34" charset="0"/>
                <a:ea typeface="Times New Roman" pitchFamily="18" charset="0"/>
                <a:cs typeface="Arial" pitchFamily="34" charset="0"/>
              </a:rPr>
              <a:t>steadfast in the faith…”</a:t>
            </a:r>
            <a:endParaRPr lang="en-US" sz="3600" dirty="0" smtClean="0">
              <a:solidFill>
                <a:srgbClr val="FFFF00"/>
              </a:solidFill>
              <a:effectLst>
                <a:glow rad="228600">
                  <a:schemeClr val="accent2">
                    <a:satMod val="175000"/>
                    <a:alpha val="40000"/>
                  </a:schemeClr>
                </a:glow>
              </a:effectLst>
              <a:latin typeface="Arial" pitchFamily="34" charset="0"/>
              <a:cs typeface="Arial" pitchFamily="34" charset="0"/>
            </a:endParaRPr>
          </a:p>
          <a:p>
            <a:pPr marL="0" marR="0" lvl="0" indent="0" algn="ctr" defTabSz="914400" rtl="0" eaLnBrk="1" fontAlgn="base" latinLnBrk="0" hangingPunct="1">
              <a:lnSpc>
                <a:spcPct val="100000"/>
              </a:lnSpc>
              <a:spcBef>
                <a:spcPct val="0"/>
              </a:spcBef>
              <a:spcAft>
                <a:spcPct val="0"/>
              </a:spcAft>
              <a:buClrTx/>
              <a:buSzTx/>
              <a:tabLst>
                <a:tab pos="457200" algn="l"/>
              </a:tabLst>
            </a:pPr>
            <a:endParaRPr kumimoji="0" lang="en-US" sz="3600" b="0" i="1" u="none" strike="noStrike" cap="none" normalizeH="0" baseline="0" dirty="0" smtClean="0">
              <a:ln>
                <a:noFill/>
              </a:ln>
              <a:solidFill>
                <a:srgbClr val="FFFF00"/>
              </a:solidFill>
              <a:effectLst>
                <a:glow rad="101600">
                  <a:schemeClr val="bg1">
                    <a:alpha val="60000"/>
                  </a:schemeClr>
                </a:glow>
              </a:effectLst>
              <a:latin typeface="Arial" pitchFamily="34" charset="0"/>
              <a:ea typeface="Times New Roman" pitchFamily="18" charset="0"/>
              <a:cs typeface="Aria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57345"/>
                                        </p:tgtEl>
                                        <p:attrNameLst>
                                          <p:attrName>style.visibility</p:attrName>
                                        </p:attrNameLst>
                                      </p:cBhvr>
                                      <p:to>
                                        <p:strVal val="visible"/>
                                      </p:to>
                                    </p:set>
                                    <p:anim calcmode="lin" valueType="num">
                                      <p:cBhvr>
                                        <p:cTn id="7" dur="1000" fill="hold"/>
                                        <p:tgtEl>
                                          <p:spTgt spid="57345"/>
                                        </p:tgtEl>
                                        <p:attrNameLst>
                                          <p:attrName>ppt_w</p:attrName>
                                        </p:attrNameLst>
                                      </p:cBhvr>
                                      <p:tavLst>
                                        <p:tav tm="0">
                                          <p:val>
                                            <p:strVal val="#ppt_w*0.70"/>
                                          </p:val>
                                        </p:tav>
                                        <p:tav tm="100000">
                                          <p:val>
                                            <p:strVal val="#ppt_w"/>
                                          </p:val>
                                        </p:tav>
                                      </p:tavLst>
                                    </p:anim>
                                    <p:anim calcmode="lin" valueType="num">
                                      <p:cBhvr>
                                        <p:cTn id="8" dur="1000" fill="hold"/>
                                        <p:tgtEl>
                                          <p:spTgt spid="57345"/>
                                        </p:tgtEl>
                                        <p:attrNameLst>
                                          <p:attrName>ppt_h</p:attrName>
                                        </p:attrNameLst>
                                      </p:cBhvr>
                                      <p:tavLst>
                                        <p:tav tm="0">
                                          <p:val>
                                            <p:strVal val="#ppt_h"/>
                                          </p:val>
                                        </p:tav>
                                        <p:tav tm="100000">
                                          <p:val>
                                            <p:strVal val="#ppt_h"/>
                                          </p:val>
                                        </p:tav>
                                      </p:tavLst>
                                    </p:anim>
                                    <p:animEffect transition="in" filter="fade">
                                      <p:cBhvr>
                                        <p:cTn id="9" dur="1000"/>
                                        <p:tgtEl>
                                          <p:spTgt spid="573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7345"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066800"/>
          </a:xfrm>
        </p:spPr>
        <p:txBody>
          <a:bodyPr/>
          <a:lstStyle/>
          <a:p>
            <a:r>
              <a:rPr lang="en-US" dirty="0" smtClean="0">
                <a:effectLst>
                  <a:glow rad="101600">
                    <a:schemeClr val="bg1">
                      <a:alpha val="60000"/>
                    </a:schemeClr>
                  </a:glow>
                </a:effectLst>
              </a:rPr>
              <a:t>Learning Contentment</a:t>
            </a:r>
            <a:endParaRPr lang="en-US" dirty="0">
              <a:effectLst>
                <a:glow rad="101600">
                  <a:schemeClr val="bg1">
                    <a:alpha val="60000"/>
                  </a:schemeClr>
                </a:glow>
              </a:effectLst>
            </a:endParaRPr>
          </a:p>
        </p:txBody>
      </p:sp>
      <p:sp>
        <p:nvSpPr>
          <p:cNvPr id="5" name="Text Placeholder 4"/>
          <p:cNvSpPr>
            <a:spLocks noGrp="1"/>
          </p:cNvSpPr>
          <p:nvPr>
            <p:ph type="body" idx="1"/>
          </p:nvPr>
        </p:nvSpPr>
        <p:spPr>
          <a:xfrm>
            <a:off x="457200" y="914401"/>
            <a:ext cx="4040188" cy="762000"/>
          </a:xfrm>
        </p:spPr>
        <p:txBody>
          <a:bodyPr>
            <a:normAutofit/>
          </a:bodyPr>
          <a:lstStyle/>
          <a:p>
            <a:pPr algn="ctr"/>
            <a:r>
              <a:rPr lang="en-US" sz="3200" dirty="0" smtClean="0">
                <a:solidFill>
                  <a:srgbClr val="FFFF00"/>
                </a:solidFill>
                <a:effectLst>
                  <a:glow rad="101600">
                    <a:schemeClr val="bg1">
                      <a:alpha val="60000"/>
                    </a:schemeClr>
                  </a:glow>
                </a:effectLst>
              </a:rPr>
              <a:t>Abundance</a:t>
            </a:r>
            <a:endParaRPr lang="en-US" sz="3200" dirty="0">
              <a:solidFill>
                <a:srgbClr val="FFFF00"/>
              </a:solidFill>
              <a:effectLst>
                <a:glow rad="101600">
                  <a:schemeClr val="bg1">
                    <a:alpha val="60000"/>
                  </a:schemeClr>
                </a:glow>
              </a:effectLst>
            </a:endParaRPr>
          </a:p>
        </p:txBody>
      </p:sp>
      <p:sp>
        <p:nvSpPr>
          <p:cNvPr id="3" name="Content Placeholder 2"/>
          <p:cNvSpPr>
            <a:spLocks noGrp="1"/>
          </p:cNvSpPr>
          <p:nvPr>
            <p:ph sz="half" idx="2"/>
          </p:nvPr>
        </p:nvSpPr>
        <p:spPr>
          <a:xfrm>
            <a:off x="457200" y="1828800"/>
            <a:ext cx="4040188" cy="5029199"/>
          </a:xfrm>
        </p:spPr>
        <p:txBody>
          <a:bodyPr>
            <a:normAutofit/>
          </a:bodyPr>
          <a:lstStyle/>
          <a:p>
            <a:r>
              <a:rPr lang="en-US" sz="2800" dirty="0" smtClean="0">
                <a:effectLst>
                  <a:glow rad="101600">
                    <a:schemeClr val="bg1">
                      <a:alpha val="60000"/>
                    </a:schemeClr>
                  </a:glow>
                </a:effectLst>
              </a:rPr>
              <a:t>Be grateful for what you have</a:t>
            </a:r>
          </a:p>
          <a:p>
            <a:r>
              <a:rPr lang="en-US" sz="2800" dirty="0" smtClean="0">
                <a:effectLst>
                  <a:glow rad="101600">
                    <a:schemeClr val="bg1">
                      <a:alpha val="60000"/>
                    </a:schemeClr>
                  </a:glow>
                </a:effectLst>
              </a:rPr>
              <a:t>Enjoy what you have</a:t>
            </a:r>
          </a:p>
          <a:p>
            <a:r>
              <a:rPr lang="en-US" sz="2800" dirty="0" smtClean="0">
                <a:effectLst>
                  <a:glow rad="101600">
                    <a:schemeClr val="bg1">
                      <a:alpha val="60000"/>
                    </a:schemeClr>
                  </a:glow>
                </a:effectLst>
              </a:rPr>
              <a:t>Make wise use of your material things</a:t>
            </a:r>
          </a:p>
          <a:p>
            <a:r>
              <a:rPr lang="en-US" sz="2800" dirty="0" smtClean="0">
                <a:effectLst>
                  <a:glow rad="101600">
                    <a:schemeClr val="bg1">
                      <a:alpha val="60000"/>
                    </a:schemeClr>
                  </a:glow>
                </a:effectLst>
              </a:rPr>
              <a:t>Appreciate physical comforts</a:t>
            </a:r>
          </a:p>
          <a:p>
            <a:r>
              <a:rPr lang="en-US" sz="2800" dirty="0" smtClean="0">
                <a:effectLst>
                  <a:glow rad="101600">
                    <a:schemeClr val="bg1">
                      <a:alpha val="60000"/>
                    </a:schemeClr>
                  </a:glow>
                </a:effectLst>
              </a:rPr>
              <a:t>Use your abundance for God’s glory</a:t>
            </a:r>
          </a:p>
          <a:p>
            <a:r>
              <a:rPr lang="en-US" sz="2800" dirty="0" smtClean="0">
                <a:effectLst>
                  <a:glow rad="101600">
                    <a:schemeClr val="bg1">
                      <a:alpha val="60000"/>
                    </a:schemeClr>
                  </a:glow>
                </a:effectLst>
              </a:rPr>
              <a:t>Invest in the Lord’s work</a:t>
            </a:r>
          </a:p>
          <a:p>
            <a:endParaRPr lang="en-US" sz="2800" dirty="0">
              <a:effectLst>
                <a:glow rad="101600">
                  <a:schemeClr val="bg1">
                    <a:alpha val="60000"/>
                  </a:schemeClr>
                </a:glow>
              </a:effectLst>
            </a:endParaRPr>
          </a:p>
        </p:txBody>
      </p:sp>
      <p:sp>
        <p:nvSpPr>
          <p:cNvPr id="6" name="Text Placeholder 5"/>
          <p:cNvSpPr>
            <a:spLocks noGrp="1"/>
          </p:cNvSpPr>
          <p:nvPr>
            <p:ph type="body" sz="quarter" idx="3"/>
          </p:nvPr>
        </p:nvSpPr>
        <p:spPr>
          <a:xfrm>
            <a:off x="4645025" y="914401"/>
            <a:ext cx="4041775" cy="762000"/>
          </a:xfrm>
        </p:spPr>
        <p:txBody>
          <a:bodyPr>
            <a:normAutofit/>
          </a:bodyPr>
          <a:lstStyle/>
          <a:p>
            <a:pPr algn="ctr"/>
            <a:r>
              <a:rPr lang="en-US" sz="3200" dirty="0" smtClean="0">
                <a:solidFill>
                  <a:srgbClr val="FFFF00"/>
                </a:solidFill>
                <a:effectLst>
                  <a:glow rad="101600">
                    <a:schemeClr val="bg1">
                      <a:alpha val="60000"/>
                    </a:schemeClr>
                  </a:glow>
                </a:effectLst>
              </a:rPr>
              <a:t>Need</a:t>
            </a:r>
            <a:endParaRPr lang="en-US" sz="3200" dirty="0">
              <a:solidFill>
                <a:srgbClr val="FFFF00"/>
              </a:solidFill>
              <a:effectLst>
                <a:glow rad="101600">
                  <a:schemeClr val="bg1">
                    <a:alpha val="60000"/>
                  </a:schemeClr>
                </a:glow>
              </a:effectLst>
            </a:endParaRPr>
          </a:p>
        </p:txBody>
      </p:sp>
      <p:sp>
        <p:nvSpPr>
          <p:cNvPr id="7" name="Content Placeholder 6"/>
          <p:cNvSpPr>
            <a:spLocks noGrp="1"/>
          </p:cNvSpPr>
          <p:nvPr>
            <p:ph sz="quarter" idx="4"/>
          </p:nvPr>
        </p:nvSpPr>
        <p:spPr>
          <a:xfrm>
            <a:off x="4645025" y="1752600"/>
            <a:ext cx="4498975" cy="5105400"/>
          </a:xfrm>
        </p:spPr>
        <p:txBody>
          <a:bodyPr>
            <a:normAutofit/>
          </a:bodyPr>
          <a:lstStyle/>
          <a:p>
            <a:r>
              <a:rPr lang="en-US" sz="2800" dirty="0" smtClean="0">
                <a:effectLst>
                  <a:glow rad="101600">
                    <a:schemeClr val="bg1">
                      <a:alpha val="60000"/>
                    </a:schemeClr>
                  </a:glow>
                </a:effectLst>
              </a:rPr>
              <a:t>Be silent about your needs</a:t>
            </a:r>
          </a:p>
          <a:p>
            <a:r>
              <a:rPr lang="en-US" sz="2800" dirty="0" smtClean="0">
                <a:effectLst>
                  <a:glow rad="101600">
                    <a:schemeClr val="bg1">
                      <a:alpha val="60000"/>
                    </a:schemeClr>
                  </a:glow>
                </a:effectLst>
              </a:rPr>
              <a:t>Let your request be made known unto God</a:t>
            </a:r>
          </a:p>
          <a:p>
            <a:r>
              <a:rPr lang="en-US" sz="2800" dirty="0" smtClean="0">
                <a:effectLst>
                  <a:glow rad="101600">
                    <a:schemeClr val="bg1">
                      <a:alpha val="60000"/>
                    </a:schemeClr>
                  </a:glow>
                </a:effectLst>
              </a:rPr>
              <a:t>Learn to get along with out material things</a:t>
            </a:r>
          </a:p>
          <a:p>
            <a:r>
              <a:rPr lang="en-US" sz="2800" dirty="0" smtClean="0">
                <a:effectLst>
                  <a:glow rad="101600">
                    <a:schemeClr val="bg1">
                      <a:alpha val="60000"/>
                    </a:schemeClr>
                  </a:glow>
                </a:effectLst>
              </a:rPr>
              <a:t>Learn to live with out physical comforts</a:t>
            </a:r>
          </a:p>
          <a:p>
            <a:r>
              <a:rPr lang="en-US" sz="2800" dirty="0" smtClean="0">
                <a:effectLst>
                  <a:glow rad="101600">
                    <a:schemeClr val="bg1">
                      <a:alpha val="60000"/>
                    </a:schemeClr>
                  </a:glow>
                </a:effectLst>
              </a:rPr>
              <a:t>Be cheerful when in need</a:t>
            </a:r>
          </a:p>
          <a:p>
            <a:r>
              <a:rPr lang="en-US" sz="2800" dirty="0" smtClean="0">
                <a:effectLst>
                  <a:glow rad="101600">
                    <a:schemeClr val="bg1">
                      <a:alpha val="60000"/>
                    </a:schemeClr>
                  </a:glow>
                </a:effectLst>
              </a:rPr>
              <a:t>Trust God to meet your needs</a:t>
            </a:r>
          </a:p>
          <a:p>
            <a:pPr>
              <a:buNone/>
            </a:pPr>
            <a:endParaRPr lang="en-US" sz="2800" dirty="0" smtClean="0">
              <a:effectLst>
                <a:glow rad="101600">
                  <a:schemeClr val="bg1">
                    <a:alpha val="60000"/>
                  </a:schemeClr>
                </a:glow>
              </a:effectLst>
            </a:endParaRPr>
          </a:p>
          <a:p>
            <a:endParaRPr lang="en-US" sz="2800" dirty="0">
              <a:effectLst>
                <a:glow rad="101600">
                  <a:schemeClr val="bg1">
                    <a:alpha val="6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to="" calcmode="lin" valueType="num">
                                      <p:cBhvr>
                                        <p:cTn id="27" dur="1" fill="hold"/>
                                        <p:tgtEl>
                                          <p:spTgt spid="3">
                                            <p:txEl>
                                              <p:pRg st="4" end="4"/>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 to="" calcmode="lin" valueType="num">
                                      <p:cBhvr>
                                        <p:cTn id="32" dur="1" fill="hold"/>
                                        <p:tgtEl>
                                          <p:spTgt spid="3">
                                            <p:txEl>
                                              <p:pRg st="5" end="5"/>
                                            </p:txEl>
                                          </p:spTgt>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grpId="0" nodeType="clickEffect">
                                  <p:stCondLst>
                                    <p:cond delay="0"/>
                                  </p:stCondLst>
                                  <p:childTnLst>
                                    <p:set>
                                      <p:cBhvr>
                                        <p:cTn id="36" dur="1" fill="hold">
                                          <p:stCondLst>
                                            <p:cond delay="0"/>
                                          </p:stCondLst>
                                        </p:cTn>
                                        <p:tgtEl>
                                          <p:spTgt spid="7">
                                            <p:txEl>
                                              <p:pRg st="0" end="0"/>
                                            </p:txEl>
                                          </p:spTgt>
                                        </p:tgtEl>
                                        <p:attrNameLst>
                                          <p:attrName>style.visibility</p:attrName>
                                        </p:attrNameLst>
                                      </p:cBhvr>
                                      <p:to>
                                        <p:strVal val="visible"/>
                                      </p:to>
                                    </p:set>
                                    <p:anim to="" calcmode="lin" valueType="num">
                                      <p:cBhvr>
                                        <p:cTn id="37" dur="1" fill="hold"/>
                                        <p:tgtEl>
                                          <p:spTgt spid="7">
                                            <p:txEl>
                                              <p:pRg st="0" end="0"/>
                                            </p:txEl>
                                          </p:spTgt>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grpId="0" nodeType="clickEffect">
                                  <p:stCondLst>
                                    <p:cond delay="0"/>
                                  </p:stCondLst>
                                  <p:childTnLst>
                                    <p:set>
                                      <p:cBhvr>
                                        <p:cTn id="41" dur="1" fill="hold">
                                          <p:stCondLst>
                                            <p:cond delay="0"/>
                                          </p:stCondLst>
                                        </p:cTn>
                                        <p:tgtEl>
                                          <p:spTgt spid="7">
                                            <p:txEl>
                                              <p:pRg st="1" end="1"/>
                                            </p:txEl>
                                          </p:spTgt>
                                        </p:tgtEl>
                                        <p:attrNameLst>
                                          <p:attrName>style.visibility</p:attrName>
                                        </p:attrNameLst>
                                      </p:cBhvr>
                                      <p:to>
                                        <p:strVal val="visible"/>
                                      </p:to>
                                    </p:set>
                                    <p:anim to="" calcmode="lin" valueType="num">
                                      <p:cBhvr>
                                        <p:cTn id="42" dur="1" fill="hold"/>
                                        <p:tgtEl>
                                          <p:spTgt spid="7">
                                            <p:txEl>
                                              <p:pRg st="1" end="1"/>
                                            </p:txEl>
                                          </p:spTgt>
                                        </p:tgtEl>
                                        <p:attrNameLst>
                                          <p:attrName/>
                                        </p:attrNameLst>
                                      </p:cBhvr>
                                    </p:anim>
                                  </p:childTnLst>
                                </p:cTn>
                              </p:par>
                            </p:childTnLst>
                          </p:cTn>
                        </p:par>
                      </p:childTnLst>
                    </p:cTn>
                  </p:par>
                  <p:par>
                    <p:cTn id="43" fill="hold">
                      <p:stCondLst>
                        <p:cond delay="indefinite"/>
                      </p:stCondLst>
                      <p:childTnLst>
                        <p:par>
                          <p:cTn id="44" fill="hold">
                            <p:stCondLst>
                              <p:cond delay="0"/>
                            </p:stCondLst>
                            <p:childTnLst>
                              <p:par>
                                <p:cTn id="45" presetID="24" presetClass="entr" presetSubtype="0" fill="hold" grpId="0" nodeType="clickEffect">
                                  <p:stCondLst>
                                    <p:cond delay="0"/>
                                  </p:stCondLst>
                                  <p:childTnLst>
                                    <p:set>
                                      <p:cBhvr>
                                        <p:cTn id="46" dur="1" fill="hold">
                                          <p:stCondLst>
                                            <p:cond delay="0"/>
                                          </p:stCondLst>
                                        </p:cTn>
                                        <p:tgtEl>
                                          <p:spTgt spid="7">
                                            <p:txEl>
                                              <p:pRg st="2" end="2"/>
                                            </p:txEl>
                                          </p:spTgt>
                                        </p:tgtEl>
                                        <p:attrNameLst>
                                          <p:attrName>style.visibility</p:attrName>
                                        </p:attrNameLst>
                                      </p:cBhvr>
                                      <p:to>
                                        <p:strVal val="visible"/>
                                      </p:to>
                                    </p:set>
                                    <p:anim to="" calcmode="lin" valueType="num">
                                      <p:cBhvr>
                                        <p:cTn id="47" dur="1" fill="hold"/>
                                        <p:tgtEl>
                                          <p:spTgt spid="7">
                                            <p:txEl>
                                              <p:pRg st="2" end="2"/>
                                            </p:txEl>
                                          </p:spTgt>
                                        </p:tgtEl>
                                        <p:attrNameLst>
                                          <p:attrName/>
                                        </p:attrNameLst>
                                      </p:cBhvr>
                                    </p:anim>
                                  </p:childTnLst>
                                </p:cTn>
                              </p:par>
                            </p:childTnLst>
                          </p:cTn>
                        </p:par>
                      </p:childTnLst>
                    </p:cTn>
                  </p:par>
                  <p:par>
                    <p:cTn id="48" fill="hold">
                      <p:stCondLst>
                        <p:cond delay="indefinite"/>
                      </p:stCondLst>
                      <p:childTnLst>
                        <p:par>
                          <p:cTn id="49" fill="hold">
                            <p:stCondLst>
                              <p:cond delay="0"/>
                            </p:stCondLst>
                            <p:childTnLst>
                              <p:par>
                                <p:cTn id="50" presetID="24" presetClass="entr" presetSubtype="0" fill="hold" grpId="0" nodeType="clickEffect">
                                  <p:stCondLst>
                                    <p:cond delay="0"/>
                                  </p:stCondLst>
                                  <p:childTnLst>
                                    <p:set>
                                      <p:cBhvr>
                                        <p:cTn id="51" dur="1" fill="hold">
                                          <p:stCondLst>
                                            <p:cond delay="0"/>
                                          </p:stCondLst>
                                        </p:cTn>
                                        <p:tgtEl>
                                          <p:spTgt spid="7">
                                            <p:txEl>
                                              <p:pRg st="3" end="3"/>
                                            </p:txEl>
                                          </p:spTgt>
                                        </p:tgtEl>
                                        <p:attrNameLst>
                                          <p:attrName>style.visibility</p:attrName>
                                        </p:attrNameLst>
                                      </p:cBhvr>
                                      <p:to>
                                        <p:strVal val="visible"/>
                                      </p:to>
                                    </p:set>
                                    <p:anim to="" calcmode="lin" valueType="num">
                                      <p:cBhvr>
                                        <p:cTn id="52" dur="1" fill="hold"/>
                                        <p:tgtEl>
                                          <p:spTgt spid="7">
                                            <p:txEl>
                                              <p:pRg st="3" end="3"/>
                                            </p:txEl>
                                          </p:spTgt>
                                        </p:tgtEl>
                                        <p:attrNameLst>
                                          <p:attrName/>
                                        </p:attrNameLst>
                                      </p:cBhvr>
                                    </p:anim>
                                  </p:childTnLst>
                                </p:cTn>
                              </p:par>
                            </p:childTnLst>
                          </p:cTn>
                        </p:par>
                      </p:childTnLst>
                    </p:cTn>
                  </p:par>
                  <p:par>
                    <p:cTn id="53" fill="hold">
                      <p:stCondLst>
                        <p:cond delay="indefinite"/>
                      </p:stCondLst>
                      <p:childTnLst>
                        <p:par>
                          <p:cTn id="54" fill="hold">
                            <p:stCondLst>
                              <p:cond delay="0"/>
                            </p:stCondLst>
                            <p:childTnLst>
                              <p:par>
                                <p:cTn id="55" presetID="24" presetClass="entr" presetSubtype="0" fill="hold" grpId="0" nodeType="clickEffect">
                                  <p:stCondLst>
                                    <p:cond delay="0"/>
                                  </p:stCondLst>
                                  <p:childTnLst>
                                    <p:set>
                                      <p:cBhvr>
                                        <p:cTn id="56" dur="1" fill="hold">
                                          <p:stCondLst>
                                            <p:cond delay="0"/>
                                          </p:stCondLst>
                                        </p:cTn>
                                        <p:tgtEl>
                                          <p:spTgt spid="7">
                                            <p:txEl>
                                              <p:pRg st="4" end="4"/>
                                            </p:txEl>
                                          </p:spTgt>
                                        </p:tgtEl>
                                        <p:attrNameLst>
                                          <p:attrName>style.visibility</p:attrName>
                                        </p:attrNameLst>
                                      </p:cBhvr>
                                      <p:to>
                                        <p:strVal val="visible"/>
                                      </p:to>
                                    </p:set>
                                    <p:anim to="" calcmode="lin" valueType="num">
                                      <p:cBhvr>
                                        <p:cTn id="57" dur="1" fill="hold"/>
                                        <p:tgtEl>
                                          <p:spTgt spid="7">
                                            <p:txEl>
                                              <p:pRg st="4" end="4"/>
                                            </p:txEl>
                                          </p:spTgt>
                                        </p:tgtEl>
                                        <p:attrNameLst>
                                          <p:attrName/>
                                        </p:attrNameLst>
                                      </p:cBhvr>
                                    </p:anim>
                                  </p:childTnLst>
                                </p:cTn>
                              </p:par>
                            </p:childTnLst>
                          </p:cTn>
                        </p:par>
                      </p:childTnLst>
                    </p:cTn>
                  </p:par>
                  <p:par>
                    <p:cTn id="58" fill="hold">
                      <p:stCondLst>
                        <p:cond delay="indefinite"/>
                      </p:stCondLst>
                      <p:childTnLst>
                        <p:par>
                          <p:cTn id="59" fill="hold">
                            <p:stCondLst>
                              <p:cond delay="0"/>
                            </p:stCondLst>
                            <p:childTnLst>
                              <p:par>
                                <p:cTn id="60" presetID="24" presetClass="entr" presetSubtype="0" fill="hold" grpId="0" nodeType="clickEffect">
                                  <p:stCondLst>
                                    <p:cond delay="0"/>
                                  </p:stCondLst>
                                  <p:childTnLst>
                                    <p:set>
                                      <p:cBhvr>
                                        <p:cTn id="61" dur="1" fill="hold">
                                          <p:stCondLst>
                                            <p:cond delay="0"/>
                                          </p:stCondLst>
                                        </p:cTn>
                                        <p:tgtEl>
                                          <p:spTgt spid="7">
                                            <p:txEl>
                                              <p:pRg st="5" end="5"/>
                                            </p:txEl>
                                          </p:spTgt>
                                        </p:tgtEl>
                                        <p:attrNameLst>
                                          <p:attrName>style.visibility</p:attrName>
                                        </p:attrNameLst>
                                      </p:cBhvr>
                                      <p:to>
                                        <p:strVal val="visible"/>
                                      </p:to>
                                    </p:set>
                                    <p:anim to="" calcmode="lin" valueType="num">
                                      <p:cBhvr>
                                        <p:cTn id="62" dur="1" fill="hold"/>
                                        <p:tgtEl>
                                          <p:spTgt spid="7">
                                            <p:txEl>
                                              <p:pRg st="5" end="5"/>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7"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effectLst>
                  <a:glow rad="101600">
                    <a:schemeClr val="bg1">
                      <a:alpha val="60000"/>
                    </a:schemeClr>
                  </a:glow>
                </a:effectLst>
              </a:rPr>
              <a:t>Reduce your bills and improve </a:t>
            </a:r>
            <a:br>
              <a:rPr lang="en-US" dirty="0" smtClean="0">
                <a:effectLst>
                  <a:glow rad="101600">
                    <a:schemeClr val="bg1">
                      <a:alpha val="60000"/>
                    </a:schemeClr>
                  </a:glow>
                </a:effectLst>
              </a:rPr>
            </a:br>
            <a:r>
              <a:rPr lang="en-US" dirty="0" smtClean="0">
                <a:effectLst>
                  <a:glow rad="101600">
                    <a:schemeClr val="bg1">
                      <a:alpha val="60000"/>
                    </a:schemeClr>
                  </a:glow>
                </a:effectLst>
              </a:rPr>
              <a:t>the quality of your life</a:t>
            </a:r>
            <a:endParaRPr lang="en-US" dirty="0">
              <a:effectLst>
                <a:glow rad="101600">
                  <a:schemeClr val="bg1">
                    <a:alpha val="60000"/>
                  </a:schemeClr>
                </a:glow>
              </a:effectLst>
            </a:endParaRPr>
          </a:p>
        </p:txBody>
      </p:sp>
      <p:pic>
        <p:nvPicPr>
          <p:cNvPr id="6146" name="Picture 2" descr="C:\Users\Ptr. Daniel White\Desktop\Bible pictures\riches materal pos. plesures, worldly\scan0005.jpg"/>
          <p:cNvPicPr>
            <a:picLocks noChangeAspect="1" noChangeArrowheads="1"/>
          </p:cNvPicPr>
          <p:nvPr/>
        </p:nvPicPr>
        <p:blipFill>
          <a:blip r:embed="rId3" cstate="print"/>
          <a:srcRect r="2762" b="10608"/>
          <a:stretch>
            <a:fillRect/>
          </a:stretch>
        </p:blipFill>
        <p:spPr bwMode="auto">
          <a:xfrm>
            <a:off x="1143000" y="1524000"/>
            <a:ext cx="6645639" cy="5334000"/>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2"/>
          <p:cNvSpPr txBox="1">
            <a:spLocks/>
          </p:cNvSpPr>
          <p:nvPr/>
        </p:nvSpPr>
        <p:spPr>
          <a:xfrm>
            <a:off x="228600" y="304800"/>
            <a:ext cx="8763000" cy="6553200"/>
          </a:xfrm>
          <a:prstGeom prst="rect">
            <a:avLst/>
          </a:prstGeom>
        </p:spPr>
        <p:txBody>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3200" b="0" i="0" u="none" strike="noStrike" kern="1200" cap="none" spc="0" normalizeH="0" baseline="0" noProof="0" dirty="0" smtClean="0">
                <a:ln>
                  <a:noFill/>
                </a:ln>
                <a:solidFill>
                  <a:schemeClr val="tx1"/>
                </a:solidFill>
                <a:effectLst>
                  <a:glow rad="101600">
                    <a:schemeClr val="bg1">
                      <a:alpha val="60000"/>
                    </a:schemeClr>
                  </a:glow>
                </a:effectLst>
                <a:uLnTx/>
                <a:uFillTx/>
                <a:latin typeface="+mn-lt"/>
                <a:ea typeface="+mn-ea"/>
                <a:cs typeface="+mn-cs"/>
              </a:rPr>
              <a:t>Learn to do things yourself instead of paying for them to be done </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3200" b="0" i="0" u="none" strike="noStrike" kern="1200" cap="none" spc="0" normalizeH="0" baseline="0" noProof="0" dirty="0" smtClean="0">
                <a:ln>
                  <a:noFill/>
                </a:ln>
                <a:solidFill>
                  <a:schemeClr val="tx1"/>
                </a:solidFill>
                <a:effectLst>
                  <a:glow rad="101600">
                    <a:schemeClr val="bg1">
                      <a:alpha val="60000"/>
                    </a:schemeClr>
                  </a:glow>
                </a:effectLst>
                <a:uLnTx/>
                <a:uFillTx/>
                <a:latin typeface="+mn-lt"/>
                <a:ea typeface="+mn-ea"/>
                <a:cs typeface="+mn-cs"/>
              </a:rPr>
              <a:t>Get rid of subscriptions you do not need – </a:t>
            </a:r>
            <a:r>
              <a:rPr kumimoji="0" lang="en-US" sz="3200" b="0" i="1" u="none" strike="noStrike" kern="1200" cap="none" spc="0" normalizeH="0" baseline="0" noProof="0" dirty="0" smtClean="0">
                <a:ln>
                  <a:noFill/>
                </a:ln>
                <a:solidFill>
                  <a:srgbClr val="FFFF00"/>
                </a:solidFill>
                <a:effectLst>
                  <a:glow rad="101600">
                    <a:schemeClr val="bg1">
                      <a:alpha val="60000"/>
                    </a:schemeClr>
                  </a:glow>
                </a:effectLst>
                <a:uLnTx/>
                <a:uFillTx/>
                <a:latin typeface="+mn-lt"/>
                <a:ea typeface="+mn-ea"/>
                <a:cs typeface="+mn-cs"/>
              </a:rPr>
              <a:t>magazines, newspapers, books, cable TV, etc.</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3200" b="0" i="0" u="none" strike="noStrike" kern="1200" cap="none" spc="0" normalizeH="0" baseline="0" noProof="0" dirty="0" smtClean="0">
                <a:ln>
                  <a:noFill/>
                </a:ln>
                <a:solidFill>
                  <a:schemeClr val="tx1"/>
                </a:solidFill>
                <a:effectLst>
                  <a:glow rad="101600">
                    <a:schemeClr val="bg1">
                      <a:alpha val="60000"/>
                    </a:schemeClr>
                  </a:glow>
                </a:effectLst>
                <a:uLnTx/>
                <a:uFillTx/>
                <a:latin typeface="+mn-lt"/>
                <a:ea typeface="+mn-ea"/>
                <a:cs typeface="+mn-cs"/>
              </a:rPr>
              <a:t>Cut down on long distance phone calls</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3200" b="0" i="0" u="none" strike="noStrike" kern="1200" cap="none" spc="0" normalizeH="0" baseline="0" noProof="0" dirty="0" smtClean="0">
                <a:ln>
                  <a:noFill/>
                </a:ln>
                <a:solidFill>
                  <a:schemeClr val="tx1"/>
                </a:solidFill>
                <a:effectLst>
                  <a:glow rad="101600">
                    <a:schemeClr val="bg1">
                      <a:alpha val="60000"/>
                    </a:schemeClr>
                  </a:glow>
                </a:effectLst>
                <a:uLnTx/>
                <a:uFillTx/>
                <a:latin typeface="+mn-lt"/>
                <a:ea typeface="+mn-ea"/>
                <a:cs typeface="+mn-cs"/>
              </a:rPr>
              <a:t>Get rid of cell phones</a:t>
            </a:r>
            <a:r>
              <a:rPr kumimoji="0" lang="en-US" sz="3200" b="0" i="0" u="none" strike="noStrike" kern="1200" cap="none" spc="0" normalizeH="0" noProof="0" dirty="0" smtClean="0">
                <a:ln>
                  <a:noFill/>
                </a:ln>
                <a:solidFill>
                  <a:schemeClr val="tx1"/>
                </a:solidFill>
                <a:effectLst>
                  <a:glow rad="101600">
                    <a:schemeClr val="bg1">
                      <a:alpha val="60000"/>
                    </a:schemeClr>
                  </a:glow>
                </a:effectLst>
                <a:uLnTx/>
                <a:uFillTx/>
                <a:latin typeface="+mn-lt"/>
                <a:ea typeface="+mn-ea"/>
                <a:cs typeface="+mn-cs"/>
              </a:rPr>
              <a:t> </a:t>
            </a:r>
            <a:r>
              <a:rPr kumimoji="0" lang="en-US" sz="3200" b="0" i="0" u="none" strike="noStrike" kern="1200" cap="none" spc="0" normalizeH="0" noProof="0" dirty="0" smtClean="0">
                <a:ln>
                  <a:noFill/>
                </a:ln>
                <a:solidFill>
                  <a:srgbClr val="FFC000"/>
                </a:solidFill>
                <a:effectLst>
                  <a:glow rad="228600">
                    <a:schemeClr val="accent2">
                      <a:satMod val="175000"/>
                      <a:alpha val="40000"/>
                    </a:schemeClr>
                  </a:glow>
                </a:effectLst>
                <a:uLnTx/>
                <a:uFillTx/>
                <a:latin typeface="+mn-lt"/>
                <a:ea typeface="+mn-ea"/>
                <a:cs typeface="+mn-cs"/>
              </a:rPr>
              <a:t>(teens do not need phones)</a:t>
            </a:r>
            <a:endParaRPr kumimoji="0" lang="en-US" sz="3200" b="0" i="0" u="none" strike="noStrike" kern="1200" cap="none" spc="0" normalizeH="0" baseline="0" noProof="0" dirty="0" smtClean="0">
              <a:ln>
                <a:noFill/>
              </a:ln>
              <a:solidFill>
                <a:srgbClr val="FFC000"/>
              </a:solidFill>
              <a:effectLst>
                <a:glow rad="228600">
                  <a:schemeClr val="accent2">
                    <a:satMod val="175000"/>
                    <a:alpha val="40000"/>
                  </a:schemeClr>
                </a:glow>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3200" b="0" i="0" u="none" strike="noStrike" kern="1200" cap="none" spc="0" normalizeH="0" baseline="0" noProof="0" dirty="0" smtClean="0">
                <a:ln>
                  <a:noFill/>
                </a:ln>
                <a:solidFill>
                  <a:schemeClr val="tx1"/>
                </a:solidFill>
                <a:effectLst>
                  <a:glow rad="101600">
                    <a:schemeClr val="bg1">
                      <a:alpha val="60000"/>
                    </a:schemeClr>
                  </a:glow>
                </a:effectLst>
                <a:uLnTx/>
                <a:uFillTx/>
                <a:latin typeface="+mn-lt"/>
                <a:ea typeface="+mn-ea"/>
                <a:cs typeface="+mn-cs"/>
              </a:rPr>
              <a:t>Cancel internet</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3200" b="0" i="0" u="none" strike="noStrike" kern="1200" cap="none" spc="0" normalizeH="0" baseline="0" noProof="0" dirty="0" smtClean="0">
                <a:ln>
                  <a:noFill/>
                </a:ln>
                <a:solidFill>
                  <a:schemeClr val="tx1"/>
                </a:solidFill>
                <a:effectLst>
                  <a:glow rad="101600">
                    <a:schemeClr val="bg1">
                      <a:alpha val="60000"/>
                    </a:schemeClr>
                  </a:glow>
                </a:effectLst>
                <a:uLnTx/>
                <a:uFillTx/>
                <a:latin typeface="+mn-lt"/>
                <a:ea typeface="+mn-ea"/>
                <a:cs typeface="+mn-cs"/>
              </a:rPr>
              <a:t>Reduce the number of times you eat out</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3200" b="0" i="0" u="none" strike="noStrike" kern="1200" cap="none" spc="0" normalizeH="0" baseline="0" noProof="0" dirty="0" smtClean="0">
                <a:ln>
                  <a:noFill/>
                </a:ln>
                <a:solidFill>
                  <a:schemeClr val="tx1"/>
                </a:solidFill>
                <a:effectLst>
                  <a:glow rad="101600">
                    <a:schemeClr val="bg1">
                      <a:alpha val="60000"/>
                    </a:schemeClr>
                  </a:glow>
                </a:effectLst>
                <a:uLnTx/>
                <a:uFillTx/>
                <a:latin typeface="+mn-lt"/>
                <a:ea typeface="+mn-ea"/>
                <a:cs typeface="+mn-cs"/>
              </a:rPr>
              <a:t> Plan your meals and shop wisely</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lang="en-US" sz="3200" dirty="0" smtClean="0">
                <a:effectLst>
                  <a:glow rad="101600">
                    <a:schemeClr val="bg1">
                      <a:alpha val="60000"/>
                    </a:schemeClr>
                  </a:glow>
                </a:effectLst>
              </a:rPr>
              <a:t>Drink water</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3200" b="0" i="0" u="none" strike="noStrike" kern="1200" cap="none" spc="0" normalizeH="0" baseline="0" noProof="0" dirty="0" smtClean="0">
                <a:ln>
                  <a:noFill/>
                </a:ln>
                <a:solidFill>
                  <a:schemeClr val="tx1"/>
                </a:solidFill>
                <a:effectLst>
                  <a:glow rad="101600">
                    <a:schemeClr val="bg1">
                      <a:alpha val="60000"/>
                    </a:schemeClr>
                  </a:glow>
                </a:effectLst>
                <a:uLnTx/>
                <a:uFillTx/>
                <a:latin typeface="+mn-lt"/>
                <a:ea typeface="+mn-ea"/>
                <a:cs typeface="+mn-cs"/>
              </a:rPr>
              <a:t>Eat less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to="" calcmode="lin" valueType="num">
                                      <p:cBhvr>
                                        <p:cTn id="7" dur="1" fill="hold"/>
                                        <p:tgtEl>
                                          <p:spTgt spid="2">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 to="" calcmode="lin" valueType="num">
                                      <p:cBhvr>
                                        <p:cTn id="12" dur="1" fill="hold"/>
                                        <p:tgtEl>
                                          <p:spTgt spid="2">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 to="" calcmode="lin" valueType="num">
                                      <p:cBhvr>
                                        <p:cTn id="17" dur="1" fill="hold"/>
                                        <p:tgtEl>
                                          <p:spTgt spid="2">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2">
                                            <p:txEl>
                                              <p:pRg st="3" end="3"/>
                                            </p:txEl>
                                          </p:spTgt>
                                        </p:tgtEl>
                                        <p:attrNameLst>
                                          <p:attrName>style.visibility</p:attrName>
                                        </p:attrNameLst>
                                      </p:cBhvr>
                                      <p:to>
                                        <p:strVal val="visible"/>
                                      </p:to>
                                    </p:set>
                                    <p:anim to="" calcmode="lin" valueType="num">
                                      <p:cBhvr>
                                        <p:cTn id="22" dur="1" fill="hold"/>
                                        <p:tgtEl>
                                          <p:spTgt spid="2">
                                            <p:txEl>
                                              <p:pRg st="3" end="3"/>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2">
                                            <p:txEl>
                                              <p:pRg st="4" end="4"/>
                                            </p:txEl>
                                          </p:spTgt>
                                        </p:tgtEl>
                                        <p:attrNameLst>
                                          <p:attrName>style.visibility</p:attrName>
                                        </p:attrNameLst>
                                      </p:cBhvr>
                                      <p:to>
                                        <p:strVal val="visible"/>
                                      </p:to>
                                    </p:set>
                                    <p:anim to="" calcmode="lin" valueType="num">
                                      <p:cBhvr>
                                        <p:cTn id="27" dur="1" fill="hold"/>
                                        <p:tgtEl>
                                          <p:spTgt spid="2">
                                            <p:txEl>
                                              <p:pRg st="4" end="4"/>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2">
                                            <p:txEl>
                                              <p:pRg st="5" end="5"/>
                                            </p:txEl>
                                          </p:spTgt>
                                        </p:tgtEl>
                                        <p:attrNameLst>
                                          <p:attrName>style.visibility</p:attrName>
                                        </p:attrNameLst>
                                      </p:cBhvr>
                                      <p:to>
                                        <p:strVal val="visible"/>
                                      </p:to>
                                    </p:set>
                                    <p:anim to="" calcmode="lin" valueType="num">
                                      <p:cBhvr>
                                        <p:cTn id="32" dur="1" fill="hold"/>
                                        <p:tgtEl>
                                          <p:spTgt spid="2">
                                            <p:txEl>
                                              <p:pRg st="5" end="5"/>
                                            </p:txEl>
                                          </p:spTgt>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grpId="0" nodeType="clickEffect">
                                  <p:stCondLst>
                                    <p:cond delay="0"/>
                                  </p:stCondLst>
                                  <p:childTnLst>
                                    <p:set>
                                      <p:cBhvr>
                                        <p:cTn id="36" dur="1" fill="hold">
                                          <p:stCondLst>
                                            <p:cond delay="0"/>
                                          </p:stCondLst>
                                        </p:cTn>
                                        <p:tgtEl>
                                          <p:spTgt spid="2">
                                            <p:txEl>
                                              <p:pRg st="6" end="6"/>
                                            </p:txEl>
                                          </p:spTgt>
                                        </p:tgtEl>
                                        <p:attrNameLst>
                                          <p:attrName>style.visibility</p:attrName>
                                        </p:attrNameLst>
                                      </p:cBhvr>
                                      <p:to>
                                        <p:strVal val="visible"/>
                                      </p:to>
                                    </p:set>
                                    <p:anim to="" calcmode="lin" valueType="num">
                                      <p:cBhvr>
                                        <p:cTn id="37" dur="1" fill="hold"/>
                                        <p:tgtEl>
                                          <p:spTgt spid="2">
                                            <p:txEl>
                                              <p:pRg st="6" end="6"/>
                                            </p:txEl>
                                          </p:spTgt>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grpId="0" nodeType="clickEffect">
                                  <p:stCondLst>
                                    <p:cond delay="0"/>
                                  </p:stCondLst>
                                  <p:childTnLst>
                                    <p:set>
                                      <p:cBhvr>
                                        <p:cTn id="41" dur="1" fill="hold">
                                          <p:stCondLst>
                                            <p:cond delay="0"/>
                                          </p:stCondLst>
                                        </p:cTn>
                                        <p:tgtEl>
                                          <p:spTgt spid="2">
                                            <p:txEl>
                                              <p:pRg st="7" end="7"/>
                                            </p:txEl>
                                          </p:spTgt>
                                        </p:tgtEl>
                                        <p:attrNameLst>
                                          <p:attrName>style.visibility</p:attrName>
                                        </p:attrNameLst>
                                      </p:cBhvr>
                                      <p:to>
                                        <p:strVal val="visible"/>
                                      </p:to>
                                    </p:set>
                                    <p:anim to="" calcmode="lin" valueType="num">
                                      <p:cBhvr>
                                        <p:cTn id="42" dur="1" fill="hold"/>
                                        <p:tgtEl>
                                          <p:spTgt spid="2">
                                            <p:txEl>
                                              <p:pRg st="7" end="7"/>
                                            </p:txEl>
                                          </p:spTgt>
                                        </p:tgtEl>
                                        <p:attrNameLst>
                                          <p:attrName/>
                                        </p:attrNameLst>
                                      </p:cBhvr>
                                    </p:anim>
                                  </p:childTnLst>
                                </p:cTn>
                              </p:par>
                            </p:childTnLst>
                          </p:cTn>
                        </p:par>
                      </p:childTnLst>
                    </p:cTn>
                  </p:par>
                  <p:par>
                    <p:cTn id="43" fill="hold">
                      <p:stCondLst>
                        <p:cond delay="indefinite"/>
                      </p:stCondLst>
                      <p:childTnLst>
                        <p:par>
                          <p:cTn id="44" fill="hold">
                            <p:stCondLst>
                              <p:cond delay="0"/>
                            </p:stCondLst>
                            <p:childTnLst>
                              <p:par>
                                <p:cTn id="45" presetID="24" presetClass="entr" presetSubtype="0" fill="hold" grpId="0" nodeType="clickEffect">
                                  <p:stCondLst>
                                    <p:cond delay="0"/>
                                  </p:stCondLst>
                                  <p:childTnLst>
                                    <p:set>
                                      <p:cBhvr>
                                        <p:cTn id="46" dur="1" fill="hold">
                                          <p:stCondLst>
                                            <p:cond delay="0"/>
                                          </p:stCondLst>
                                        </p:cTn>
                                        <p:tgtEl>
                                          <p:spTgt spid="2">
                                            <p:txEl>
                                              <p:pRg st="8" end="8"/>
                                            </p:txEl>
                                          </p:spTgt>
                                        </p:tgtEl>
                                        <p:attrNameLst>
                                          <p:attrName>style.visibility</p:attrName>
                                        </p:attrNameLst>
                                      </p:cBhvr>
                                      <p:to>
                                        <p:strVal val="visible"/>
                                      </p:to>
                                    </p:set>
                                    <p:anim to="" calcmode="lin" valueType="num">
                                      <p:cBhvr>
                                        <p:cTn id="47" dur="1" fill="hold"/>
                                        <p:tgtEl>
                                          <p:spTgt spid="2">
                                            <p:txEl>
                                              <p:pRg st="8" end="8"/>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 y="228600"/>
            <a:ext cx="4802853" cy="707886"/>
          </a:xfrm>
          <a:prstGeom prst="rect">
            <a:avLst/>
          </a:prstGeom>
        </p:spPr>
        <p:txBody>
          <a:bodyPr wrap="square">
            <a:spAutoFit/>
          </a:bodyPr>
          <a:lstStyle/>
          <a:p>
            <a:r>
              <a:rPr lang="en-US" sz="4000" dirty="0" smtClean="0">
                <a:effectLst>
                  <a:glow rad="101600">
                    <a:schemeClr val="bg1">
                      <a:alpha val="60000"/>
                    </a:schemeClr>
                  </a:glow>
                </a:effectLst>
              </a:rPr>
              <a:t>Review:</a:t>
            </a:r>
            <a:endParaRPr lang="en-US" sz="4000" dirty="0"/>
          </a:p>
        </p:txBody>
      </p:sp>
      <p:pic>
        <p:nvPicPr>
          <p:cNvPr id="3" name="Picture 2"/>
          <p:cNvPicPr>
            <a:picLocks noChangeAspect="1" noChangeArrowheads="1"/>
          </p:cNvPicPr>
          <p:nvPr/>
        </p:nvPicPr>
        <p:blipFill>
          <a:blip r:embed="rId3" cstate="print"/>
          <a:srcRect/>
          <a:stretch>
            <a:fillRect/>
          </a:stretch>
        </p:blipFill>
        <p:spPr bwMode="auto">
          <a:xfrm>
            <a:off x="3581400" y="228600"/>
            <a:ext cx="3352800" cy="1453986"/>
          </a:xfrm>
          <a:prstGeom prst="rect">
            <a:avLst/>
          </a:prstGeom>
          <a:noFill/>
          <a:ln w="9525">
            <a:noFill/>
            <a:miter lim="800000"/>
            <a:headEnd/>
            <a:tailEnd/>
          </a:ln>
        </p:spPr>
      </p:pic>
      <p:sp>
        <p:nvSpPr>
          <p:cNvPr id="4" name="Rectangle 3"/>
          <p:cNvSpPr/>
          <p:nvPr/>
        </p:nvSpPr>
        <p:spPr>
          <a:xfrm>
            <a:off x="0" y="2286000"/>
            <a:ext cx="9144000" cy="3785652"/>
          </a:xfrm>
          <a:prstGeom prst="rect">
            <a:avLst/>
          </a:prstGeom>
        </p:spPr>
        <p:txBody>
          <a:bodyPr wrap="square">
            <a:spAutoFit/>
          </a:bodyPr>
          <a:lstStyle/>
          <a:p>
            <a:pPr>
              <a:buFont typeface="Arial" charset="0"/>
              <a:buChar char="•"/>
            </a:pPr>
            <a:r>
              <a:rPr lang="en-US" sz="4000" dirty="0" smtClean="0">
                <a:effectLst>
                  <a:glow rad="101600">
                    <a:schemeClr val="bg1">
                      <a:alpha val="60000"/>
                    </a:schemeClr>
                  </a:glow>
                </a:effectLst>
              </a:rPr>
              <a:t> Biblical principles of stewardship</a:t>
            </a:r>
          </a:p>
          <a:p>
            <a:pPr>
              <a:buFont typeface="Arial" charset="0"/>
              <a:buChar char="•"/>
            </a:pPr>
            <a:r>
              <a:rPr lang="en-US" sz="4000" dirty="0" smtClean="0">
                <a:effectLst>
                  <a:glow rad="101600">
                    <a:schemeClr val="bg1">
                      <a:alpha val="60000"/>
                    </a:schemeClr>
                  </a:glow>
                </a:effectLst>
              </a:rPr>
              <a:t> What the Bible teaches about borrowing</a:t>
            </a:r>
          </a:p>
          <a:p>
            <a:pPr>
              <a:buFont typeface="Arial" charset="0"/>
              <a:buChar char="•"/>
            </a:pPr>
            <a:r>
              <a:rPr lang="en-US" sz="4000" dirty="0" smtClean="0">
                <a:effectLst>
                  <a:glow rad="101600">
                    <a:schemeClr val="bg1">
                      <a:alpha val="60000"/>
                    </a:schemeClr>
                  </a:glow>
                </a:effectLst>
              </a:rPr>
              <a:t> The sting of interest</a:t>
            </a:r>
          </a:p>
          <a:p>
            <a:pPr>
              <a:buFont typeface="Arial" charset="0"/>
              <a:buChar char="•"/>
            </a:pPr>
            <a:r>
              <a:rPr lang="en-US" sz="4000" dirty="0" smtClean="0">
                <a:effectLst>
                  <a:glow rad="101600">
                    <a:schemeClr val="bg1">
                      <a:alpha val="60000"/>
                    </a:schemeClr>
                  </a:glow>
                </a:effectLst>
              </a:rPr>
              <a:t> Establishing scriptural convictions</a:t>
            </a:r>
          </a:p>
          <a:p>
            <a:pPr>
              <a:buFont typeface="Arial" charset="0"/>
              <a:buChar char="•"/>
            </a:pPr>
            <a:r>
              <a:rPr lang="en-US" sz="4000" dirty="0" smtClean="0">
                <a:effectLst>
                  <a:glow rad="101600">
                    <a:schemeClr val="bg1">
                      <a:alpha val="60000"/>
                    </a:schemeClr>
                  </a:glow>
                </a:effectLst>
              </a:rPr>
              <a:t> Developing a giving spirit</a:t>
            </a:r>
          </a:p>
          <a:p>
            <a:pPr>
              <a:buFont typeface="Arial" charset="0"/>
              <a:buChar char="•"/>
            </a:pPr>
            <a:r>
              <a:rPr lang="en-US" sz="4000" dirty="0" smtClean="0">
                <a:effectLst>
                  <a:glow rad="101600">
                    <a:schemeClr val="bg1">
                      <a:alpha val="60000"/>
                    </a:schemeClr>
                  </a:glow>
                </a:effectLst>
              </a:rPr>
              <a:t> What it means to be financially free</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152400"/>
            <a:ext cx="8915400" cy="7086600"/>
          </a:xfrm>
        </p:spPr>
        <p:txBody>
          <a:bodyPr>
            <a:normAutofit/>
          </a:bodyPr>
          <a:lstStyle/>
          <a:p>
            <a:r>
              <a:rPr lang="en-US" dirty="0" smtClean="0">
                <a:effectLst>
                  <a:glow rad="101600">
                    <a:schemeClr val="bg1">
                      <a:alpha val="60000"/>
                    </a:schemeClr>
                  </a:glow>
                </a:effectLst>
              </a:rPr>
              <a:t>Sell items that you do not need </a:t>
            </a:r>
          </a:p>
          <a:p>
            <a:r>
              <a:rPr lang="en-US" dirty="0" smtClean="0">
                <a:effectLst>
                  <a:glow rad="101600">
                    <a:schemeClr val="bg1">
                      <a:alpha val="60000"/>
                    </a:schemeClr>
                  </a:glow>
                </a:effectLst>
              </a:rPr>
              <a:t>Get rid of high-depreciating items</a:t>
            </a:r>
          </a:p>
          <a:p>
            <a:r>
              <a:rPr lang="en-US" dirty="0" smtClean="0">
                <a:effectLst>
                  <a:glow rad="101600">
                    <a:schemeClr val="bg1">
                      <a:alpha val="60000"/>
                    </a:schemeClr>
                  </a:glow>
                </a:effectLst>
              </a:rPr>
              <a:t>Reduce your heating </a:t>
            </a:r>
            <a:r>
              <a:rPr lang="en-US" smtClean="0">
                <a:effectLst>
                  <a:glow rad="101600">
                    <a:schemeClr val="bg1">
                      <a:alpha val="60000"/>
                    </a:schemeClr>
                  </a:glow>
                </a:effectLst>
              </a:rPr>
              <a:t>and electrical </a:t>
            </a:r>
            <a:r>
              <a:rPr lang="en-US" dirty="0" smtClean="0">
                <a:effectLst>
                  <a:glow rad="101600">
                    <a:schemeClr val="bg1">
                      <a:alpha val="60000"/>
                    </a:schemeClr>
                  </a:glow>
                </a:effectLst>
              </a:rPr>
              <a:t>bill</a:t>
            </a:r>
          </a:p>
          <a:p>
            <a:r>
              <a:rPr lang="en-US" dirty="0" smtClean="0">
                <a:effectLst>
                  <a:glow rad="101600">
                    <a:schemeClr val="bg1">
                      <a:alpha val="60000"/>
                    </a:schemeClr>
                  </a:glow>
                </a:effectLst>
              </a:rPr>
              <a:t>Practice preventive medicine to avoid high medical cost</a:t>
            </a:r>
          </a:p>
          <a:p>
            <a:r>
              <a:rPr lang="en-US" dirty="0" smtClean="0">
                <a:effectLst>
                  <a:glow rad="101600">
                    <a:schemeClr val="bg1">
                      <a:alpha val="60000"/>
                    </a:schemeClr>
                  </a:glow>
                </a:effectLst>
              </a:rPr>
              <a:t>Cut down on driving</a:t>
            </a:r>
          </a:p>
          <a:p>
            <a:r>
              <a:rPr lang="en-US" dirty="0" smtClean="0">
                <a:effectLst>
                  <a:glow rad="101600">
                    <a:schemeClr val="bg1">
                      <a:alpha val="60000"/>
                    </a:schemeClr>
                  </a:glow>
                </a:effectLst>
              </a:rPr>
              <a:t>Do not spend excessive amounts of money on hobbies</a:t>
            </a:r>
          </a:p>
          <a:p>
            <a:r>
              <a:rPr lang="en-US" dirty="0" smtClean="0">
                <a:effectLst>
                  <a:glow rad="101600">
                    <a:schemeClr val="bg1">
                      <a:alpha val="60000"/>
                    </a:schemeClr>
                  </a:glow>
                </a:effectLst>
              </a:rPr>
              <a:t>Avoid spending money on entertainment</a:t>
            </a:r>
          </a:p>
          <a:p>
            <a:r>
              <a:rPr lang="en-US" dirty="0" smtClean="0">
                <a:effectLst>
                  <a:glow rad="101600">
                    <a:schemeClr val="bg1">
                      <a:alpha val="60000"/>
                    </a:schemeClr>
                  </a:glow>
                </a:effectLst>
              </a:rPr>
              <a:t>Conquer expensive habits</a:t>
            </a:r>
          </a:p>
          <a:p>
            <a:r>
              <a:rPr lang="en-US" dirty="0" smtClean="0">
                <a:effectLst>
                  <a:glow rad="101600">
                    <a:schemeClr val="bg1">
                      <a:alpha val="60000"/>
                    </a:schemeClr>
                  </a:glow>
                </a:effectLst>
              </a:rPr>
              <a:t>Reduce vacation cost</a:t>
            </a:r>
          </a:p>
          <a:p>
            <a:endParaRPr lang="en-US" dirty="0">
              <a:effectLst>
                <a:glow rad="101600">
                  <a:schemeClr val="bg1">
                    <a:alpha val="6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to="" calcmode="lin" valueType="num">
                                      <p:cBhvr>
                                        <p:cTn id="27" dur="1" fill="hold"/>
                                        <p:tgtEl>
                                          <p:spTgt spid="3">
                                            <p:txEl>
                                              <p:pRg st="4" end="4"/>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 to="" calcmode="lin" valueType="num">
                                      <p:cBhvr>
                                        <p:cTn id="32" dur="1" fill="hold"/>
                                        <p:tgtEl>
                                          <p:spTgt spid="3">
                                            <p:txEl>
                                              <p:pRg st="5" end="5"/>
                                            </p:txEl>
                                          </p:spTgt>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 to="" calcmode="lin" valueType="num">
                                      <p:cBhvr>
                                        <p:cTn id="37" dur="1" fill="hold"/>
                                        <p:tgtEl>
                                          <p:spTgt spid="3">
                                            <p:txEl>
                                              <p:pRg st="6" end="6"/>
                                            </p:txEl>
                                          </p:spTgt>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grpId="0"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 to="" calcmode="lin" valueType="num">
                                      <p:cBhvr>
                                        <p:cTn id="42" dur="1" fill="hold"/>
                                        <p:tgtEl>
                                          <p:spTgt spid="3">
                                            <p:txEl>
                                              <p:pRg st="7" end="7"/>
                                            </p:txEl>
                                          </p:spTgt>
                                        </p:tgtEl>
                                        <p:attrNameLst>
                                          <p:attrName/>
                                        </p:attrNameLst>
                                      </p:cBhvr>
                                    </p:anim>
                                  </p:childTnLst>
                                </p:cTn>
                              </p:par>
                            </p:childTnLst>
                          </p:cTn>
                        </p:par>
                      </p:childTnLst>
                    </p:cTn>
                  </p:par>
                  <p:par>
                    <p:cTn id="43" fill="hold">
                      <p:stCondLst>
                        <p:cond delay="indefinite"/>
                      </p:stCondLst>
                      <p:childTnLst>
                        <p:par>
                          <p:cTn id="44" fill="hold">
                            <p:stCondLst>
                              <p:cond delay="0"/>
                            </p:stCondLst>
                            <p:childTnLst>
                              <p:par>
                                <p:cTn id="45" presetID="24" presetClass="entr" presetSubtype="0" fill="hold" grpId="0" nodeType="clickEffect">
                                  <p:stCondLst>
                                    <p:cond delay="0"/>
                                  </p:stCondLst>
                                  <p:childTnLst>
                                    <p:set>
                                      <p:cBhvr>
                                        <p:cTn id="46" dur="1" fill="hold">
                                          <p:stCondLst>
                                            <p:cond delay="0"/>
                                          </p:stCondLst>
                                        </p:cTn>
                                        <p:tgtEl>
                                          <p:spTgt spid="3">
                                            <p:txEl>
                                              <p:pRg st="8" end="8"/>
                                            </p:txEl>
                                          </p:spTgt>
                                        </p:tgtEl>
                                        <p:attrNameLst>
                                          <p:attrName>style.visibility</p:attrName>
                                        </p:attrNameLst>
                                      </p:cBhvr>
                                      <p:to>
                                        <p:strVal val="visible"/>
                                      </p:to>
                                    </p:set>
                                    <p:anim to="" calcmode="lin" valueType="num">
                                      <p:cBhvr>
                                        <p:cTn id="47" dur="1" fill="hold"/>
                                        <p:tgtEl>
                                          <p:spTgt spid="3">
                                            <p:txEl>
                                              <p:pRg st="8" end="8"/>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 y="228600"/>
            <a:ext cx="5344322" cy="1077218"/>
          </a:xfrm>
          <a:prstGeom prst="rect">
            <a:avLst/>
          </a:prstGeom>
        </p:spPr>
        <p:txBody>
          <a:bodyPr wrap="square">
            <a:spAutoFit/>
          </a:bodyPr>
          <a:lstStyle/>
          <a:p>
            <a:pPr>
              <a:buFont typeface="Arial" charset="0"/>
              <a:buChar char="•"/>
            </a:pPr>
            <a:r>
              <a:rPr lang="en-US" sz="3200" dirty="0" smtClean="0">
                <a:effectLst>
                  <a:glow rad="101600">
                    <a:schemeClr val="bg1">
                      <a:alpha val="60000"/>
                    </a:schemeClr>
                  </a:glow>
                </a:effectLst>
              </a:rPr>
              <a:t> Get rid of family pets</a:t>
            </a:r>
          </a:p>
          <a:p>
            <a:pPr>
              <a:buFont typeface="Arial" charset="0"/>
              <a:buChar char="•"/>
            </a:pPr>
            <a:endParaRPr lang="en-US" sz="3200" dirty="0" smtClean="0">
              <a:effectLst>
                <a:glow rad="101600">
                  <a:schemeClr val="bg1">
                    <a:alpha val="60000"/>
                  </a:schemeClr>
                </a:glow>
              </a:effectLst>
            </a:endParaRPr>
          </a:p>
        </p:txBody>
      </p:sp>
      <p:pic>
        <p:nvPicPr>
          <p:cNvPr id="1026" name="Picture 2" descr="C:\Users\Ptr. Daniel White\Desktop\Bible pictures\faces\ATT2.jpg"/>
          <p:cNvPicPr>
            <a:picLocks noChangeAspect="1" noChangeArrowheads="1"/>
          </p:cNvPicPr>
          <p:nvPr/>
        </p:nvPicPr>
        <p:blipFill>
          <a:blip r:embed="rId3" cstate="print"/>
          <a:srcRect/>
          <a:stretch>
            <a:fillRect/>
          </a:stretch>
        </p:blipFill>
        <p:spPr bwMode="auto">
          <a:xfrm>
            <a:off x="914400" y="990600"/>
            <a:ext cx="7403771" cy="5729551"/>
          </a:xfrm>
          <a:prstGeom prst="rect">
            <a:avLst/>
          </a:prstGeom>
          <a:ln>
            <a:noFill/>
          </a:ln>
          <a:effectLst>
            <a:softEdge rad="1125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 calcmode="lin" valueType="num">
                                      <p:cBhvr>
                                        <p:cTn id="7" dur="1000" fill="hold"/>
                                        <p:tgtEl>
                                          <p:spTgt spid="1026"/>
                                        </p:tgtEl>
                                        <p:attrNameLst>
                                          <p:attrName>ppt_w</p:attrName>
                                        </p:attrNameLst>
                                      </p:cBhvr>
                                      <p:tavLst>
                                        <p:tav tm="0">
                                          <p:val>
                                            <p:strVal val="#ppt_w*0.70"/>
                                          </p:val>
                                        </p:tav>
                                        <p:tav tm="100000">
                                          <p:val>
                                            <p:strVal val="#ppt_w"/>
                                          </p:val>
                                        </p:tav>
                                      </p:tavLst>
                                    </p:anim>
                                    <p:anim calcmode="lin" valueType="num">
                                      <p:cBhvr>
                                        <p:cTn id="8" dur="1000" fill="hold"/>
                                        <p:tgtEl>
                                          <p:spTgt spid="1026"/>
                                        </p:tgtEl>
                                        <p:attrNameLst>
                                          <p:attrName>ppt_h</p:attrName>
                                        </p:attrNameLst>
                                      </p:cBhvr>
                                      <p:tavLst>
                                        <p:tav tm="0">
                                          <p:val>
                                            <p:strVal val="#ppt_h"/>
                                          </p:val>
                                        </p:tav>
                                        <p:tav tm="100000">
                                          <p:val>
                                            <p:strVal val="#ppt_h"/>
                                          </p:val>
                                        </p:tav>
                                      </p:tavLst>
                                    </p:anim>
                                    <p:animEffect transition="in" filter="fade">
                                      <p:cBhvr>
                                        <p:cTn id="9" dur="10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52400"/>
            <a:ext cx="8229600" cy="6705600"/>
          </a:xfrm>
        </p:spPr>
        <p:txBody>
          <a:bodyPr/>
          <a:lstStyle/>
          <a:p>
            <a:r>
              <a:rPr lang="en-US" dirty="0" smtClean="0">
                <a:effectLst>
                  <a:glow rad="101600">
                    <a:schemeClr val="bg1">
                      <a:alpha val="60000"/>
                    </a:schemeClr>
                  </a:glow>
                </a:effectLst>
              </a:rPr>
              <a:t>Avoid impulse buying (wait and                     pray before buying an item)</a:t>
            </a:r>
          </a:p>
          <a:p>
            <a:r>
              <a:rPr lang="en-US" dirty="0" smtClean="0">
                <a:effectLst>
                  <a:glow rad="101600">
                    <a:schemeClr val="bg1">
                      <a:alpha val="60000"/>
                    </a:schemeClr>
                  </a:glow>
                </a:effectLst>
              </a:rPr>
              <a:t>Shop around for the best price</a:t>
            </a:r>
          </a:p>
          <a:p>
            <a:r>
              <a:rPr lang="en-US" dirty="0" smtClean="0">
                <a:effectLst>
                  <a:glow rad="101600">
                    <a:schemeClr val="bg1">
                      <a:alpha val="60000"/>
                    </a:schemeClr>
                  </a:glow>
                </a:effectLst>
              </a:rPr>
              <a:t>Relate purchases </a:t>
            </a:r>
            <a:r>
              <a:rPr lang="en-US" smtClean="0">
                <a:effectLst>
                  <a:glow rad="101600">
                    <a:schemeClr val="bg1">
                      <a:alpha val="60000"/>
                    </a:schemeClr>
                  </a:glow>
                </a:effectLst>
              </a:rPr>
              <a:t>to the amount of              time worked</a:t>
            </a:r>
            <a:endParaRPr lang="en-US" dirty="0" smtClean="0">
              <a:effectLst>
                <a:glow rad="101600">
                  <a:schemeClr val="bg1">
                    <a:alpha val="60000"/>
                  </a:schemeClr>
                </a:glow>
              </a:effectLst>
            </a:endParaRPr>
          </a:p>
          <a:p>
            <a:r>
              <a:rPr lang="en-US" dirty="0" smtClean="0">
                <a:effectLst>
                  <a:glow rad="101600">
                    <a:schemeClr val="bg1">
                      <a:alpha val="60000"/>
                    </a:schemeClr>
                  </a:glow>
                </a:effectLst>
              </a:rPr>
              <a:t>Garden </a:t>
            </a:r>
          </a:p>
          <a:p>
            <a:r>
              <a:rPr lang="en-US" dirty="0" smtClean="0">
                <a:effectLst>
                  <a:glow rad="101600">
                    <a:schemeClr val="bg1">
                      <a:alpha val="60000"/>
                    </a:schemeClr>
                  </a:glow>
                </a:effectLst>
              </a:rPr>
              <a:t>Buy good used cars</a:t>
            </a:r>
          </a:p>
          <a:p>
            <a:r>
              <a:rPr lang="en-US" dirty="0" smtClean="0">
                <a:effectLst>
                  <a:glow rad="101600">
                    <a:schemeClr val="bg1">
                      <a:alpha val="60000"/>
                    </a:schemeClr>
                  </a:glow>
                </a:effectLst>
              </a:rPr>
              <a:t>Live on a budget</a:t>
            </a:r>
          </a:p>
          <a:p>
            <a:r>
              <a:rPr lang="en-US" dirty="0" smtClean="0">
                <a:effectLst>
                  <a:glow rad="101600">
                    <a:schemeClr val="bg1">
                      <a:alpha val="60000"/>
                    </a:schemeClr>
                  </a:glow>
                </a:effectLst>
              </a:rPr>
              <a:t>Avoid bowering money</a:t>
            </a:r>
          </a:p>
          <a:p>
            <a:r>
              <a:rPr lang="en-US" dirty="0" smtClean="0">
                <a:effectLst>
                  <a:glow rad="101600">
                    <a:schemeClr val="bg1">
                      <a:alpha val="60000"/>
                    </a:schemeClr>
                  </a:glow>
                </a:effectLst>
              </a:rPr>
              <a:t>Pay off credit cards</a:t>
            </a:r>
          </a:p>
          <a:p>
            <a:r>
              <a:rPr lang="en-US" dirty="0" smtClean="0">
                <a:effectLst>
                  <a:glow rad="101600">
                    <a:schemeClr val="bg1">
                      <a:alpha val="60000"/>
                    </a:schemeClr>
                  </a:glow>
                </a:effectLst>
              </a:rPr>
              <a:t>Cut up your credit cards</a:t>
            </a:r>
            <a:endParaRPr lang="en-US" dirty="0">
              <a:effectLst>
                <a:glow rad="101600">
                  <a:schemeClr val="bg1">
                    <a:alpha val="60000"/>
                  </a:schemeClr>
                </a:glow>
              </a:effectLst>
            </a:endParaRPr>
          </a:p>
        </p:txBody>
      </p:sp>
      <p:pic>
        <p:nvPicPr>
          <p:cNvPr id="7170" name="Picture 2" descr="C:\Users\Ptr. Daniel White\Desktop\Bible pictures\riches materal pos. plesures, worldly\scan0009.jpg"/>
          <p:cNvPicPr>
            <a:picLocks noChangeAspect="1" noChangeArrowheads="1"/>
          </p:cNvPicPr>
          <p:nvPr/>
        </p:nvPicPr>
        <p:blipFill>
          <a:blip r:embed="rId3" cstate="print"/>
          <a:srcRect/>
          <a:stretch>
            <a:fillRect/>
          </a:stretch>
        </p:blipFill>
        <p:spPr bwMode="auto">
          <a:xfrm>
            <a:off x="5638800" y="3612776"/>
            <a:ext cx="2819400" cy="3151095"/>
          </a:xfrm>
          <a:prstGeom prst="rect">
            <a:avLst/>
          </a:prstGeom>
          <a:noFill/>
          <a:scene3d>
            <a:camera prst="orthographicFront"/>
            <a:lightRig rig="threePt" dir="t"/>
          </a:scene3d>
          <a:sp3d>
            <a:bevelT prst="convex"/>
          </a:sp3d>
        </p:spPr>
      </p:pic>
      <p:pic>
        <p:nvPicPr>
          <p:cNvPr id="1026" name="Picture 2" descr="C:\Users\Ptr. Daniel White\Desktop\Bible pictures\riches materal pos. plesures, worldly\scan0012.jpg"/>
          <p:cNvPicPr>
            <a:picLocks noChangeAspect="1" noChangeArrowheads="1"/>
          </p:cNvPicPr>
          <p:nvPr/>
        </p:nvPicPr>
        <p:blipFill>
          <a:blip r:embed="rId4" cstate="print"/>
          <a:srcRect/>
          <a:stretch>
            <a:fillRect/>
          </a:stretch>
        </p:blipFill>
        <p:spPr bwMode="auto">
          <a:xfrm>
            <a:off x="6934200" y="228600"/>
            <a:ext cx="2057400" cy="2847499"/>
          </a:xfrm>
          <a:prstGeom prst="rect">
            <a:avLst/>
          </a:prstGeom>
          <a:noFill/>
          <a:scene3d>
            <a:camera prst="orthographicFront"/>
            <a:lightRig rig="threePt" dir="t"/>
          </a:scene3d>
          <a:sp3d>
            <a:bevelT prst="convex"/>
          </a:sp3d>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to="" calcmode="lin" valueType="num">
                                      <p:cBhvr>
                                        <p:cTn id="27" dur="1" fill="hold"/>
                                        <p:tgtEl>
                                          <p:spTgt spid="3">
                                            <p:txEl>
                                              <p:pRg st="4" end="4"/>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 to="" calcmode="lin" valueType="num">
                                      <p:cBhvr>
                                        <p:cTn id="32" dur="1" fill="hold"/>
                                        <p:tgtEl>
                                          <p:spTgt spid="3">
                                            <p:txEl>
                                              <p:pRg st="5" end="5"/>
                                            </p:txEl>
                                          </p:spTgt>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 to="" calcmode="lin" valueType="num">
                                      <p:cBhvr>
                                        <p:cTn id="37" dur="1" fill="hold"/>
                                        <p:tgtEl>
                                          <p:spTgt spid="3">
                                            <p:txEl>
                                              <p:pRg st="6" end="6"/>
                                            </p:txEl>
                                          </p:spTgt>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grpId="0"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 to="" calcmode="lin" valueType="num">
                                      <p:cBhvr>
                                        <p:cTn id="42" dur="1" fill="hold"/>
                                        <p:tgtEl>
                                          <p:spTgt spid="3">
                                            <p:txEl>
                                              <p:pRg st="7" end="7"/>
                                            </p:txEl>
                                          </p:spTgt>
                                        </p:tgtEl>
                                        <p:attrNameLst>
                                          <p:attrName/>
                                        </p:attrNameLst>
                                      </p:cBhvr>
                                    </p:anim>
                                  </p:childTnLst>
                                </p:cTn>
                              </p:par>
                            </p:childTnLst>
                          </p:cTn>
                        </p:par>
                      </p:childTnLst>
                    </p:cTn>
                  </p:par>
                  <p:par>
                    <p:cTn id="43" fill="hold">
                      <p:stCondLst>
                        <p:cond delay="indefinite"/>
                      </p:stCondLst>
                      <p:childTnLst>
                        <p:par>
                          <p:cTn id="44" fill="hold">
                            <p:stCondLst>
                              <p:cond delay="0"/>
                            </p:stCondLst>
                            <p:childTnLst>
                              <p:par>
                                <p:cTn id="45" presetID="24" presetClass="entr" presetSubtype="0" fill="hold" grpId="0" nodeType="clickEffect">
                                  <p:stCondLst>
                                    <p:cond delay="0"/>
                                  </p:stCondLst>
                                  <p:childTnLst>
                                    <p:set>
                                      <p:cBhvr>
                                        <p:cTn id="46" dur="1" fill="hold">
                                          <p:stCondLst>
                                            <p:cond delay="0"/>
                                          </p:stCondLst>
                                        </p:cTn>
                                        <p:tgtEl>
                                          <p:spTgt spid="3">
                                            <p:txEl>
                                              <p:pRg st="8" end="8"/>
                                            </p:txEl>
                                          </p:spTgt>
                                        </p:tgtEl>
                                        <p:attrNameLst>
                                          <p:attrName>style.visibility</p:attrName>
                                        </p:attrNameLst>
                                      </p:cBhvr>
                                      <p:to>
                                        <p:strVal val="visible"/>
                                      </p:to>
                                    </p:set>
                                    <p:anim to="" calcmode="lin" valueType="num">
                                      <p:cBhvr>
                                        <p:cTn id="47" dur="1" fill="hold"/>
                                        <p:tgtEl>
                                          <p:spTgt spid="3">
                                            <p:txEl>
                                              <p:pRg st="8" end="8"/>
                                            </p:txEl>
                                          </p:spTgt>
                                        </p:tgtEl>
                                        <p:attrNameLst>
                                          <p:attrName/>
                                        </p:attrNameLst>
                                      </p:cBhvr>
                                    </p:anim>
                                  </p:childTnLst>
                                </p:cTn>
                              </p:par>
                            </p:childTnLst>
                          </p:cTn>
                        </p:par>
                      </p:childTnLst>
                    </p:cTn>
                  </p:par>
                  <p:par>
                    <p:cTn id="48" fill="hold">
                      <p:stCondLst>
                        <p:cond delay="indefinite"/>
                      </p:stCondLst>
                      <p:childTnLst>
                        <p:par>
                          <p:cTn id="49" fill="hold">
                            <p:stCondLst>
                              <p:cond delay="0"/>
                            </p:stCondLst>
                            <p:childTnLst>
                              <p:par>
                                <p:cTn id="50" presetID="24" presetClass="entr" presetSubtype="0" fill="hold" nodeType="clickEffect">
                                  <p:stCondLst>
                                    <p:cond delay="0"/>
                                  </p:stCondLst>
                                  <p:childTnLst>
                                    <p:set>
                                      <p:cBhvr>
                                        <p:cTn id="51" dur="1" fill="hold">
                                          <p:stCondLst>
                                            <p:cond delay="0"/>
                                          </p:stCondLst>
                                        </p:cTn>
                                        <p:tgtEl>
                                          <p:spTgt spid="7170"/>
                                        </p:tgtEl>
                                        <p:attrNameLst>
                                          <p:attrName>style.visibility</p:attrName>
                                        </p:attrNameLst>
                                      </p:cBhvr>
                                      <p:to>
                                        <p:strVal val="visible"/>
                                      </p:to>
                                    </p:set>
                                    <p:anim to="" calcmode="lin" valueType="num">
                                      <p:cBhvr>
                                        <p:cTn id="52" dur="1" fill="hold"/>
                                        <p:tgtEl>
                                          <p:spTgt spid="7170"/>
                                        </p:tgtEl>
                                        <p:attrNameLst>
                                          <p:attrName/>
                                        </p:attrNameLst>
                                      </p:cBhvr>
                                    </p:anim>
                                  </p:childTnLst>
                                </p:cTn>
                              </p:par>
                            </p:childTnLst>
                          </p:cTn>
                        </p:par>
                      </p:childTnLst>
                    </p:cTn>
                  </p:par>
                  <p:par>
                    <p:cTn id="53" fill="hold">
                      <p:stCondLst>
                        <p:cond delay="indefinite"/>
                      </p:stCondLst>
                      <p:childTnLst>
                        <p:par>
                          <p:cTn id="54" fill="hold">
                            <p:stCondLst>
                              <p:cond delay="0"/>
                            </p:stCondLst>
                            <p:childTnLst>
                              <p:par>
                                <p:cTn id="55" presetID="24" presetClass="entr" presetSubtype="0" fill="hold" nodeType="clickEffect">
                                  <p:stCondLst>
                                    <p:cond delay="0"/>
                                  </p:stCondLst>
                                  <p:childTnLst>
                                    <p:set>
                                      <p:cBhvr>
                                        <p:cTn id="56" dur="1" fill="hold">
                                          <p:stCondLst>
                                            <p:cond delay="0"/>
                                          </p:stCondLst>
                                        </p:cTn>
                                        <p:tgtEl>
                                          <p:spTgt spid="1026"/>
                                        </p:tgtEl>
                                        <p:attrNameLst>
                                          <p:attrName>style.visibility</p:attrName>
                                        </p:attrNameLst>
                                      </p:cBhvr>
                                      <p:to>
                                        <p:strVal val="visible"/>
                                      </p:to>
                                    </p:set>
                                    <p:anim to="" calcmode="lin" valueType="num">
                                      <p:cBhvr>
                                        <p:cTn id="57" dur="1" fill="hold"/>
                                        <p:tgtEl>
                                          <p:spTgt spid="1026"/>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304800"/>
            <a:ext cx="8991600" cy="5821363"/>
          </a:xfrm>
        </p:spPr>
        <p:txBody>
          <a:bodyPr/>
          <a:lstStyle/>
          <a:p>
            <a:r>
              <a:rPr lang="en-US" dirty="0" smtClean="0">
                <a:effectLst>
                  <a:glow rad="101600">
                    <a:schemeClr val="bg1">
                      <a:alpha val="60000"/>
                    </a:schemeClr>
                  </a:glow>
                </a:effectLst>
              </a:rPr>
              <a:t>Do not allow your wife to go to Shipshewanna with the credit card</a:t>
            </a:r>
          </a:p>
        </p:txBody>
      </p:sp>
      <p:pic>
        <p:nvPicPr>
          <p:cNvPr id="1026" name="Picture 2"/>
          <p:cNvPicPr>
            <a:picLocks noChangeAspect="1" noChangeArrowheads="1"/>
          </p:cNvPicPr>
          <p:nvPr/>
        </p:nvPicPr>
        <p:blipFill>
          <a:blip r:embed="rId3" cstate="print"/>
          <a:srcRect/>
          <a:stretch>
            <a:fillRect/>
          </a:stretch>
        </p:blipFill>
        <p:spPr bwMode="auto">
          <a:xfrm>
            <a:off x="6400800" y="1295400"/>
            <a:ext cx="2552700" cy="5391150"/>
          </a:xfrm>
          <a:prstGeom prst="rect">
            <a:avLst/>
          </a:prstGeom>
          <a:noFill/>
          <a:ln w="9525">
            <a:noFill/>
            <a:miter lim="800000"/>
            <a:headEnd/>
            <a:tailEnd/>
          </a:ln>
        </p:spPr>
      </p:pic>
      <p:pic>
        <p:nvPicPr>
          <p:cNvPr id="1027" name="Picture 3"/>
          <p:cNvPicPr>
            <a:picLocks noChangeAspect="1" noChangeArrowheads="1"/>
          </p:cNvPicPr>
          <p:nvPr/>
        </p:nvPicPr>
        <p:blipFill>
          <a:blip r:embed="rId4" cstate="print"/>
          <a:srcRect/>
          <a:stretch>
            <a:fillRect/>
          </a:stretch>
        </p:blipFill>
        <p:spPr bwMode="auto">
          <a:xfrm flipH="1">
            <a:off x="762000" y="2133600"/>
            <a:ext cx="3886200" cy="3462259"/>
          </a:xfrm>
          <a:prstGeom prst="rect">
            <a:avLst/>
          </a:prstGeom>
          <a:noFill/>
          <a:ln w="9525">
            <a:noFill/>
            <a:miter lim="800000"/>
            <a:headEnd/>
            <a:tailEnd/>
          </a:ln>
        </p:spPr>
      </p:pic>
      <p:pic>
        <p:nvPicPr>
          <p:cNvPr id="1028" name="Picture 4" descr="C:\Users\Ptr. Daniel White\Documents\My Scans\2009-10 (Oct)\scan0001.jpg"/>
          <p:cNvPicPr>
            <a:picLocks noChangeAspect="1" noChangeArrowheads="1"/>
          </p:cNvPicPr>
          <p:nvPr/>
        </p:nvPicPr>
        <p:blipFill>
          <a:blip r:embed="rId5" cstate="print"/>
          <a:srcRect/>
          <a:stretch>
            <a:fillRect/>
          </a:stretch>
        </p:blipFill>
        <p:spPr bwMode="auto">
          <a:xfrm>
            <a:off x="228600" y="1882608"/>
            <a:ext cx="6096000" cy="3933915"/>
          </a:xfrm>
          <a:prstGeom prst="rect">
            <a:avLst/>
          </a:prstGeom>
          <a:ln>
            <a:noFill/>
          </a:ln>
          <a:effectLst>
            <a:softEdge rad="1125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1027"/>
                                        </p:tgtEl>
                                        <p:attrNameLst>
                                          <p:attrName>style.visibility</p:attrName>
                                        </p:attrNameLst>
                                      </p:cBhvr>
                                      <p:to>
                                        <p:strVal val="visible"/>
                                      </p:to>
                                    </p:set>
                                    <p:anim to="" calcmode="lin" valueType="num">
                                      <p:cBhvr>
                                        <p:cTn id="7" dur="1" fill="hold"/>
                                        <p:tgtEl>
                                          <p:spTgt spid="1027"/>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1026"/>
                                        </p:tgtEl>
                                        <p:attrNameLst>
                                          <p:attrName>style.visibility</p:attrName>
                                        </p:attrNameLst>
                                      </p:cBhvr>
                                      <p:to>
                                        <p:strVal val="visible"/>
                                      </p:to>
                                    </p:set>
                                    <p:anim to="" calcmode="lin" valueType="num">
                                      <p:cBhvr>
                                        <p:cTn id="12" dur="1" fill="hold"/>
                                        <p:tgtEl>
                                          <p:spTgt spid="1026"/>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1028"/>
                                        </p:tgtEl>
                                        <p:attrNameLst>
                                          <p:attrName>style.visibility</p:attrName>
                                        </p:attrNameLst>
                                      </p:cBhvr>
                                      <p:to>
                                        <p:strVal val="visible"/>
                                      </p:to>
                                    </p:set>
                                    <p:anim to="" calcmode="lin" valueType="num">
                                      <p:cBhvr>
                                        <p:cTn id="17" dur="1" fill="hold"/>
                                        <p:tgtEl>
                                          <p:spTgt spid="1028"/>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381000"/>
            <a:ext cx="9144000" cy="8094524"/>
          </a:xfrm>
          <a:prstGeom prst="rect">
            <a:avLst/>
          </a:prstGeom>
        </p:spPr>
        <p:txBody>
          <a:bodyPr wrap="square">
            <a:spAutoFit/>
          </a:bodyPr>
          <a:lstStyle/>
          <a:p>
            <a:pPr>
              <a:buFont typeface="Arial" charset="0"/>
              <a:buChar char="•"/>
            </a:pPr>
            <a:r>
              <a:rPr lang="en-US" sz="4000" dirty="0" smtClean="0">
                <a:effectLst>
                  <a:glow rad="101600">
                    <a:schemeClr val="bg1">
                      <a:alpha val="60000"/>
                    </a:schemeClr>
                  </a:glow>
                </a:effectLst>
              </a:rPr>
              <a:t> Importance of living on a budget</a:t>
            </a:r>
          </a:p>
          <a:p>
            <a:pPr>
              <a:buFont typeface="Arial" charset="0"/>
              <a:buChar char="•"/>
            </a:pPr>
            <a:r>
              <a:rPr lang="en-US" sz="4000" dirty="0" smtClean="0">
                <a:effectLst>
                  <a:glow rad="101600">
                    <a:schemeClr val="bg1">
                      <a:alpha val="60000"/>
                    </a:schemeClr>
                  </a:glow>
                </a:effectLst>
              </a:rPr>
              <a:t> Making a choice to serve God rather      </a:t>
            </a:r>
          </a:p>
          <a:p>
            <a:r>
              <a:rPr lang="en-US" sz="4000" dirty="0" smtClean="0">
                <a:effectLst>
                  <a:glow rad="101600">
                    <a:schemeClr val="bg1">
                      <a:alpha val="60000"/>
                    </a:schemeClr>
                  </a:glow>
                </a:effectLst>
              </a:rPr>
              <a:t>   than money or material possessions</a:t>
            </a:r>
          </a:p>
          <a:p>
            <a:pPr>
              <a:buFont typeface="Arial" charset="0"/>
              <a:buChar char="•"/>
            </a:pPr>
            <a:r>
              <a:rPr lang="en-US" sz="4000" dirty="0" smtClean="0">
                <a:effectLst>
                  <a:glow rad="101600">
                    <a:schemeClr val="bg1">
                      <a:alpha val="60000"/>
                    </a:schemeClr>
                  </a:glow>
                </a:effectLst>
              </a:rPr>
              <a:t> Reasons for lack of funds</a:t>
            </a:r>
          </a:p>
          <a:p>
            <a:pPr>
              <a:buFont typeface="Arial" charset="0"/>
              <a:buChar char="•"/>
            </a:pPr>
            <a:r>
              <a:rPr lang="en-US" sz="4000" dirty="0" smtClean="0">
                <a:effectLst>
                  <a:glow rad="101600">
                    <a:schemeClr val="bg1">
                      <a:alpha val="60000"/>
                    </a:schemeClr>
                  </a:glow>
                </a:effectLst>
              </a:rPr>
              <a:t> Establishing the tithe as a weekly     </a:t>
            </a:r>
          </a:p>
          <a:p>
            <a:r>
              <a:rPr lang="en-US" sz="4000" dirty="0" smtClean="0">
                <a:effectLst>
                  <a:glow rad="101600">
                    <a:schemeClr val="bg1">
                      <a:alpha val="60000"/>
                    </a:schemeClr>
                  </a:glow>
                </a:effectLst>
              </a:rPr>
              <a:t>   reminder that everything we have  </a:t>
            </a:r>
          </a:p>
          <a:p>
            <a:r>
              <a:rPr lang="en-US" sz="4000" dirty="0">
                <a:effectLst>
                  <a:glow rad="101600">
                    <a:schemeClr val="bg1">
                      <a:alpha val="60000"/>
                    </a:schemeClr>
                  </a:glow>
                </a:effectLst>
              </a:rPr>
              <a:t> </a:t>
            </a:r>
            <a:r>
              <a:rPr lang="en-US" sz="4000" dirty="0" smtClean="0">
                <a:effectLst>
                  <a:glow rad="101600">
                    <a:schemeClr val="bg1">
                      <a:alpha val="60000"/>
                    </a:schemeClr>
                  </a:glow>
                </a:effectLst>
              </a:rPr>
              <a:t>  belongs to God</a:t>
            </a:r>
          </a:p>
          <a:p>
            <a:pPr>
              <a:buFont typeface="Arial" charset="0"/>
              <a:buChar char="•"/>
            </a:pPr>
            <a:r>
              <a:rPr lang="en-US" sz="4000" dirty="0" smtClean="0">
                <a:effectLst>
                  <a:glow rad="101600">
                    <a:schemeClr val="bg1">
                      <a:alpha val="60000"/>
                    </a:schemeClr>
                  </a:glow>
                </a:effectLst>
              </a:rPr>
              <a:t> Giving to meet the needs of others</a:t>
            </a:r>
          </a:p>
          <a:p>
            <a:pPr>
              <a:buFont typeface="Arial" charset="0"/>
              <a:buChar char="•"/>
            </a:pPr>
            <a:r>
              <a:rPr lang="en-US" sz="4000" dirty="0" smtClean="0">
                <a:effectLst>
                  <a:glow rad="101600">
                    <a:schemeClr val="bg1">
                      <a:alpha val="60000"/>
                    </a:schemeClr>
                  </a:glow>
                </a:effectLst>
              </a:rPr>
              <a:t> Knowing who not to give money to</a:t>
            </a:r>
          </a:p>
          <a:p>
            <a:pPr>
              <a:buFont typeface="Arial" charset="0"/>
              <a:buChar char="•"/>
            </a:pPr>
            <a:r>
              <a:rPr lang="en-US" sz="4000" dirty="0" smtClean="0">
                <a:effectLst>
                  <a:glow rad="101600">
                    <a:schemeClr val="bg1">
                      <a:alpha val="60000"/>
                    </a:schemeClr>
                  </a:glow>
                </a:effectLst>
              </a:rPr>
              <a:t> The Law of the Harvest</a:t>
            </a:r>
          </a:p>
          <a:p>
            <a:pPr>
              <a:buFont typeface="Arial" charset="0"/>
              <a:buChar char="•"/>
            </a:pPr>
            <a:endParaRPr lang="en-US" sz="4000" dirty="0" smtClean="0">
              <a:effectLst>
                <a:glow rad="101600">
                  <a:schemeClr val="bg1">
                    <a:alpha val="60000"/>
                  </a:schemeClr>
                </a:glow>
              </a:effectLst>
            </a:endParaRPr>
          </a:p>
          <a:p>
            <a:endParaRPr lang="en-US" sz="4000" dirty="0" smtClean="0">
              <a:effectLst>
                <a:glow rad="101600">
                  <a:schemeClr val="bg1">
                    <a:alpha val="60000"/>
                  </a:schemeClr>
                </a:glow>
              </a:effectLst>
            </a:endParaRPr>
          </a:p>
          <a:p>
            <a:endParaRPr lang="en-US" sz="4000" dirty="0" smtClean="0">
              <a:effectLst>
                <a:glow rad="101600">
                  <a:schemeClr val="bg1">
                    <a:alpha val="60000"/>
                  </a:schemeClr>
                </a:glow>
              </a:effectLst>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3"/>
          <p:cNvSpPr txBox="1">
            <a:spLocks/>
          </p:cNvSpPr>
          <p:nvPr/>
        </p:nvSpPr>
        <p:spPr>
          <a:xfrm>
            <a:off x="0" y="228600"/>
            <a:ext cx="9144000" cy="6629400"/>
          </a:xfrm>
          <a:prstGeom prst="rect">
            <a:avLst/>
          </a:prstGeom>
        </p:spPr>
        <p:txBody>
          <a:bodyPr>
            <a:normAutofit/>
          </a:bodyPr>
          <a:lstStyle/>
          <a:p>
            <a:pPr marL="342900" lvl="0" indent="-342900">
              <a:spcBef>
                <a:spcPct val="20000"/>
              </a:spcBef>
              <a:buFont typeface="Arial" pitchFamily="34" charset="0"/>
              <a:buChar char="•"/>
            </a:pPr>
            <a:r>
              <a:rPr lang="en-US" sz="3600" dirty="0" smtClean="0">
                <a:effectLst>
                  <a:glow rad="101600">
                    <a:schemeClr val="bg1">
                      <a:alpha val="60000"/>
                    </a:schemeClr>
                  </a:glow>
                </a:effectLst>
              </a:rPr>
              <a:t>Gambling – Right or Wrong?</a:t>
            </a:r>
          </a:p>
          <a:p>
            <a:pPr marL="342900" indent="-342900">
              <a:spcBef>
                <a:spcPct val="20000"/>
              </a:spcBef>
              <a:buFont typeface="Arial" pitchFamily="34" charset="0"/>
              <a:buChar char="•"/>
            </a:pPr>
            <a:r>
              <a:rPr kumimoji="0" lang="en-US" sz="3600" b="0" i="0" u="none" strike="noStrike" kern="1200" cap="none" spc="0" normalizeH="0" baseline="0" noProof="0" dirty="0" smtClean="0">
                <a:ln>
                  <a:noFill/>
                </a:ln>
                <a:solidFill>
                  <a:schemeClr val="tx1"/>
                </a:solidFill>
                <a:effectLst>
                  <a:glow rad="101600">
                    <a:schemeClr val="bg1">
                      <a:alpha val="60000"/>
                    </a:schemeClr>
                  </a:glow>
                </a:effectLst>
                <a:uLnTx/>
                <a:uFillTx/>
                <a:latin typeface="+mn-lt"/>
                <a:ea typeface="+mn-ea"/>
                <a:cs typeface="+mn-cs"/>
              </a:rPr>
              <a:t>Violation </a:t>
            </a:r>
            <a:r>
              <a:rPr kumimoji="0" lang="en-US" sz="3600" b="0" i="0" u="none" strike="noStrike" kern="1200" cap="none" spc="0" normalizeH="0" baseline="0" noProof="0" dirty="0" smtClean="0">
                <a:ln>
                  <a:noFill/>
                </a:ln>
                <a:solidFill>
                  <a:schemeClr val="tx1"/>
                </a:solidFill>
                <a:effectLst>
                  <a:glow rad="101600">
                    <a:schemeClr val="bg1">
                      <a:alpha val="60000"/>
                    </a:schemeClr>
                  </a:glow>
                </a:effectLst>
                <a:uLnTx/>
                <a:uFillTx/>
                <a:latin typeface="+mn-lt"/>
                <a:ea typeface="+mn-ea"/>
                <a:cs typeface="+mn-cs"/>
              </a:rPr>
              <a:t>of God’s Word results in financial loss </a:t>
            </a:r>
            <a:r>
              <a:rPr kumimoji="0" lang="en-US" sz="3600" b="0" i="0" u="none" strike="noStrike" kern="1200" cap="none" spc="0" normalizeH="0" baseline="0" noProof="0" dirty="0" smtClean="0">
                <a:ln>
                  <a:noFill/>
                </a:ln>
                <a:effectLst>
                  <a:glow rad="101600">
                    <a:schemeClr val="bg1">
                      <a:alpha val="60000"/>
                    </a:schemeClr>
                  </a:glow>
                </a:effectLst>
                <a:uLnTx/>
                <a:uFillTx/>
                <a:latin typeface="+mn-lt"/>
                <a:ea typeface="+mn-ea"/>
                <a:cs typeface="+mn-cs"/>
              </a:rPr>
              <a:t>–</a:t>
            </a:r>
            <a:r>
              <a:rPr kumimoji="0" lang="en-US" sz="3600" b="0" i="0" u="none" strike="noStrike" kern="1200" cap="none" spc="0" normalizeH="0" baseline="0" noProof="0" dirty="0" smtClean="0">
                <a:ln>
                  <a:noFill/>
                </a:ln>
                <a:solidFill>
                  <a:srgbClr val="FFFF00"/>
                </a:solidFill>
                <a:effectLst>
                  <a:glow rad="101600">
                    <a:schemeClr val="bg1">
                      <a:alpha val="60000"/>
                    </a:schemeClr>
                  </a:glow>
                </a:effectLst>
                <a:uLnTx/>
                <a:uFillTx/>
                <a:latin typeface="+mn-lt"/>
                <a:ea typeface="+mn-ea"/>
                <a:cs typeface="+mn-cs"/>
              </a:rPr>
              <a:t> </a:t>
            </a:r>
            <a:r>
              <a:rPr lang="en-US" sz="3600" i="1" dirty="0">
                <a:solidFill>
                  <a:srgbClr val="FFFF00"/>
                </a:solidFill>
                <a:effectLst>
                  <a:glow rad="101600">
                    <a:schemeClr val="bg1">
                      <a:alpha val="60000"/>
                    </a:schemeClr>
                  </a:glow>
                </a:effectLst>
              </a:rPr>
              <a:t>(</a:t>
            </a:r>
            <a:r>
              <a:rPr lang="en-US" sz="3600" i="1" dirty="0" smtClean="0">
                <a:solidFill>
                  <a:srgbClr val="FFFF00"/>
                </a:solidFill>
                <a:effectLst>
                  <a:glow rad="101600">
                    <a:schemeClr val="bg1">
                      <a:alpha val="60000"/>
                    </a:schemeClr>
                  </a:glow>
                </a:effectLst>
              </a:rPr>
              <a:t>Proverb</a:t>
            </a:r>
            <a:r>
              <a:rPr lang="en-US" sz="3600" i="1" dirty="0">
                <a:solidFill>
                  <a:srgbClr val="FFFF00"/>
                </a:solidFill>
                <a:effectLst>
                  <a:glow rad="101600">
                    <a:schemeClr val="bg1">
                      <a:alpha val="60000"/>
                    </a:schemeClr>
                  </a:glow>
                </a:effectLst>
              </a:rPr>
              <a:t>s</a:t>
            </a:r>
            <a:r>
              <a:rPr lang="en-US" sz="3600" i="1" dirty="0" smtClean="0">
                <a:solidFill>
                  <a:srgbClr val="FFFF00"/>
                </a:solidFill>
                <a:effectLst>
                  <a:glow rad="101600">
                    <a:schemeClr val="bg1">
                      <a:alpha val="60000"/>
                    </a:schemeClr>
                  </a:glow>
                </a:effectLst>
              </a:rPr>
              <a:t>)</a:t>
            </a:r>
            <a:endParaRPr lang="en-US" sz="3600" i="1" dirty="0">
              <a:solidFill>
                <a:srgbClr val="FFFF00"/>
              </a:solidFill>
              <a:effectLst>
                <a:glow rad="101600">
                  <a:schemeClr val="bg1">
                    <a:alpha val="60000"/>
                  </a:schemeClr>
                </a:glow>
              </a:effectLst>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3600" b="0" i="0" u="none" strike="noStrike" kern="1200" cap="none" spc="0" normalizeH="0" baseline="0" noProof="0" dirty="0" smtClean="0">
                <a:ln>
                  <a:noFill/>
                </a:ln>
                <a:solidFill>
                  <a:schemeClr val="tx1"/>
                </a:solidFill>
                <a:effectLst>
                  <a:glow rad="101600">
                    <a:schemeClr val="bg1">
                      <a:alpha val="60000"/>
                    </a:schemeClr>
                  </a:glow>
                </a:effectLst>
                <a:uLnTx/>
                <a:uFillTx/>
                <a:latin typeface="+mn-lt"/>
                <a:ea typeface="+mn-ea"/>
                <a:cs typeface="+mn-cs"/>
              </a:rPr>
              <a:t>The </a:t>
            </a:r>
            <a:r>
              <a:rPr kumimoji="0" lang="en-US" sz="3600" b="0" i="0" u="none" strike="noStrike" kern="1200" cap="none" spc="0" normalizeH="0" baseline="0" noProof="0" dirty="0" smtClean="0">
                <a:ln>
                  <a:noFill/>
                </a:ln>
                <a:solidFill>
                  <a:schemeClr val="tx1"/>
                </a:solidFill>
                <a:effectLst>
                  <a:glow rad="101600">
                    <a:schemeClr val="bg1">
                      <a:alpha val="60000"/>
                    </a:schemeClr>
                  </a:glow>
                </a:effectLst>
                <a:uLnTx/>
                <a:uFillTx/>
                <a:latin typeface="+mn-lt"/>
                <a:ea typeface="+mn-ea"/>
                <a:cs typeface="+mn-cs"/>
              </a:rPr>
              <a:t>Wisdom of Solomon concerning finances – </a:t>
            </a:r>
            <a:r>
              <a:rPr kumimoji="0" lang="en-US" sz="3600" b="0" i="1" u="none" strike="noStrike" kern="1200" cap="none" spc="0" normalizeH="0" baseline="0" noProof="0" dirty="0" smtClean="0">
                <a:ln>
                  <a:noFill/>
                </a:ln>
                <a:solidFill>
                  <a:srgbClr val="FFFF00"/>
                </a:solidFill>
                <a:effectLst>
                  <a:glow rad="101600">
                    <a:schemeClr val="bg1">
                      <a:alpha val="60000"/>
                    </a:schemeClr>
                  </a:glow>
                </a:effectLst>
                <a:uLnTx/>
                <a:uFillTx/>
                <a:latin typeface="+mn-lt"/>
                <a:ea typeface="+mn-ea"/>
                <a:cs typeface="+mn-cs"/>
              </a:rPr>
              <a:t>(Proverbs)</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lang="en-US" sz="3600" dirty="0" smtClean="0">
                <a:effectLst>
                  <a:glow rad="101600">
                    <a:schemeClr val="bg1">
                      <a:alpha val="60000"/>
                    </a:schemeClr>
                  </a:glow>
                </a:effectLst>
              </a:rPr>
              <a:t>Learning to live within your                             income -</a:t>
            </a:r>
            <a:endParaRPr kumimoji="0" lang="en-US" sz="3600" b="0" u="none" strike="noStrike" kern="1200" cap="none" spc="0" normalizeH="0" baseline="0" noProof="0" dirty="0" smtClean="0">
              <a:ln>
                <a:noFill/>
              </a:ln>
              <a:effectLst>
                <a:glow rad="101600">
                  <a:schemeClr val="bg1">
                    <a:alpha val="60000"/>
                  </a:schemeClr>
                </a:glow>
              </a:effectLst>
              <a:uLnTx/>
              <a:uFillTx/>
              <a:latin typeface="+mn-lt"/>
              <a:ea typeface="+mn-ea"/>
              <a:cs typeface="+mn-cs"/>
            </a:endParaRPr>
          </a:p>
        </p:txBody>
      </p:sp>
      <p:pic>
        <p:nvPicPr>
          <p:cNvPr id="2050" name="Picture 2" descr="C:\Users\Ptr. Daniel White\Desktop\Bible pictures\riches materal pos. plesures, worldly\scan0013.jpg"/>
          <p:cNvPicPr>
            <a:picLocks noChangeAspect="1" noChangeArrowheads="1"/>
          </p:cNvPicPr>
          <p:nvPr/>
        </p:nvPicPr>
        <p:blipFill>
          <a:blip r:embed="rId3" cstate="print"/>
          <a:srcRect/>
          <a:stretch>
            <a:fillRect/>
          </a:stretch>
        </p:blipFill>
        <p:spPr bwMode="auto">
          <a:xfrm>
            <a:off x="2362200" y="4495800"/>
            <a:ext cx="2887695" cy="2209800"/>
          </a:xfrm>
          <a:prstGeom prst="rect">
            <a:avLst/>
          </a:prstGeom>
          <a:noFill/>
          <a:scene3d>
            <a:camera prst="orthographicFront"/>
            <a:lightRig rig="threePt" dir="t"/>
          </a:scene3d>
          <a:sp3d>
            <a:bevelT prst="convex"/>
          </a:sp3d>
        </p:spPr>
      </p:pic>
      <p:pic>
        <p:nvPicPr>
          <p:cNvPr id="2052" name="Picture 4" descr="C:\Users\Ptr. Daniel White\Desktop\Bible pictures\riches materal pos. plesures, worldly\scan0007.jpg"/>
          <p:cNvPicPr>
            <a:picLocks noChangeAspect="1" noChangeArrowheads="1"/>
          </p:cNvPicPr>
          <p:nvPr/>
        </p:nvPicPr>
        <p:blipFill>
          <a:blip r:embed="rId4" cstate="print"/>
          <a:srcRect/>
          <a:stretch>
            <a:fillRect/>
          </a:stretch>
        </p:blipFill>
        <p:spPr bwMode="auto">
          <a:xfrm>
            <a:off x="6019800" y="3328117"/>
            <a:ext cx="3124200" cy="3529883"/>
          </a:xfrm>
          <a:prstGeom prst="rect">
            <a:avLst/>
          </a:prstGeom>
          <a:noFill/>
          <a:scene3d>
            <a:camera prst="orthographicFront"/>
            <a:lightRig rig="threePt" dir="t"/>
          </a:scene3d>
          <a:sp3d>
            <a:bevelT prst="convex"/>
          </a:sp3d>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2">
                                            <p:txEl>
                                              <p:pRg st="3" end="3"/>
                                            </p:txEl>
                                          </p:spTgt>
                                        </p:tgtEl>
                                        <p:attrNameLst>
                                          <p:attrName>style.visibility</p:attrName>
                                        </p:attrNameLst>
                                      </p:cBhvr>
                                      <p:to>
                                        <p:strVal val="visible"/>
                                      </p:to>
                                    </p:set>
                                    <p:anim to="" calcmode="lin" valueType="num">
                                      <p:cBhvr>
                                        <p:cTn id="7" dur="1" fill="hold"/>
                                        <p:tgtEl>
                                          <p:spTgt spid="2">
                                            <p:txEl>
                                              <p:pRg st="3" end="3"/>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2052"/>
                                        </p:tgtEl>
                                        <p:attrNameLst>
                                          <p:attrName>style.visibility</p:attrName>
                                        </p:attrNameLst>
                                      </p:cBhvr>
                                      <p:to>
                                        <p:strVal val="visible"/>
                                      </p:to>
                                    </p:set>
                                    <p:anim to="" calcmode="lin" valueType="num">
                                      <p:cBhvr>
                                        <p:cTn id="12" dur="1" fill="hold"/>
                                        <p:tgtEl>
                                          <p:spTgt spid="2052"/>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2050"/>
                                        </p:tgtEl>
                                        <p:attrNameLst>
                                          <p:attrName>style.visibility</p:attrName>
                                        </p:attrNameLst>
                                      </p:cBhvr>
                                      <p:to>
                                        <p:strVal val="visible"/>
                                      </p:to>
                                    </p:set>
                                    <p:anim to="" calcmode="lin" valueType="num">
                                      <p:cBhvr>
                                        <p:cTn id="17" dur="1" fill="hold"/>
                                        <p:tgtEl>
                                          <p:spTgt spid="2050"/>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295400"/>
          </a:xfrm>
        </p:spPr>
        <p:txBody>
          <a:bodyPr/>
          <a:lstStyle/>
          <a:p>
            <a:r>
              <a:rPr lang="en-US" dirty="0" smtClean="0">
                <a:effectLst>
                  <a:glow rad="101600">
                    <a:schemeClr val="bg1">
                      <a:alpha val="60000"/>
                    </a:schemeClr>
                  </a:glow>
                </a:effectLst>
              </a:rPr>
              <a:t>Learn to live within </a:t>
            </a:r>
            <a:r>
              <a:rPr lang="en-US" dirty="0">
                <a:effectLst>
                  <a:glow rad="101600">
                    <a:schemeClr val="bg1">
                      <a:alpha val="60000"/>
                    </a:schemeClr>
                  </a:glow>
                </a:effectLst>
              </a:rPr>
              <a:t>y</a:t>
            </a:r>
            <a:r>
              <a:rPr lang="en-US" dirty="0" smtClean="0">
                <a:effectLst>
                  <a:glow rad="101600">
                    <a:schemeClr val="bg1">
                      <a:alpha val="60000"/>
                    </a:schemeClr>
                  </a:glow>
                </a:effectLst>
              </a:rPr>
              <a:t>our income</a:t>
            </a:r>
            <a:endParaRPr lang="en-US" dirty="0">
              <a:effectLst>
                <a:glow rad="101600">
                  <a:schemeClr val="bg1">
                    <a:alpha val="60000"/>
                  </a:schemeClr>
                </a:glow>
              </a:effectLst>
            </a:endParaRPr>
          </a:p>
        </p:txBody>
      </p:sp>
      <p:sp>
        <p:nvSpPr>
          <p:cNvPr id="4" name="Content Placeholder 3"/>
          <p:cNvSpPr>
            <a:spLocks noGrp="1"/>
          </p:cNvSpPr>
          <p:nvPr>
            <p:ph idx="1"/>
          </p:nvPr>
        </p:nvSpPr>
        <p:spPr>
          <a:xfrm>
            <a:off x="2133600" y="1219200"/>
            <a:ext cx="7010400" cy="5638800"/>
          </a:xfrm>
        </p:spPr>
        <p:txBody>
          <a:bodyPr>
            <a:noAutofit/>
          </a:bodyPr>
          <a:lstStyle/>
          <a:p>
            <a:pPr>
              <a:buNone/>
            </a:pPr>
            <a:r>
              <a:rPr lang="en-US" sz="3600" i="1" dirty="0" smtClean="0">
                <a:solidFill>
                  <a:srgbClr val="FFFF00"/>
                </a:solidFill>
                <a:effectLst>
                  <a:glow rad="101600">
                    <a:schemeClr val="bg1">
                      <a:alpha val="60000"/>
                    </a:schemeClr>
                  </a:glow>
                </a:effectLst>
              </a:rPr>
              <a:t>    “Not that I speak in respect of want: for I have learned, in whatsoever state I am, therewith to be content. I know both how to be abased, and I know how to abound: every where and in all things I am instructed both to be full and to be hungry, both to abound and to suffer need.” (Philippians  4:11-12) </a:t>
            </a:r>
            <a:endParaRPr lang="en-US" sz="3600" i="1" dirty="0">
              <a:solidFill>
                <a:srgbClr val="FFFF00"/>
              </a:solidFill>
              <a:effectLst>
                <a:glow rad="101600">
                  <a:schemeClr val="bg1">
                    <a:alpha val="60000"/>
                  </a:schemeClr>
                </a:glow>
              </a:effectLst>
            </a:endParaRPr>
          </a:p>
        </p:txBody>
      </p:sp>
      <p:pic>
        <p:nvPicPr>
          <p:cNvPr id="1026" name="Picture 2" descr="C:\Users\Ptr. Daniel White\Desktop\Bible pictures\faces\scan0002.jpg"/>
          <p:cNvPicPr>
            <a:picLocks noChangeAspect="1" noChangeArrowheads="1"/>
          </p:cNvPicPr>
          <p:nvPr/>
        </p:nvPicPr>
        <p:blipFill>
          <a:blip r:embed="rId3" cstate="print">
            <a:duotone>
              <a:schemeClr val="bg2">
                <a:shade val="45000"/>
                <a:satMod val="135000"/>
              </a:schemeClr>
              <a:prstClr val="white"/>
            </a:duotone>
            <a:lum bright="-10000"/>
          </a:blip>
          <a:srcRect l="3571" r="7143"/>
          <a:stretch>
            <a:fillRect/>
          </a:stretch>
        </p:blipFill>
        <p:spPr bwMode="auto">
          <a:xfrm>
            <a:off x="304800" y="1524000"/>
            <a:ext cx="1981200" cy="2072001"/>
          </a:xfrm>
          <a:prstGeom prst="rect">
            <a:avLst/>
          </a:prstGeom>
          <a:ln w="127000" cap="sq">
            <a:solidFill>
              <a:srgbClr val="000000"/>
            </a:solidFill>
            <a:miter lim="800000"/>
          </a:ln>
          <a:effectLst>
            <a:outerShdw blurRad="57150" dist="50800" dir="2700000" algn="tl" rotWithShape="0">
              <a:srgbClr val="000000">
                <a:alpha val="40000"/>
              </a:srgbClr>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to="" calcmode="lin" valueType="num">
                                      <p:cBhvr>
                                        <p:cTn id="7" dur="1" fill="hold"/>
                                        <p:tgtEl>
                                          <p:spTgt spid="4">
                                            <p:txEl>
                                              <p:pRg st="0" end="0"/>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228600"/>
            <a:ext cx="8915400" cy="6629400"/>
          </a:xfrm>
        </p:spPr>
        <p:txBody>
          <a:bodyPr>
            <a:normAutofit/>
          </a:bodyPr>
          <a:lstStyle/>
          <a:p>
            <a:pPr algn="ctr">
              <a:buNone/>
            </a:pPr>
            <a:r>
              <a:rPr lang="en-US" dirty="0" smtClean="0">
                <a:effectLst>
                  <a:glow rad="101600">
                    <a:schemeClr val="bg1">
                      <a:alpha val="60000"/>
                    </a:schemeClr>
                  </a:glow>
                </a:effectLst>
              </a:rPr>
              <a:t>      </a:t>
            </a:r>
            <a:r>
              <a:rPr lang="en-US" sz="3600" dirty="0" smtClean="0">
                <a:effectLst>
                  <a:glow rad="101600">
                    <a:schemeClr val="bg1">
                      <a:alpha val="60000"/>
                    </a:schemeClr>
                  </a:glow>
                </a:effectLst>
              </a:rPr>
              <a:t>The key to living within your income  </a:t>
            </a:r>
          </a:p>
          <a:p>
            <a:pPr algn="ctr">
              <a:buNone/>
            </a:pPr>
            <a:r>
              <a:rPr lang="en-US" i="1" dirty="0" smtClean="0">
                <a:solidFill>
                  <a:srgbClr val="FFFF00"/>
                </a:solidFill>
                <a:effectLst>
                  <a:glow rad="101600">
                    <a:schemeClr val="bg1">
                      <a:alpha val="60000"/>
                    </a:schemeClr>
                  </a:glow>
                </a:effectLst>
              </a:rPr>
              <a:t>  “Being content with such things as ye have.”</a:t>
            </a:r>
          </a:p>
          <a:p>
            <a:pPr algn="ctr">
              <a:buNone/>
            </a:pPr>
            <a:r>
              <a:rPr lang="en-US" i="1" dirty="0" smtClean="0">
                <a:solidFill>
                  <a:srgbClr val="FFFF00"/>
                </a:solidFill>
                <a:effectLst>
                  <a:glow rad="101600">
                    <a:schemeClr val="bg1">
                      <a:alpha val="60000"/>
                    </a:schemeClr>
                  </a:glow>
                </a:effectLst>
              </a:rPr>
              <a:t> (Hebrews 13:5)</a:t>
            </a:r>
          </a:p>
          <a:p>
            <a:pPr>
              <a:buFont typeface="Arial" charset="0"/>
              <a:buChar char="•"/>
            </a:pPr>
            <a:r>
              <a:rPr lang="en-US" dirty="0" smtClean="0">
                <a:effectLst>
                  <a:glow rad="101600">
                    <a:schemeClr val="bg1">
                      <a:alpha val="60000"/>
                    </a:schemeClr>
                  </a:glow>
                </a:effectLst>
              </a:rPr>
              <a:t>Life is full of ever changing circumstances </a:t>
            </a:r>
            <a:r>
              <a:rPr lang="en-US" i="1" dirty="0" smtClean="0">
                <a:effectLst>
                  <a:glow rad="101600">
                    <a:schemeClr val="bg1">
                      <a:alpha val="60000"/>
                    </a:schemeClr>
                  </a:glow>
                </a:effectLst>
              </a:rPr>
              <a:t>–             </a:t>
            </a:r>
            <a:r>
              <a:rPr lang="en-US" i="1" dirty="0" smtClean="0">
                <a:solidFill>
                  <a:srgbClr val="FFC000"/>
                </a:solidFill>
                <a:effectLst>
                  <a:glow rad="101600">
                    <a:schemeClr val="bg1">
                      <a:alpha val="60000"/>
                    </a:schemeClr>
                  </a:glow>
                </a:effectLst>
              </a:rPr>
              <a:t>“I know both how to be abased, and I know how to abound: every where and in all things I am instructed both to be full and to be hungry, both to abound and to suffer need.”</a:t>
            </a:r>
          </a:p>
          <a:p>
            <a:pPr>
              <a:buFont typeface="Arial" charset="0"/>
              <a:buChar char="•"/>
            </a:pPr>
            <a:r>
              <a:rPr lang="en-US" dirty="0" smtClean="0">
                <a:effectLst>
                  <a:glow rad="101600">
                    <a:schemeClr val="bg1">
                      <a:alpha val="60000"/>
                    </a:schemeClr>
                  </a:glow>
                </a:effectLst>
              </a:rPr>
              <a:t>Contentment is discovering the secret of living triumphantly above changing circumstances - </a:t>
            </a:r>
          </a:p>
          <a:p>
            <a:pPr>
              <a:buNone/>
            </a:pPr>
            <a:r>
              <a:rPr lang="en-US" i="1" dirty="0" smtClean="0">
                <a:solidFill>
                  <a:srgbClr val="FFC000"/>
                </a:solidFill>
                <a:effectLst>
                  <a:glow rad="101600">
                    <a:schemeClr val="bg1">
                      <a:alpha val="60000"/>
                    </a:schemeClr>
                  </a:glow>
                </a:effectLst>
              </a:rPr>
              <a:t>   “Now thanks be unto God, which always causeth us to triumph in Christ.”  (II Corinthians 2:14)</a:t>
            </a:r>
            <a:endParaRPr lang="en-US" i="1" dirty="0">
              <a:solidFill>
                <a:srgbClr val="FFC000"/>
              </a:solidFill>
              <a:effectLst>
                <a:glow rad="101600">
                  <a:schemeClr val="bg1">
                    <a:alpha val="60000"/>
                  </a:schemeClr>
                </a:glow>
              </a:effectLst>
            </a:endParaRPr>
          </a:p>
          <a:p>
            <a:pPr>
              <a:buFont typeface="Arial" charset="0"/>
              <a:buChar char="•"/>
            </a:pPr>
            <a:endParaRPr lang="en-US" i="1" dirty="0">
              <a:effectLst>
                <a:glow rad="101600">
                  <a:schemeClr val="bg1">
                    <a:alpha val="60000"/>
                  </a:schemeClr>
                </a:glow>
              </a:effectLst>
            </a:endParaRPr>
          </a:p>
          <a:p>
            <a:pPr>
              <a:buNone/>
            </a:pPr>
            <a:endParaRPr lang="en-US" i="1" dirty="0" smtClean="0">
              <a:effectLst>
                <a:glow rad="101600">
                  <a:schemeClr val="bg1">
                    <a:alpha val="60000"/>
                  </a:schemeClr>
                </a:glow>
              </a:effectLst>
            </a:endParaRPr>
          </a:p>
          <a:p>
            <a:pPr algn="ctr">
              <a:buNone/>
            </a:pPr>
            <a:endParaRPr lang="en-US" i="1" dirty="0">
              <a:solidFill>
                <a:srgbClr val="FFFF00"/>
              </a:solidFill>
              <a:effectLst>
                <a:glow rad="101600">
                  <a:schemeClr val="bg1">
                    <a:alpha val="60000"/>
                  </a:schemeClr>
                </a:glow>
              </a:effectLst>
            </a:endParaRPr>
          </a:p>
        </p:txBody>
      </p:sp>
      <p:pic>
        <p:nvPicPr>
          <p:cNvPr id="2050" name="Picture 2" descr="c:\Users\Ptr. Daniel White\Desktop\Bible pictures\Prophecy pictures\prophecy pictures\revelation\Keys2.jpg"/>
          <p:cNvPicPr>
            <a:picLocks noChangeAspect="1" noChangeArrowheads="1"/>
          </p:cNvPicPr>
          <p:nvPr/>
        </p:nvPicPr>
        <p:blipFill>
          <a:blip r:embed="rId3" cstate="print"/>
          <a:srcRect/>
          <a:stretch>
            <a:fillRect/>
          </a:stretch>
        </p:blipFill>
        <p:spPr bwMode="auto">
          <a:xfrm>
            <a:off x="0" y="0"/>
            <a:ext cx="1066800" cy="1103312"/>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par>
                                <p:cTn id="8" presetID="24" presetClass="entr" presetSubtype="0" fill="hold"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 to="" calcmode="lin" valueType="num">
                                      <p:cBhvr>
                                        <p:cTn id="10" dur="1" fill="hold"/>
                                        <p:tgtEl>
                                          <p:spTgt spid="3">
                                            <p:txEl>
                                              <p:pRg st="2" end="2"/>
                                            </p:txEl>
                                          </p:spTgt>
                                        </p:tgtEl>
                                        <p:attrNameLst>
                                          <p:attrName/>
                                        </p:attrNameLst>
                                      </p:cBhvr>
                                    </p:anim>
                                  </p:childTnLst>
                                </p:cTn>
                              </p:par>
                            </p:childTnLst>
                          </p:cTn>
                        </p:par>
                      </p:childTnLst>
                    </p:cTn>
                  </p:par>
                  <p:par>
                    <p:cTn id="11" fill="hold">
                      <p:stCondLst>
                        <p:cond delay="indefinite"/>
                      </p:stCondLst>
                      <p:childTnLst>
                        <p:par>
                          <p:cTn id="12" fill="hold">
                            <p:stCondLst>
                              <p:cond delay="0"/>
                            </p:stCondLst>
                            <p:childTnLst>
                              <p:par>
                                <p:cTn id="13" presetID="24"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anim to="" calcmode="lin" valueType="num">
                                      <p:cBhvr>
                                        <p:cTn id="15" dur="1" fill="hold"/>
                                        <p:tgtEl>
                                          <p:spTgt spid="3">
                                            <p:txEl>
                                              <p:pRg st="3" end="3"/>
                                            </p:txEl>
                                          </p:spTgt>
                                        </p:tgtEl>
                                        <p:attrNameLst>
                                          <p:attrName/>
                                        </p:attrNameLst>
                                      </p:cBhvr>
                                    </p:anim>
                                  </p:childTnLst>
                                </p:cTn>
                              </p:par>
                            </p:childTnLst>
                          </p:cTn>
                        </p:par>
                      </p:childTnLst>
                    </p:cTn>
                  </p:par>
                  <p:par>
                    <p:cTn id="16" fill="hold">
                      <p:stCondLst>
                        <p:cond delay="indefinite"/>
                      </p:stCondLst>
                      <p:childTnLst>
                        <p:par>
                          <p:cTn id="17" fill="hold">
                            <p:stCondLst>
                              <p:cond delay="0"/>
                            </p:stCondLst>
                            <p:childTnLst>
                              <p:par>
                                <p:cTn id="18" presetID="24" presetClass="entr" presetSubtype="0" fill="hold" nodeType="clickEffect">
                                  <p:stCondLst>
                                    <p:cond delay="0"/>
                                  </p:stCondLst>
                                  <p:childTnLst>
                                    <p:set>
                                      <p:cBhvr>
                                        <p:cTn id="19" dur="1" fill="hold">
                                          <p:stCondLst>
                                            <p:cond delay="0"/>
                                          </p:stCondLst>
                                        </p:cTn>
                                        <p:tgtEl>
                                          <p:spTgt spid="3">
                                            <p:txEl>
                                              <p:pRg st="4" end="4"/>
                                            </p:txEl>
                                          </p:spTgt>
                                        </p:tgtEl>
                                        <p:attrNameLst>
                                          <p:attrName>style.visibility</p:attrName>
                                        </p:attrNameLst>
                                      </p:cBhvr>
                                      <p:to>
                                        <p:strVal val="visible"/>
                                      </p:to>
                                    </p:set>
                                    <p:anim to="" calcmode="lin" valueType="num">
                                      <p:cBhvr>
                                        <p:cTn id="20" dur="1" fill="hold"/>
                                        <p:tgtEl>
                                          <p:spTgt spid="3">
                                            <p:txEl>
                                              <p:pRg st="4" end="4"/>
                                            </p:txEl>
                                          </p:spTgt>
                                        </p:tgtEl>
                                        <p:attrNameLst>
                                          <p:attrName/>
                                        </p:attrNameLst>
                                      </p:cBhvr>
                                    </p:anim>
                                  </p:childTnLst>
                                </p:cTn>
                              </p:par>
                            </p:childTnLst>
                          </p:cTn>
                        </p:par>
                      </p:childTnLst>
                    </p:cTn>
                  </p:par>
                  <p:par>
                    <p:cTn id="21" fill="hold">
                      <p:stCondLst>
                        <p:cond delay="indefinite"/>
                      </p:stCondLst>
                      <p:childTnLst>
                        <p:par>
                          <p:cTn id="22" fill="hold">
                            <p:stCondLst>
                              <p:cond delay="0"/>
                            </p:stCondLst>
                            <p:childTnLst>
                              <p:par>
                                <p:cTn id="23" presetID="24" presetClass="entr" presetSubtype="0" fill="hold" nodeType="click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anim to="" calcmode="lin" valueType="num">
                                      <p:cBhvr>
                                        <p:cTn id="25" dur="1" fill="hold"/>
                                        <p:tgtEl>
                                          <p:spTgt spid="3">
                                            <p:txEl>
                                              <p:pRg st="5" end="5"/>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en-US" dirty="0" smtClean="0">
                <a:effectLst>
                  <a:glow rad="101600">
                    <a:schemeClr val="bg1">
                      <a:alpha val="60000"/>
                    </a:schemeClr>
                  </a:glow>
                </a:effectLst>
              </a:rPr>
              <a:t>The financial cycles of life</a:t>
            </a:r>
            <a:endParaRPr lang="en-US" dirty="0">
              <a:effectLst>
                <a:glow rad="101600">
                  <a:schemeClr val="bg1">
                    <a:alpha val="60000"/>
                  </a:schemeClr>
                </a:glow>
              </a:effectLst>
            </a:endParaRPr>
          </a:p>
        </p:txBody>
      </p:sp>
      <p:sp>
        <p:nvSpPr>
          <p:cNvPr id="3" name="Content Placeholder 2"/>
          <p:cNvSpPr>
            <a:spLocks noGrp="1"/>
          </p:cNvSpPr>
          <p:nvPr>
            <p:ph idx="1"/>
          </p:nvPr>
        </p:nvSpPr>
        <p:spPr>
          <a:xfrm>
            <a:off x="152400" y="1143000"/>
            <a:ext cx="8991600" cy="5715000"/>
          </a:xfrm>
        </p:spPr>
        <p:txBody>
          <a:bodyPr>
            <a:normAutofit/>
          </a:bodyPr>
          <a:lstStyle/>
          <a:p>
            <a:pPr algn="ctr">
              <a:buNone/>
            </a:pPr>
            <a:r>
              <a:rPr lang="en-US" b="1" dirty="0" smtClean="0">
                <a:solidFill>
                  <a:schemeClr val="accent6">
                    <a:lumMod val="75000"/>
                  </a:schemeClr>
                </a:solidFill>
                <a:effectLst>
                  <a:glow rad="101600">
                    <a:schemeClr val="bg1">
                      <a:alpha val="60000"/>
                    </a:schemeClr>
                  </a:glow>
                </a:effectLst>
              </a:rPr>
              <a:t>    God does not view abundance or need as permanent conditions in an individual, </a:t>
            </a:r>
          </a:p>
          <a:p>
            <a:pPr algn="ctr">
              <a:buNone/>
            </a:pPr>
            <a:r>
              <a:rPr lang="en-US" b="1" dirty="0" smtClean="0">
                <a:solidFill>
                  <a:schemeClr val="accent6">
                    <a:lumMod val="75000"/>
                  </a:schemeClr>
                </a:solidFill>
                <a:effectLst>
                  <a:glow rad="101600">
                    <a:schemeClr val="bg1">
                      <a:alpha val="60000"/>
                    </a:schemeClr>
                  </a:glow>
                </a:effectLst>
              </a:rPr>
              <a:t>family, church, or nation!</a:t>
            </a:r>
          </a:p>
          <a:p>
            <a:pPr>
              <a:buNone/>
            </a:pPr>
            <a:r>
              <a:rPr lang="en-US" sz="3600" i="1" dirty="0">
                <a:solidFill>
                  <a:srgbClr val="FFFF00"/>
                </a:solidFill>
                <a:effectLst>
                  <a:glow rad="101600">
                    <a:schemeClr val="bg1">
                      <a:alpha val="60000"/>
                    </a:schemeClr>
                  </a:glow>
                </a:effectLst>
              </a:rPr>
              <a:t> </a:t>
            </a:r>
            <a:r>
              <a:rPr lang="en-US" sz="3600" i="1" dirty="0" smtClean="0">
                <a:solidFill>
                  <a:srgbClr val="FFFF00"/>
                </a:solidFill>
                <a:effectLst>
                  <a:glow rad="101600">
                    <a:schemeClr val="bg1">
                      <a:alpha val="60000"/>
                    </a:schemeClr>
                  </a:glow>
                </a:effectLst>
              </a:rPr>
              <a:t>   “Charge them that are rich in this world, that they be not highminded, nor trust in uncertain riches, but in the living God, who giveth us richly all things to enjoy; That they do good, that they be rich in good works, ready to distribute, willing to communicate.”            (I Timothy 6:17-18)</a:t>
            </a:r>
            <a:endParaRPr lang="en-US" sz="3600" i="1" dirty="0">
              <a:solidFill>
                <a:srgbClr val="FFFF00"/>
              </a:solidFill>
              <a:effectLst>
                <a:glow rad="101600">
                  <a:schemeClr val="bg1">
                    <a:alpha val="6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par>
                                <p:cTn id="8" presetID="24"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 to="" calcmode="lin" valueType="num">
                                      <p:cBhvr>
                                        <p:cTn id="10" dur="1" fill="hold"/>
                                        <p:tgtEl>
                                          <p:spTgt spid="3">
                                            <p:txEl>
                                              <p:pRg st="1" end="1"/>
                                            </p:txEl>
                                          </p:spTgt>
                                        </p:tgtEl>
                                        <p:attrNameLst>
                                          <p:attrName/>
                                        </p:attrNameLst>
                                      </p:cBhvr>
                                    </p:anim>
                                  </p:childTnLst>
                                </p:cTn>
                              </p:par>
                            </p:childTnLst>
                          </p:cTn>
                        </p:par>
                      </p:childTnLst>
                    </p:cTn>
                  </p:par>
                  <p:par>
                    <p:cTn id="11" fill="hold">
                      <p:stCondLst>
                        <p:cond delay="indefinite"/>
                      </p:stCondLst>
                      <p:childTnLst>
                        <p:par>
                          <p:cTn id="12" fill="hold">
                            <p:stCondLst>
                              <p:cond delay="0"/>
                            </p:stCondLst>
                            <p:childTnLst>
                              <p:par>
                                <p:cTn id="13" presetID="24"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 to="" calcmode="lin" valueType="num">
                                      <p:cBhvr>
                                        <p:cTn id="15" dur="1" fill="hold"/>
                                        <p:tgtEl>
                                          <p:spTgt spid="3">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effectLst>
                  <a:glow rad="101600">
                    <a:schemeClr val="bg1">
                      <a:alpha val="60000"/>
                    </a:schemeClr>
                  </a:glow>
                </a:effectLst>
              </a:rPr>
              <a:t>Abundance and need are related to God’s higher purposes</a:t>
            </a:r>
            <a:endParaRPr lang="en-US" dirty="0">
              <a:effectLst>
                <a:glow rad="101600">
                  <a:schemeClr val="bg1">
                    <a:alpha val="60000"/>
                  </a:schemeClr>
                </a:glow>
              </a:effectLst>
            </a:endParaRPr>
          </a:p>
        </p:txBody>
      </p:sp>
      <p:sp>
        <p:nvSpPr>
          <p:cNvPr id="3" name="Content Placeholder 2"/>
          <p:cNvSpPr>
            <a:spLocks noGrp="1"/>
          </p:cNvSpPr>
          <p:nvPr>
            <p:ph idx="1"/>
          </p:nvPr>
        </p:nvSpPr>
        <p:spPr>
          <a:xfrm>
            <a:off x="0" y="1752600"/>
            <a:ext cx="4495800" cy="5105400"/>
          </a:xfrm>
        </p:spPr>
        <p:txBody>
          <a:bodyPr>
            <a:normAutofit/>
          </a:bodyPr>
          <a:lstStyle/>
          <a:p>
            <a:pPr algn="ctr">
              <a:buNone/>
            </a:pPr>
            <a:r>
              <a:rPr lang="en-US" sz="3600" i="1" dirty="0" smtClean="0">
                <a:solidFill>
                  <a:srgbClr val="FFFF00"/>
                </a:solidFill>
                <a:effectLst>
                  <a:glow rad="101600">
                    <a:schemeClr val="bg1">
                      <a:alpha val="60000"/>
                    </a:schemeClr>
                  </a:glow>
                </a:effectLst>
              </a:rPr>
              <a:t>    “For ye know the grace of our Lord Jesus Christ, that, though he was rich, yet for your sakes he became poor, that ye through his poverty might be rich.”               (II Corinthians 8:9) </a:t>
            </a:r>
            <a:endParaRPr lang="en-US" sz="3600" i="1" dirty="0">
              <a:solidFill>
                <a:srgbClr val="FFFF00"/>
              </a:solidFill>
              <a:effectLst>
                <a:glow rad="101600">
                  <a:schemeClr val="bg1">
                    <a:alpha val="60000"/>
                  </a:schemeClr>
                </a:glow>
              </a:effectLst>
            </a:endParaRPr>
          </a:p>
        </p:txBody>
      </p:sp>
      <p:pic>
        <p:nvPicPr>
          <p:cNvPr id="3074" name="Picture 2" descr="C:\Users\Ptr. Daniel White\Desktop\Bible pictures\heaven\Jesus-cross-heaven.jpg"/>
          <p:cNvPicPr>
            <a:picLocks noChangeAspect="1" noChangeArrowheads="1"/>
          </p:cNvPicPr>
          <p:nvPr/>
        </p:nvPicPr>
        <p:blipFill>
          <a:blip r:embed="rId3" cstate="print">
            <a:lum bright="-10000"/>
          </a:blip>
          <a:srcRect/>
          <a:stretch>
            <a:fillRect/>
          </a:stretch>
        </p:blipFill>
        <p:spPr bwMode="auto">
          <a:xfrm>
            <a:off x="5181600" y="2590800"/>
            <a:ext cx="3452191" cy="2590800"/>
          </a:xfrm>
          <a:prstGeom prst="rect">
            <a:avLst/>
          </a:prstGeom>
          <a:noFill/>
        </p:spPr>
      </p:pic>
      <p:pic>
        <p:nvPicPr>
          <p:cNvPr id="3075" name="Picture 3" descr="C:\Users\Ptr. Daniel White\Desktop\Bible pictures\Jesus\01 Birth\1-Babe Lk 2-16 7-5.jpg"/>
          <p:cNvPicPr>
            <a:picLocks noChangeAspect="1" noChangeArrowheads="1"/>
          </p:cNvPicPr>
          <p:nvPr/>
        </p:nvPicPr>
        <p:blipFill>
          <a:blip r:embed="rId4" cstate="print"/>
          <a:srcRect t="9926" r="2174" b="18935"/>
          <a:stretch>
            <a:fillRect/>
          </a:stretch>
        </p:blipFill>
        <p:spPr bwMode="auto">
          <a:xfrm>
            <a:off x="5105400" y="2590800"/>
            <a:ext cx="3581400" cy="3276600"/>
          </a:xfrm>
          <a:prstGeom prst="rect">
            <a:avLst/>
          </a:prstGeom>
          <a:noFill/>
        </p:spPr>
      </p:pic>
      <p:pic>
        <p:nvPicPr>
          <p:cNvPr id="3076" name="Picture 4" descr="C:\Users\Ptr. Daniel White\Desktop\Bible pictures\Jesus\12 Crucifixion\Jesus_131 (www.cute-pictures.blogspot.com).jpg"/>
          <p:cNvPicPr>
            <a:picLocks noChangeAspect="1" noChangeArrowheads="1"/>
          </p:cNvPicPr>
          <p:nvPr/>
        </p:nvPicPr>
        <p:blipFill>
          <a:blip r:embed="rId5" cstate="print"/>
          <a:srcRect/>
          <a:stretch>
            <a:fillRect/>
          </a:stretch>
        </p:blipFill>
        <p:spPr bwMode="auto">
          <a:xfrm>
            <a:off x="4876800" y="2590800"/>
            <a:ext cx="3886200" cy="3276600"/>
          </a:xfrm>
          <a:prstGeom prst="rect">
            <a:avLst/>
          </a:prstGeom>
          <a:noFill/>
        </p:spPr>
      </p:pic>
      <p:pic>
        <p:nvPicPr>
          <p:cNvPr id="3077" name="Picture 5" descr="C:\Users\Ptr. Daniel White\Desktop\Bible pictures\Praying\man praising God.bmp"/>
          <p:cNvPicPr>
            <a:picLocks noChangeAspect="1" noChangeArrowheads="1"/>
          </p:cNvPicPr>
          <p:nvPr/>
        </p:nvPicPr>
        <p:blipFill>
          <a:blip r:embed="rId6" cstate="print"/>
          <a:srcRect/>
          <a:stretch>
            <a:fillRect/>
          </a:stretch>
        </p:blipFill>
        <p:spPr bwMode="auto">
          <a:xfrm>
            <a:off x="4800600" y="2515297"/>
            <a:ext cx="4038600" cy="4342703"/>
          </a:xfrm>
          <a:prstGeom prst="rect">
            <a:avLst/>
          </a:prstGeom>
          <a:noFill/>
        </p:spPr>
      </p:pic>
      <p:sp>
        <p:nvSpPr>
          <p:cNvPr id="8" name="Rectangle 7"/>
          <p:cNvSpPr/>
          <p:nvPr/>
        </p:nvSpPr>
        <p:spPr>
          <a:xfrm>
            <a:off x="4800600" y="2514600"/>
            <a:ext cx="3962400" cy="2862322"/>
          </a:xfrm>
          <a:prstGeom prst="rect">
            <a:avLst/>
          </a:prstGeom>
        </p:spPr>
        <p:txBody>
          <a:bodyPr wrap="square">
            <a:spAutoFit/>
          </a:bodyPr>
          <a:lstStyle/>
          <a:p>
            <a:pPr algn="ctr"/>
            <a:r>
              <a:rPr lang="en-US" sz="3600" b="1" i="1" dirty="0" smtClean="0">
                <a:solidFill>
                  <a:schemeClr val="bg1"/>
                </a:solidFill>
                <a:effectLst>
                  <a:glow rad="101600">
                    <a:schemeClr val="tx1">
                      <a:alpha val="60000"/>
                    </a:schemeClr>
                  </a:glow>
                </a:effectLst>
              </a:rPr>
              <a:t>“That ye may know, the riches of the glory of his inheritance in the saints.”</a:t>
            </a:r>
            <a:endParaRPr lang="en-US" sz="3600" b="1" i="1" dirty="0">
              <a:solidFill>
                <a:schemeClr val="bg1"/>
              </a:solidFill>
              <a:effectLst>
                <a:glow rad="101600">
                  <a:schemeClr val="tx1">
                    <a:alpha val="6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3074"/>
                                        </p:tgtEl>
                                        <p:attrNameLst>
                                          <p:attrName>style.visibility</p:attrName>
                                        </p:attrNameLst>
                                      </p:cBhvr>
                                      <p:to>
                                        <p:strVal val="visible"/>
                                      </p:to>
                                    </p:set>
                                    <p:anim to="" calcmode="lin" valueType="num">
                                      <p:cBhvr>
                                        <p:cTn id="12" dur="1" fill="hold"/>
                                        <p:tgtEl>
                                          <p:spTgt spid="3074"/>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3075"/>
                                        </p:tgtEl>
                                        <p:attrNameLst>
                                          <p:attrName>style.visibility</p:attrName>
                                        </p:attrNameLst>
                                      </p:cBhvr>
                                      <p:to>
                                        <p:strVal val="visible"/>
                                      </p:to>
                                    </p:set>
                                    <p:anim to="" calcmode="lin" valueType="num">
                                      <p:cBhvr>
                                        <p:cTn id="17" dur="1" fill="hold"/>
                                        <p:tgtEl>
                                          <p:spTgt spid="3075"/>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3076"/>
                                        </p:tgtEl>
                                        <p:attrNameLst>
                                          <p:attrName>style.visibility</p:attrName>
                                        </p:attrNameLst>
                                      </p:cBhvr>
                                      <p:to>
                                        <p:strVal val="visible"/>
                                      </p:to>
                                    </p:set>
                                    <p:anim to="" calcmode="lin" valueType="num">
                                      <p:cBhvr>
                                        <p:cTn id="22" dur="1" fill="hold"/>
                                        <p:tgtEl>
                                          <p:spTgt spid="3076"/>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nodeType="clickEffect">
                                  <p:stCondLst>
                                    <p:cond delay="0"/>
                                  </p:stCondLst>
                                  <p:childTnLst>
                                    <p:set>
                                      <p:cBhvr>
                                        <p:cTn id="26" dur="1" fill="hold">
                                          <p:stCondLst>
                                            <p:cond delay="0"/>
                                          </p:stCondLst>
                                        </p:cTn>
                                        <p:tgtEl>
                                          <p:spTgt spid="3077"/>
                                        </p:tgtEl>
                                        <p:attrNameLst>
                                          <p:attrName>style.visibility</p:attrName>
                                        </p:attrNameLst>
                                      </p:cBhvr>
                                      <p:to>
                                        <p:strVal val="visible"/>
                                      </p:to>
                                    </p:set>
                                    <p:anim to="" calcmode="lin" valueType="num">
                                      <p:cBhvr>
                                        <p:cTn id="27" dur="1" fill="hold"/>
                                        <p:tgtEl>
                                          <p:spTgt spid="3077"/>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8"/>
                                        </p:tgtEl>
                                        <p:attrNameLst>
                                          <p:attrName>style.visibility</p:attrName>
                                        </p:attrNameLst>
                                      </p:cBhvr>
                                      <p:to>
                                        <p:strVal val="visible"/>
                                      </p:to>
                                    </p:set>
                                    <p:animEffect transition="in" filter="fade">
                                      <p:cBhvr>
                                        <p:cTn id="32"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8"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C:\Users\Ptr. Daniel White\Desktop\Bible pictures\Praying\sh01-bb-01.jpg"/>
          <p:cNvPicPr>
            <a:picLocks noChangeAspect="1" noChangeArrowheads="1"/>
          </p:cNvPicPr>
          <p:nvPr/>
        </p:nvPicPr>
        <p:blipFill>
          <a:blip r:embed="rId3" cstate="print"/>
          <a:srcRect/>
          <a:stretch>
            <a:fillRect/>
          </a:stretch>
        </p:blipFill>
        <p:spPr bwMode="auto">
          <a:xfrm>
            <a:off x="1" y="1"/>
            <a:ext cx="9144000" cy="6858000"/>
          </a:xfrm>
          <a:prstGeom prst="rect">
            <a:avLst/>
          </a:prstGeom>
          <a:noFill/>
        </p:spPr>
      </p:pic>
      <p:sp>
        <p:nvSpPr>
          <p:cNvPr id="2" name="Rectangle 1"/>
          <p:cNvSpPr/>
          <p:nvPr/>
        </p:nvSpPr>
        <p:spPr>
          <a:xfrm>
            <a:off x="3886200" y="838200"/>
            <a:ext cx="4876800" cy="4401205"/>
          </a:xfrm>
          <a:prstGeom prst="rect">
            <a:avLst/>
          </a:prstGeom>
        </p:spPr>
        <p:txBody>
          <a:bodyPr wrap="square">
            <a:spAutoFit/>
          </a:bodyPr>
          <a:lstStyle/>
          <a:p>
            <a:pPr algn="ctr"/>
            <a:r>
              <a:rPr lang="en-US" sz="4000" i="1" dirty="0" smtClean="0">
                <a:effectLst>
                  <a:glow rad="101600">
                    <a:schemeClr val="bg1">
                      <a:alpha val="60000"/>
                    </a:schemeClr>
                  </a:glow>
                </a:effectLst>
              </a:rPr>
              <a:t>“In whom we have redemption through his blood, the forgiveness of sins, according to the riches of his grace.” (Ephesians 1:7) </a:t>
            </a:r>
            <a:endParaRPr lang="en-US" sz="4000" i="1" dirty="0">
              <a:effectLst>
                <a:glow rad="101600">
                  <a:schemeClr val="bg1">
                    <a:alpha val="60000"/>
                  </a:schemeClr>
                </a:glow>
              </a:effectLst>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591</TotalTime>
  <Words>1295</Words>
  <Application>Microsoft Office PowerPoint</Application>
  <PresentationFormat>On-screen Show (4:3)</PresentationFormat>
  <Paragraphs>143</Paragraphs>
  <Slides>23</Slides>
  <Notes>23</Notes>
  <HiddenSlides>0</HiddenSlides>
  <MMClips>0</MMClips>
  <ScaleCrop>false</ScaleCrop>
  <HeadingPairs>
    <vt:vector size="4" baseType="variant">
      <vt:variant>
        <vt:lpstr>Theme</vt:lpstr>
      </vt:variant>
      <vt:variant>
        <vt:i4>1</vt:i4>
      </vt:variant>
      <vt:variant>
        <vt:lpstr>Slide Titles</vt:lpstr>
      </vt:variant>
      <vt:variant>
        <vt:i4>23</vt:i4>
      </vt:variant>
    </vt:vector>
  </HeadingPairs>
  <TitlesOfParts>
    <vt:vector size="24" baseType="lpstr">
      <vt:lpstr>Office Theme</vt:lpstr>
      <vt:lpstr>Slide 1</vt:lpstr>
      <vt:lpstr>Slide 2</vt:lpstr>
      <vt:lpstr>Slide 3</vt:lpstr>
      <vt:lpstr>Slide 4</vt:lpstr>
      <vt:lpstr>Learn to live within your income</vt:lpstr>
      <vt:lpstr>Slide 6</vt:lpstr>
      <vt:lpstr>The financial cycles of life</vt:lpstr>
      <vt:lpstr>Abundance and need are related to God’s higher purposes</vt:lpstr>
      <vt:lpstr>Slide 9</vt:lpstr>
      <vt:lpstr>Slide 10</vt:lpstr>
      <vt:lpstr>Slide 11</vt:lpstr>
      <vt:lpstr>Slide 12</vt:lpstr>
      <vt:lpstr>Slide 13</vt:lpstr>
      <vt:lpstr>Slide 14</vt:lpstr>
      <vt:lpstr>Slide 15</vt:lpstr>
      <vt:lpstr>Slide 16</vt:lpstr>
      <vt:lpstr>Learning Contentment</vt:lpstr>
      <vt:lpstr>Reduce your bills and improve  the quality of your life</vt:lpstr>
      <vt:lpstr>Slide 19</vt:lpstr>
      <vt:lpstr>Slide 20</vt:lpstr>
      <vt:lpstr>Slide 21</vt:lpstr>
      <vt:lpstr>Slide 22</vt:lpstr>
      <vt:lpstr>Slide 23</vt:lpstr>
    </vt:vector>
  </TitlesOfParts>
  <Company>Toshiba</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Ptr. Daniel White</dc:creator>
  <cp:lastModifiedBy>Ptr. Daniel White</cp:lastModifiedBy>
  <cp:revision>62</cp:revision>
  <dcterms:created xsi:type="dcterms:W3CDTF">2009-09-29T10:13:47Z</dcterms:created>
  <dcterms:modified xsi:type="dcterms:W3CDTF">2009-10-19T19:04:07Z</dcterms:modified>
</cp:coreProperties>
</file>